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1B7F-1A06-4527-9D9F-F4BF690315F1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68CD-F39C-486D-8C18-25965EB8EC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991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="1" dirty="0"/>
              <a:t>Answer</a:t>
            </a:r>
            <a:r>
              <a:rPr lang="en-NZ" dirty="0"/>
              <a:t>    302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13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4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452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8302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A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5111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A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148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211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9139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667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80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3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07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16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0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	</a:t>
                </a:r>
                <a:r>
                  <a:rPr lang="en-NZ" b="0" dirty="0"/>
                  <a:t>30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𝟏𝟎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4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4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454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6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5586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  </a:t>
            </a:r>
            <a:r>
              <a:rPr lang="en-NZ" dirty="0"/>
              <a:t>  54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274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b="1" baseline="0" dirty="0"/>
                  <a:t>   	</a:t>
                </a:r>
                <a:r>
                  <a:rPr lang="en-NZ" b="0" baseline="0" dirty="0"/>
                  <a:t>10</a:t>
                </a:r>
                <a:endParaRPr lang="en-NZ" b="0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𝟓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17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6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8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1A61-59A6-44B7-8C90-66D1E045A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E01CC-37AB-47D1-B1C8-D085A51F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A0E68-12BE-4B35-ADF9-238A9B95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34DEE-704F-47BE-8201-75C59560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987C-53B8-46B8-97D8-988E2EE1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88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5330-09EC-44F6-BB8C-80C9132A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CD9E-B165-434F-BD89-F956510B8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2EE11-B5CD-49A4-96CB-696A7885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27E8E-0C79-493B-B682-CEEC7CFA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A810D-7D16-4AA8-A990-D9FA4A3D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44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FC95D-6EA5-40B4-833B-D94C40957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3596D-87A7-4575-A27B-C3D47164B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94AC0-8FFF-4C47-A533-43823A5E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59A1B-01EA-48BD-ACB5-3BA51C37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347A-9A2A-49AE-A524-30DAEB02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26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FFE4-EC0A-4013-87D5-B025CB2B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AE80-198F-460F-9D59-9A3A9515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95F13-1737-4BF3-BFC0-8AEE61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BE378-51C2-4DED-AB52-D816CE68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2DFEB-7392-49BA-9E52-9D8B3A9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35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2617-4DF1-47A6-970F-BAA96B88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1B149-1B13-4DCC-A4B5-42DE9E7F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12B47-678C-47E9-9ADE-CB3F376F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F3B91-9B20-4F8B-9A97-F878E8FF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887B-DC7D-4907-B281-56FC4A2A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1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7136-DD26-4375-BABD-C30F98E4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E9383-0353-4190-9630-CAAA436F5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A93FD-1962-432A-BF91-AEABFE061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02FD7-895B-44AC-B1AF-EA21B75D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610A-38EF-4A5D-B633-3AD03BCF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5915-8A07-410E-9734-04842896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04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487A-578A-4305-8A5D-0BFC5635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79786-A691-48EB-935B-A148B52D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6DE10-5EB3-43FB-BB27-F30136884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DD113-36A7-46A0-8EB8-4253B2FAD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99776-AE3A-498C-8BC1-C4230407B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3C551-0B1B-47A2-8805-9A9D43E9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A9A32-CA46-4858-90EE-1C49B8E1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CA541-607F-45E9-B41E-BF7F5E33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88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DFAD-F811-4401-B47B-EAF0616A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E9568-877D-4BB6-927C-90A228E5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2F43B-FA47-46CC-B277-0E10E0A9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194B2-200A-44C3-BE33-5864D9E1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6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71E02-D2D0-4252-987D-2CBC6A38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9F0FB-FA88-42F4-B724-6A95AB4B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F0C6-2620-4581-863B-7F3B130C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10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E85C-CDAB-40B0-BB89-85BF33E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FD30-58F8-4576-B0AA-E0A73AE0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8B8E4-B7C1-4E9F-AAD3-A455C2F88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4616A-FF94-4C59-A1C9-99D146C6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4A10-E75F-4057-8AE6-4E197E83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909D-0DA7-432C-BF8C-A70A14CC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60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8ADB-5E3D-4F84-85F7-49B415AC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CA7D5-540E-4AEC-A743-21F6172F0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E6C9-AAA5-47C1-969B-592D72961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43F6D-06AD-4FE1-B988-3B7C1AFD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76F40-28E8-4E0D-BA88-48262FB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8E9F3-4582-4FE5-A74E-D1BDA966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5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6366A-9D2D-4545-A8C5-961BA897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4AAFC-59C1-478E-B5D2-0D741D4A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50CB3-2F8A-45D4-8402-97688C0DA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36F7-3FEE-4659-A23F-D3579D12F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98C03-D419-41F1-AA8A-1828D1501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74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6E3A8897-DA36-4161-9065-6E770A6804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312" y="2061984"/>
            <a:ext cx="3878363" cy="223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8612FB41-AE4A-FA34-0A8D-033DBA66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3421"/>
            <a:ext cx="9144000" cy="1162360"/>
          </a:xfrm>
        </p:spPr>
        <p:txBody>
          <a:bodyPr>
            <a:normAutofit/>
          </a:bodyPr>
          <a:lstStyle/>
          <a:p>
            <a:r>
              <a:rPr kumimoji="0" lang="en-NZ" altLang="en-US" sz="3200" b="1" i="0" u="none" strike="noStrike" cap="none" normalizeH="0" baseline="0" dirty="0">
                <a:ln>
                  <a:noFill/>
                </a:ln>
                <a:solidFill>
                  <a:srgbClr val="A8004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Maths </a:t>
            </a:r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Chaser/Whai Pāngarau!</a:t>
            </a:r>
          </a:p>
          <a:p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</a:t>
            </a:r>
            <a:r>
              <a:rPr lang="en-NZ" altLang="en-US" sz="3200" b="1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Wednesday</a:t>
            </a:r>
            <a:endParaRPr lang="en-NZ" altLang="en-US" sz="320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BD22162-BDAE-8586-4816-68B66078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7789"/>
            <a:ext cx="9144000" cy="1454187"/>
          </a:xfrm>
        </p:spPr>
        <p:txBody>
          <a:bodyPr/>
          <a:lstStyle/>
          <a:p>
            <a:pPr algn="l"/>
            <a:r>
              <a:rPr lang="en-N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 Week/</a:t>
            </a: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Pāngarau Wiki</a:t>
            </a:r>
            <a:b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br>
              <a:rPr lang="en-N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Z" sz="2400" dirty="0"/>
          </a:p>
        </p:txBody>
      </p:sp>
      <p:pic>
        <p:nvPicPr>
          <p:cNvPr id="2050" name="Picture 4" descr="nzamt">
            <a:extLst>
              <a:ext uri="{FF2B5EF4-FFF2-40B4-BE49-F238E27FC236}">
                <a16:creationId xmlns:a16="http://schemas.microsoft.com/office/drawing/2014/main" id="{67B10BF7-7943-AB6C-D10C-44B7BBE9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2" y="1211118"/>
            <a:ext cx="1731973" cy="57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MinistryofEducation logo1">
            <a:extLst>
              <a:ext uri="{FF2B5EF4-FFF2-40B4-BE49-F238E27FC236}">
                <a16:creationId xmlns:a16="http://schemas.microsoft.com/office/drawing/2014/main" id="{1BAB7CE9-026C-FC19-6082-41AE7D9E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3" y="531781"/>
            <a:ext cx="1731972" cy="594819"/>
          </a:xfrm>
          <a:prstGeom prst="rect">
            <a:avLst/>
          </a:prstGeom>
          <a:noFill/>
          <a:ln w="9525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0742E2C-93FE-CBFF-5055-446D5D38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11" y="507789"/>
            <a:ext cx="1139814" cy="133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11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17A6-8A8E-4976-9497-3DCF391B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8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AB0A-AA65-424D-9512-0CAE47AB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Half of 20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19158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0D90-E2D5-4811-8AD9-BA33176C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9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37F2-3200-483F-8349-8FA55AF1F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If I divide 18 Easter eggs into three groups, how many are eggs are in each group?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68599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7950-1E20-4E92-95C5-32A0DE4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10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7FCF-B59E-47CC-96CD-2403F05F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sides does a quadrilateral have?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0097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C254-A902-48CB-8C86-3C00C89A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77"/>
            <a:ext cx="10515600" cy="1325563"/>
          </a:xfrm>
        </p:spPr>
        <p:txBody>
          <a:bodyPr/>
          <a:lstStyle/>
          <a:p>
            <a:r>
              <a:rPr lang="en-NZ" b="1" dirty="0">
                <a:solidFill>
                  <a:srgbClr val="FF0000"/>
                </a:solidFill>
                <a:latin typeface="+mn-lt"/>
              </a:rPr>
              <a:t>Head-to-head</a:t>
            </a:r>
            <a:r>
              <a:rPr lang="en-NZ" b="1" dirty="0">
                <a:solidFill>
                  <a:srgbClr val="FF0000"/>
                </a:solidFill>
              </a:rPr>
              <a:t> </a:t>
            </a:r>
            <a:endParaRPr lang="en-N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CEBA-6F6E-456D-B2B6-52865892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68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</a:p>
          <a:p>
            <a:pPr marL="0" indent="0">
              <a:buNone/>
            </a:pPr>
            <a:endParaRPr lang="en-N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What is 19 – 6 = 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cs typeface="Calibri" panose="020F0502020204030204" pitchFamily="34" charset="0"/>
              </a:rPr>
              <a:t>A    12          B   13          C     14  </a:t>
            </a:r>
            <a:endParaRPr lang="en-NZ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149EA6-DBEB-4863-B116-4228A087E942}"/>
              </a:ext>
            </a:extLst>
          </p:cNvPr>
          <p:cNvSpPr txBox="1">
            <a:spLocks/>
          </p:cNvSpPr>
          <p:nvPr/>
        </p:nvSpPr>
        <p:spPr>
          <a:xfrm>
            <a:off x="892792" y="2428722"/>
            <a:ext cx="10515600" cy="330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ED8E9F-C551-49A1-8555-2F2199E83A93}"/>
              </a:ext>
            </a:extLst>
          </p:cNvPr>
          <p:cNvSpPr txBox="1">
            <a:spLocks/>
          </p:cNvSpPr>
          <p:nvPr/>
        </p:nvSpPr>
        <p:spPr>
          <a:xfrm>
            <a:off x="783608" y="2532667"/>
            <a:ext cx="10515600" cy="2027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7F6E90-1BB0-4B6D-887F-B6E3CC9D3874}"/>
              </a:ext>
            </a:extLst>
          </p:cNvPr>
          <p:cNvSpPr txBox="1">
            <a:spLocks/>
          </p:cNvSpPr>
          <p:nvPr/>
        </p:nvSpPr>
        <p:spPr>
          <a:xfrm>
            <a:off x="838200" y="3285249"/>
            <a:ext cx="10515600" cy="753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337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CB953E-1FCB-4935-B16E-F6B3899F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100 - ? = 20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80          B     70          C     60</a:t>
            </a:r>
            <a:endParaRPr lang="en-N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27858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28D713-62EE-45A6-B706-84474B2E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</a:p>
          <a:p>
            <a:pPr marL="0" indent="0">
              <a:buNone/>
            </a:pPr>
            <a:endParaRPr lang="en-N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What is the next number in this pattern  40, 36, 32 . . . ?</a:t>
            </a:r>
          </a:p>
          <a:p>
            <a:pPr marL="0" indent="0">
              <a:buNone/>
            </a:pPr>
            <a:endParaRPr lang="en-N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28          B     27          C     26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37788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BA782F-A7DF-4932-9F8F-35500929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793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tens are there in the number 49?</a:t>
            </a: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0          B     9          C     4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99250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6097A7-B11B-41E8-B4AF-6134E3A7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17 + ? = 100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87          B     83          C     73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475854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711FFD-28D4-40AF-A832-575B3484B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8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22 + 30 = 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55          B     50          C     52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684896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7EE90B-07D1-48E9-A921-5B807CA8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What is 2 x 10?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>
                <a:latin typeface="Calibri" panose="020F0502020204030204" pitchFamily="34" charset="0"/>
                <a:cs typeface="Calibri" panose="020F0502020204030204" pitchFamily="34" charset="0"/>
              </a:rPr>
              <a:t>A     10          B     20          C     30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13450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D9C2-C938-4D29-95D6-5D5BF58E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395"/>
            <a:ext cx="2532797" cy="426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contestants</a:t>
            </a:r>
            <a:endParaRPr lang="en-N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4910B1-DC83-4672-88C9-486FB1DF7E1A}"/>
              </a:ext>
            </a:extLst>
          </p:cNvPr>
          <p:cNvSpPr txBox="1">
            <a:spLocks/>
          </p:cNvSpPr>
          <p:nvPr/>
        </p:nvSpPr>
        <p:spPr>
          <a:xfrm>
            <a:off x="838200" y="1214651"/>
            <a:ext cx="2532797" cy="426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4C234-AEF6-437D-A4F8-C0009D7E11F9}"/>
              </a:ext>
            </a:extLst>
          </p:cNvPr>
          <p:cNvSpPr txBox="1"/>
          <p:nvPr/>
        </p:nvSpPr>
        <p:spPr>
          <a:xfrm>
            <a:off x="838200" y="1427779"/>
            <a:ext cx="8769824" cy="437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sz="1800" b="1" dirty="0"/>
              <a:t>There are two parts  – the maths builder quiz and the head to head.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 choose which rung on the ladder you wish to start at, one step up or one step down from the result of the maths builder quiz.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head-to-head chase begins with the first question.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answer correct you progress down the ladder one rung.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wrong answer you stay where you are on the ladder.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Your teacher may give you a record sheet to record your progress each day for the week.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chaser does not get questions wrong and progresses down the ladder one rung at a time.</a:t>
            </a:r>
          </a:p>
          <a:p>
            <a:pPr marL="0" lvl="0" indent="0">
              <a:buNone/>
            </a:pPr>
            <a:endParaRPr lang="en-NZ" sz="1050" b="1" dirty="0"/>
          </a:p>
          <a:p>
            <a:pPr lvl="0"/>
            <a:r>
              <a:rPr lang="en-NZ" sz="1800" b="1" dirty="0"/>
              <a:t>If the chaser reaches the same rung you, you are out and for you “the chase is over”!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reach the bottom of the ladder, you win the money (unfortunately, it’s not real)!!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A78E15E-E12F-46C5-9985-3FFE8AD38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236" y="1321663"/>
            <a:ext cx="2249033" cy="324282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latin typeface="Arial"/>
                <a:ea typeface="Calibri"/>
                <a:cs typeface="Times New Roman"/>
              </a:rPr>
              <a:t>Chaser s</a:t>
            </a:r>
            <a:r>
              <a:rPr lang="en-NZ" sz="1600" b="1" dirty="0">
                <a:effectLst/>
                <a:latin typeface="Arial"/>
                <a:ea typeface="Calibri"/>
                <a:cs typeface="Times New Roman"/>
              </a:rPr>
              <a:t>tarts here</a:t>
            </a:r>
            <a:endParaRPr lang="en-NZ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 descr="http://www.northeastpetsupplies.co.uk/images/5811-5%20(Website).jpg">
            <a:extLst>
              <a:ext uri="{FF2B5EF4-FFF2-40B4-BE49-F238E27FC236}">
                <a16:creationId xmlns:a16="http://schemas.microsoft.com/office/drawing/2014/main" id="{A844C7B6-6BEE-498E-993D-CAC3886AB8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63" t="1827" r="39683"/>
          <a:stretch/>
        </p:blipFill>
        <p:spPr bwMode="auto">
          <a:xfrm>
            <a:off x="10040915" y="1378013"/>
            <a:ext cx="1381125" cy="4720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EA4293FD-C2E0-4A61-B3E9-268423AC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2647702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10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78A6FBA-7CFD-4D4B-8D7A-8ADEB501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9629" y="3180969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B998DCB7-9925-4657-A17E-CEFEC5BBF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3731366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0.1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AutoShape 1238">
            <a:extLst>
              <a:ext uri="{FF2B5EF4-FFF2-40B4-BE49-F238E27FC236}">
                <a16:creationId xmlns:a16="http://schemas.microsoft.com/office/drawing/2014/main" id="{96CDC717-DD95-45CE-9A91-3392E700E1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28505" y="1869262"/>
            <a:ext cx="794954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0B43A9-FD06-4500-B2B9-73F8DF03F84A}"/>
              </a:ext>
            </a:extLst>
          </p:cNvPr>
          <p:cNvCxnSpPr>
            <a:cxnSpLocks/>
          </p:cNvCxnSpPr>
          <p:nvPr/>
        </p:nvCxnSpPr>
        <p:spPr>
          <a:xfrm flipV="1">
            <a:off x="9931731" y="1695499"/>
            <a:ext cx="0" cy="1658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AutoShape 1238">
            <a:extLst>
              <a:ext uri="{FF2B5EF4-FFF2-40B4-BE49-F238E27FC236}">
                <a16:creationId xmlns:a16="http://schemas.microsoft.com/office/drawing/2014/main" id="{2CE43013-5B4B-460E-9B05-619B668C82D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876596" y="5479987"/>
            <a:ext cx="819567" cy="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2">
            <a:extLst>
              <a:ext uri="{FF2B5EF4-FFF2-40B4-BE49-F238E27FC236}">
                <a16:creationId xmlns:a16="http://schemas.microsoft.com/office/drawing/2014/main" id="{AB647ECD-3FE1-43C8-9167-4A118A414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692" y="5299966"/>
            <a:ext cx="621038" cy="36004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effectLst/>
                <a:latin typeface="Calibri"/>
                <a:ea typeface="Calibri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191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F077-B274-4882-9553-61AD7AF3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855660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CCDF8-707E-4BD7-9E41-6FAC7CEF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240"/>
            <a:ext cx="10515600" cy="3350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Write the number three hundred and two</a:t>
            </a:r>
            <a:endParaRPr lang="en-NZ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3FC6F1-B9E4-4E98-A0BE-020CE730AB9E}"/>
              </a:ext>
            </a:extLst>
          </p:cNvPr>
          <p:cNvSpPr txBox="1">
            <a:spLocks/>
          </p:cNvSpPr>
          <p:nvPr/>
        </p:nvSpPr>
        <p:spPr>
          <a:xfrm>
            <a:off x="838200" y="755655"/>
            <a:ext cx="8229600" cy="81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Maths Builder quiz</a:t>
            </a:r>
            <a:endParaRPr lang="en-N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277188-D371-4B02-A973-70A2D811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2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Times New Roman" panose="02020603050405020304" pitchFamily="18" charset="0"/>
              </a:rPr>
              <a:t>12 – 9 = ?</a:t>
            </a:r>
            <a:endParaRPr lang="en-NZ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21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9E9C-B95D-4B4A-AE7E-24E6FC79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31" y="474305"/>
            <a:ext cx="10515600" cy="1136129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256F-C424-4BE8-9C26-B1F2DD211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4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4 + 4 + 4 + 4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330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9943-8720-48C4-862D-7EE15AB0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080"/>
            <a:ext cx="10515600" cy="1226664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E677-43FC-45F5-B9D1-FA8543DD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Which number comes next in the pattern 60, 50, 40 . . . </a:t>
            </a:r>
            <a:endParaRPr lang="en-NZ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8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8B70-0B95-41BA-80F4-E20FD7BF0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261"/>
            <a:ext cx="10515600" cy="1026947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B05CF-0591-4A94-B2F4-CF9E066C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20 – 16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49215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B34B-11FE-491B-AFFC-D844B4E5B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faces does a cube have?</a:t>
            </a:r>
            <a:endParaRPr lang="en-NZ" sz="3200" dirty="0">
              <a:cs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B28AE3-1363-4539-9F4B-CFDF85CC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582"/>
            <a:ext cx="10515600" cy="1325563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81469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A2D8-D165-46E2-A45C-4410B23E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C716-5E47-4440-9558-EA5E922D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a typeface="Times New Roman" panose="02020603050405020304" pitchFamily="18" charset="0"/>
              </a:rPr>
              <a:t>What number is ten less than 64?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64980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472</Words>
  <Application>Microsoft Office PowerPoint</Application>
  <PresentationFormat>Widescreen</PresentationFormat>
  <Paragraphs>116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              Maths Week/Pāngarau Wiki              2024 </vt:lpstr>
      <vt:lpstr>PowerPoint Presentation</vt:lpstr>
      <vt:lpstr>QUESTION 1 </vt:lpstr>
      <vt:lpstr>QUESTION 2  12 – 9 = ?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Head-to-head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2021</dc:title>
  <dc:creator>Tony Davidson</dc:creator>
  <cp:lastModifiedBy>Robin Averill</cp:lastModifiedBy>
  <cp:revision>30</cp:revision>
  <dcterms:created xsi:type="dcterms:W3CDTF">2021-04-01T20:22:01Z</dcterms:created>
  <dcterms:modified xsi:type="dcterms:W3CDTF">2024-04-29T04:19:10Z</dcterms:modified>
</cp:coreProperties>
</file>