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70" r:id="rId5"/>
    <p:sldId id="260" r:id="rId6"/>
    <p:sldId id="261" r:id="rId7"/>
    <p:sldId id="262" r:id="rId8"/>
    <p:sldId id="259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7F1B7F-1A06-4527-9D9F-F4BF690315F1}" type="datetimeFigureOut">
              <a:rPr lang="en-NZ" smtClean="0"/>
              <a:t>29/04/2024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5568CD-F39C-486D-8C18-25965EB8EC6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89911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b="1" dirty="0"/>
              <a:t>Answer</a:t>
            </a:r>
            <a:r>
              <a:rPr lang="en-NZ" dirty="0"/>
              <a:t>    267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511352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="1" dirty="0"/>
              <a:t>Answer</a:t>
            </a:r>
            <a:r>
              <a:rPr lang="en-NZ" dirty="0"/>
              <a:t>    right angle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12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454525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="1" dirty="0"/>
              <a:t>Answer</a:t>
            </a:r>
            <a:r>
              <a:rPr lang="en-NZ" dirty="0"/>
              <a:t>    B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13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983026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="1" dirty="0"/>
              <a:t>Answer</a:t>
            </a:r>
            <a:r>
              <a:rPr lang="en-NZ" dirty="0"/>
              <a:t>    C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14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951116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="1" dirty="0"/>
              <a:t>Answer</a:t>
            </a:r>
            <a:r>
              <a:rPr lang="en-NZ" dirty="0"/>
              <a:t>    B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15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521153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="1" dirty="0"/>
              <a:t>Answer</a:t>
            </a:r>
            <a:r>
              <a:rPr lang="en-NZ" dirty="0"/>
              <a:t>    A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16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001489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="1" dirty="0"/>
              <a:t>Answer</a:t>
            </a:r>
            <a:r>
              <a:rPr lang="en-NZ" dirty="0"/>
              <a:t>    B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17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291396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="1" dirty="0"/>
              <a:t>Answer</a:t>
            </a:r>
            <a:r>
              <a:rPr lang="en-NZ" dirty="0"/>
              <a:t>   C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18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306674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="1"/>
              <a:t>Answer</a:t>
            </a:r>
            <a:r>
              <a:rPr lang="en-NZ"/>
              <a:t>    C</a:t>
            </a:r>
            <a:endParaRPr lang="en-NZ" dirty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19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74804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="1" dirty="0"/>
              <a:t>Answer</a:t>
            </a:r>
            <a:r>
              <a:rPr lang="en-NZ" dirty="0"/>
              <a:t>   199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03075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="1" dirty="0"/>
              <a:t>Answer</a:t>
            </a:r>
            <a:r>
              <a:rPr lang="en-NZ" dirty="0"/>
              <a:t>    18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250843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NZ" b="1" dirty="0"/>
                  <a:t>Answer	</a:t>
                </a:r>
                <a:r>
                  <a:rPr lang="en-NZ" b="0" dirty="0"/>
                  <a:t>7</a:t>
                </a:r>
              </a:p>
              <a:p>
                <a:endParaRPr lang="en-NZ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NZ" b="1" dirty="0"/>
                  <a:t>Answer</a:t>
                </a:r>
                <a:r>
                  <a:rPr lang="en-NZ" dirty="0"/>
                  <a:t>    </a:t>
                </a:r>
                <a:r>
                  <a:rPr lang="en-US" sz="1800" b="1" i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𝟏</a:t>
                </a:r>
                <a:r>
                  <a:rPr lang="en-NZ" sz="1800" b="1" i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/</a:t>
                </a:r>
                <a:r>
                  <a:rPr lang="en-US" sz="1800" b="1" i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𝟏𝟎</a:t>
                </a:r>
                <a:endParaRPr lang="en-NZ" dirty="0"/>
              </a:p>
              <a:p>
                <a:endParaRPr lang="en-NZ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76438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="1" dirty="0"/>
              <a:t>Answer</a:t>
            </a:r>
            <a:r>
              <a:rPr lang="en-NZ" dirty="0"/>
              <a:t>    410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645466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="1" dirty="0"/>
              <a:t>Answer</a:t>
            </a:r>
            <a:r>
              <a:rPr lang="en-NZ" dirty="0"/>
              <a:t>    3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955861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="1" dirty="0"/>
              <a:t>Answer  </a:t>
            </a:r>
            <a:r>
              <a:rPr lang="en-NZ" dirty="0"/>
              <a:t>  11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727457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NZ" b="1" dirty="0"/>
                  <a:t>Answer</a:t>
                </a:r>
                <a:r>
                  <a:rPr lang="en-NZ" b="1" baseline="0" dirty="0"/>
                  <a:t>  	</a:t>
                </a:r>
                <a:r>
                  <a:rPr lang="en-NZ" b="0" baseline="0" dirty="0"/>
                  <a:t>10</a:t>
                </a:r>
                <a:endParaRPr lang="en-NZ" b="0" dirty="0"/>
              </a:p>
              <a:p>
                <a:endParaRPr lang="en-NZ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NZ" b="1" dirty="0"/>
                  <a:t>Answer</a:t>
                </a:r>
                <a:r>
                  <a:rPr lang="en-NZ" dirty="0"/>
                  <a:t>    </a:t>
                </a:r>
                <a:r>
                  <a:rPr lang="en-US" sz="1800" b="1" i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𝟏</a:t>
                </a:r>
                <a:r>
                  <a:rPr lang="en-NZ" sz="1800" b="1" i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/</a:t>
                </a:r>
                <a:r>
                  <a:rPr lang="en-US" sz="1800" b="1" i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𝟓</a:t>
                </a:r>
                <a:endParaRPr lang="en-NZ" dirty="0"/>
              </a:p>
              <a:p>
                <a:endParaRPr lang="en-NZ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10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711769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="1" dirty="0"/>
              <a:t>Answer</a:t>
            </a:r>
            <a:r>
              <a:rPr lang="en-NZ" dirty="0"/>
              <a:t>   73 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11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37866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21A61-59A6-44B7-8C90-66D1E045AD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6E01CC-37AB-47D1-B1C8-D085A51F40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5A0E68-12BE-4B35-ADF9-238A9B95C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3B9F-1B62-4710-9670-393D131EE3DE}" type="datetimeFigureOut">
              <a:rPr lang="en-NZ" smtClean="0"/>
              <a:t>29/04/2024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334DEE-704F-47BE-8201-75C595603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93987C-53B8-46B8-97D8-988E2EE16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4E06A-4C48-415D-9498-A3AEDDBDC0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28858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F5330-09EC-44F6-BB8C-80C9132AE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DCCD9E-B165-434F-BD89-F956510B82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2EE11-B5CD-49A4-96CB-696A78851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3B9F-1B62-4710-9670-393D131EE3DE}" type="datetimeFigureOut">
              <a:rPr lang="en-NZ" smtClean="0"/>
              <a:t>29/04/2024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27E8E-0C79-493B-B682-CEEC7CFAB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AA810D-7D16-4AA8-A990-D9FA4A3DB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4E06A-4C48-415D-9498-A3AEDDBDC0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19443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6FC95D-6EA5-40B4-833B-D94C409577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D3596D-87A7-4575-A27B-C3D47164B3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794AC0-8FFF-4C47-A533-43823A5E7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3B9F-1B62-4710-9670-393D131EE3DE}" type="datetimeFigureOut">
              <a:rPr lang="en-NZ" smtClean="0"/>
              <a:t>29/04/2024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59A1B-01EA-48BD-ACB5-3BA51C37D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1C347A-9A2A-49AE-A524-30DAEB021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4E06A-4C48-415D-9498-A3AEDDBDC0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46267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BFFE4-EC0A-4013-87D5-B025CB2BB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BAE80-198F-460F-9D59-9A3A95155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695F13-1737-4BF3-BFC0-8AEE61390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3B9F-1B62-4710-9670-393D131EE3DE}" type="datetimeFigureOut">
              <a:rPr lang="en-NZ" smtClean="0"/>
              <a:t>29/04/2024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FBE378-51C2-4DED-AB52-D816CE68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B2DFEB-7392-49BA-9E52-9D8B3A9B4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4E06A-4C48-415D-9498-A3AEDDBDC0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17353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72617-4DF1-47A6-970F-BAA96B883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61B149-1B13-4DCC-A4B5-42DE9E7F2D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512B47-678C-47E9-9ADE-CB3F376F7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3B9F-1B62-4710-9670-393D131EE3DE}" type="datetimeFigureOut">
              <a:rPr lang="en-NZ" smtClean="0"/>
              <a:t>29/04/2024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8F3B91-9B20-4F8B-9A97-F878E8FFC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E7887B-DC7D-4907-B281-56FC4A2A5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4E06A-4C48-415D-9498-A3AEDDBDC0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35187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67136-DD26-4375-BABD-C30F98E40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0E9383-0353-4190-9630-CAAA436F5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5A93FD-1962-432A-BF91-AEABFE0611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02FD7-895B-44AC-B1AF-EA21B75D1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3B9F-1B62-4710-9670-393D131EE3DE}" type="datetimeFigureOut">
              <a:rPr lang="en-NZ" smtClean="0"/>
              <a:t>29/04/2024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74610A-38EF-4A5D-B633-3AD03BCFF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145915-8A07-410E-9734-04842896D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4E06A-4C48-415D-9498-A3AEDDBDC0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87044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F487A-578A-4305-8A5D-0BFC5635D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079786-A691-48EB-935B-A148B52DF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B6DE10-5EB3-43FB-BB27-F30136884C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4DD113-36A7-46A0-8EB8-4253B2FAD0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B99776-AE3A-498C-8BC1-C4230407B6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13C551-0B1B-47A2-8805-9A9D43E96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3B9F-1B62-4710-9670-393D131EE3DE}" type="datetimeFigureOut">
              <a:rPr lang="en-NZ" smtClean="0"/>
              <a:t>29/04/2024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DA9A32-CA46-4858-90EE-1C49B8E1D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CCA541-607F-45E9-B41E-BF7F5E335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4E06A-4C48-415D-9498-A3AEDDBDC0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83888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9DFAD-F811-4401-B47B-EAF0616A2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6E9568-877D-4BB6-927C-90A228E56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3B9F-1B62-4710-9670-393D131EE3DE}" type="datetimeFigureOut">
              <a:rPr lang="en-NZ" smtClean="0"/>
              <a:t>29/04/2024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92F43B-FA47-46CC-B277-0E10E0A98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2194B2-200A-44C3-BE33-5864D9E15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4E06A-4C48-415D-9498-A3AEDDBDC0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65622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F71E02-D2D0-4252-987D-2CBC6A38A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3B9F-1B62-4710-9670-393D131EE3DE}" type="datetimeFigureOut">
              <a:rPr lang="en-NZ" smtClean="0"/>
              <a:t>29/04/2024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E9F0FB-FA88-42F4-B724-6A95AB4B5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19F0C6-2620-4581-863B-7F3B130CE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4E06A-4C48-415D-9498-A3AEDDBDC0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31093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6E85C-CDAB-40B0-BB89-85BF33EE2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5FD30-58F8-4576-B0AA-E0A73AE02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38B8E4-B7C1-4E9F-AAD3-A455C2F880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D4616A-FF94-4C59-A1C9-99D146C63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3B9F-1B62-4710-9670-393D131EE3DE}" type="datetimeFigureOut">
              <a:rPr lang="en-NZ" smtClean="0"/>
              <a:t>29/04/2024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B74A10-E75F-4057-8AE6-4E197E83C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B0909D-0DA7-432C-BF8C-A70A14CC9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4E06A-4C48-415D-9498-A3AEDDBDC0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67604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E8ADB-5E3D-4F84-85F7-49B415AC0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FCA7D5-540E-4AEC-A743-21F6172F01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F3E6C9-AAA5-47C1-969B-592D729618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343F6D-06AD-4FE1-B988-3B7C1AFD7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3B9F-1B62-4710-9670-393D131EE3DE}" type="datetimeFigureOut">
              <a:rPr lang="en-NZ" smtClean="0"/>
              <a:t>29/04/2024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B76F40-28E8-4E0D-BA88-48262FB27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F8E9F3-4582-4FE5-A74E-D1BDA9668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4E06A-4C48-415D-9498-A3AEDDBDC0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60555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C6366A-9D2D-4545-A8C5-961BA897D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C4AAFC-59C1-478E-B5D2-0D741D4AC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850CB3-2F8A-45D4-8402-97688C0DAC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63B9F-1B62-4710-9670-393D131EE3DE}" type="datetimeFigureOut">
              <a:rPr lang="en-NZ" smtClean="0"/>
              <a:t>29/04/2024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7F36F7-3FEE-4659-A23F-D3579D12FD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198C03-D419-41F1-AA8A-1828D15012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4E06A-4C48-415D-9498-A3AEDDBDC0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53744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ee the source image">
            <a:extLst>
              <a:ext uri="{FF2B5EF4-FFF2-40B4-BE49-F238E27FC236}">
                <a16:creationId xmlns:a16="http://schemas.microsoft.com/office/drawing/2014/main" id="{6E3A8897-DA36-4161-9065-6E770A68045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8312" y="2061984"/>
            <a:ext cx="3878363" cy="22385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7" name="Subtitle 6">
            <a:extLst>
              <a:ext uri="{FF2B5EF4-FFF2-40B4-BE49-F238E27FC236}">
                <a16:creationId xmlns:a16="http://schemas.microsoft.com/office/drawing/2014/main" id="{8612FB41-AE4A-FA34-0A8D-033DBA665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43421"/>
            <a:ext cx="9144000" cy="1162360"/>
          </a:xfrm>
        </p:spPr>
        <p:txBody>
          <a:bodyPr>
            <a:normAutofit/>
          </a:bodyPr>
          <a:lstStyle/>
          <a:p>
            <a:r>
              <a:rPr kumimoji="0" lang="en-NZ" altLang="en-US" sz="3200" b="1" i="0" u="none" strike="noStrike" cap="none" normalizeH="0" baseline="0" dirty="0">
                <a:ln>
                  <a:noFill/>
                </a:ln>
                <a:solidFill>
                  <a:srgbClr val="A8004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Maths </a:t>
            </a:r>
            <a:r>
              <a:rPr lang="en-NZ" altLang="en-US" sz="3200" b="1" dirty="0">
                <a:solidFill>
                  <a:srgbClr val="A80048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Chaser/Whai Pāngarau!</a:t>
            </a:r>
          </a:p>
          <a:p>
            <a:r>
              <a:rPr lang="en-NZ" altLang="en-US" sz="3200" b="1" dirty="0">
                <a:solidFill>
                  <a:srgbClr val="A80048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 </a:t>
            </a:r>
            <a:r>
              <a:rPr lang="en-NZ" altLang="en-US" sz="3200" b="1">
                <a:solidFill>
                  <a:srgbClr val="A80048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 Tuesday</a:t>
            </a:r>
            <a:endParaRPr lang="en-NZ" altLang="en-US" sz="3200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9BD22162-BDAE-8586-4816-68B6607831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07789"/>
            <a:ext cx="9144000" cy="1454187"/>
          </a:xfrm>
        </p:spPr>
        <p:txBody>
          <a:bodyPr/>
          <a:lstStyle/>
          <a:p>
            <a:pPr algn="l"/>
            <a:r>
              <a:rPr lang="en-NZ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</a:t>
            </a:r>
            <a:r>
              <a:rPr lang="en-NZ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Maths Week/</a:t>
            </a:r>
            <a:r>
              <a:rPr lang="en-NZ" sz="3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Pāngarau Wiki</a:t>
            </a:r>
            <a:br>
              <a:rPr lang="en-NZ" sz="3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NZ" sz="3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</a:t>
            </a:r>
            <a:r>
              <a:rPr lang="en-NZ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2024</a:t>
            </a:r>
            <a:br>
              <a:rPr lang="en-N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NZ" sz="2400" dirty="0"/>
          </a:p>
        </p:txBody>
      </p:sp>
      <p:pic>
        <p:nvPicPr>
          <p:cNvPr id="2050" name="Picture 4" descr="nzamt">
            <a:extLst>
              <a:ext uri="{FF2B5EF4-FFF2-40B4-BE49-F238E27FC236}">
                <a16:creationId xmlns:a16="http://schemas.microsoft.com/office/drawing/2014/main" id="{67B10BF7-7943-AB6C-D10C-44B7BBE9BD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5412" y="1211118"/>
            <a:ext cx="1731973" cy="579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3" descr="MinistryofEducation logo1">
            <a:extLst>
              <a:ext uri="{FF2B5EF4-FFF2-40B4-BE49-F238E27FC236}">
                <a16:creationId xmlns:a16="http://schemas.microsoft.com/office/drawing/2014/main" id="{1BAB7CE9-026C-FC19-6082-41AE7D9EFD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5413" y="531781"/>
            <a:ext cx="1731972" cy="594819"/>
          </a:xfrm>
          <a:prstGeom prst="rect">
            <a:avLst/>
          </a:prstGeom>
          <a:noFill/>
          <a:ln w="9525">
            <a:solidFill>
              <a:srgbClr val="0D0D0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1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00742E2C-93FE-CBFF-5055-446D5D384E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3411" y="507789"/>
            <a:ext cx="1139814" cy="1339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2119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217A6-8A8E-4976-9497-3DCF391B2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8</a:t>
            </a:r>
            <a:endParaRPr lang="en-NZ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FAB0A-AA65-424D-9512-0CAE47ABD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914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effectLst/>
                <a:ea typeface="Times New Roman" panose="02020603050405020304" pitchFamily="18" charset="0"/>
              </a:rPr>
              <a:t>Five doubled = ?</a:t>
            </a:r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1191587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80D90-E2D5-4811-8AD9-BA33176CB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9</a:t>
            </a:r>
            <a:endParaRPr lang="en-NZ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337F2-3200-483F-8349-8FA55AF1F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914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200" b="1" dirty="0">
                <a:effectLst/>
                <a:ea typeface="Times New Roman" panose="02020603050405020304" pitchFamily="18" charset="0"/>
              </a:rPr>
              <a:t>How many tens are there in the number 730?</a:t>
            </a:r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26859927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07950-1E20-4E92-95C5-32A0DE4D6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10</a:t>
            </a:r>
            <a:endParaRPr lang="en-NZ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37FCF-B59E-47CC-96CD-2403F05FA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279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200" b="1" dirty="0">
                <a:effectLst/>
                <a:ea typeface="Times New Roman" panose="02020603050405020304" pitchFamily="18" charset="0"/>
              </a:rPr>
              <a:t>What do we call a ninety-degree angle?</a:t>
            </a:r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500974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2C254-A902-48CB-8C86-3C00C89AD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6677"/>
            <a:ext cx="10515600" cy="1325563"/>
          </a:xfrm>
        </p:spPr>
        <p:txBody>
          <a:bodyPr/>
          <a:lstStyle/>
          <a:p>
            <a:r>
              <a:rPr lang="en-NZ" b="1" dirty="0">
                <a:solidFill>
                  <a:srgbClr val="FF0000"/>
                </a:solidFill>
                <a:latin typeface="+mn-lt"/>
              </a:rPr>
              <a:t>Head-to-head</a:t>
            </a:r>
            <a:r>
              <a:rPr lang="en-NZ" b="1" dirty="0">
                <a:solidFill>
                  <a:srgbClr val="FF0000"/>
                </a:solidFill>
              </a:rPr>
              <a:t> </a:t>
            </a:r>
            <a:endParaRPr lang="en-NZ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4CEBA-6F6E-456D-B2B6-528658928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9468"/>
            <a:ext cx="10515600" cy="28708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1</a:t>
            </a:r>
          </a:p>
          <a:p>
            <a:pPr marL="0" indent="0">
              <a:buNone/>
            </a:pPr>
            <a:endParaRPr lang="en-NZ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3200" b="1" dirty="0">
                <a:effectLst/>
                <a:ea typeface="Times New Roman" panose="02020603050405020304" pitchFamily="18" charset="0"/>
              </a:rPr>
              <a:t>What is half of 12?</a:t>
            </a:r>
            <a:endParaRPr lang="en-NZ" sz="3200" b="1" dirty="0"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NZ" sz="3200" b="1" dirty="0"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NZ" sz="3200" b="1" dirty="0">
                <a:cs typeface="Calibri" panose="020F0502020204030204" pitchFamily="34" charset="0"/>
              </a:rPr>
              <a:t>A    4          B   6          C     8  </a:t>
            </a:r>
            <a:endParaRPr lang="en-NZ" sz="32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C149EA6-DBEB-4863-B116-4228A087E942}"/>
              </a:ext>
            </a:extLst>
          </p:cNvPr>
          <p:cNvSpPr txBox="1">
            <a:spLocks/>
          </p:cNvSpPr>
          <p:nvPr/>
        </p:nvSpPr>
        <p:spPr>
          <a:xfrm>
            <a:off x="892792" y="2428722"/>
            <a:ext cx="10515600" cy="3303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NZ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CED8E9F-C551-49A1-8555-2F2199E83A93}"/>
              </a:ext>
            </a:extLst>
          </p:cNvPr>
          <p:cNvSpPr txBox="1">
            <a:spLocks/>
          </p:cNvSpPr>
          <p:nvPr/>
        </p:nvSpPr>
        <p:spPr>
          <a:xfrm>
            <a:off x="783608" y="2532667"/>
            <a:ext cx="10515600" cy="2027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NZ" sz="32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37F6E90-1BB0-4B6D-887F-B6E3CC9D3874}"/>
              </a:ext>
            </a:extLst>
          </p:cNvPr>
          <p:cNvSpPr txBox="1">
            <a:spLocks/>
          </p:cNvSpPr>
          <p:nvPr/>
        </p:nvSpPr>
        <p:spPr>
          <a:xfrm>
            <a:off x="838200" y="3285249"/>
            <a:ext cx="10515600" cy="7538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6233781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DCB953E-1FCB-4935-B16E-F6B3899F7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613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2</a:t>
            </a:r>
          </a:p>
          <a:p>
            <a:pPr marL="0" indent="0">
              <a:buNone/>
            </a:pPr>
            <a:endParaRPr lang="en-N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3200" b="1" dirty="0">
                <a:effectLst/>
                <a:ea typeface="Times New Roman" panose="02020603050405020304" pitchFamily="18" charset="0"/>
              </a:rPr>
              <a:t>50 + ? = 100</a:t>
            </a:r>
            <a:endParaRPr lang="en-NZ" sz="3200" b="1" dirty="0"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N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A     30          B     40          C     50</a:t>
            </a:r>
            <a:endParaRPr lang="en-NZ" sz="3200" baseline="30000" dirty="0"/>
          </a:p>
        </p:txBody>
      </p:sp>
    </p:spTree>
    <p:extLst>
      <p:ext uri="{BB962C8B-B14F-4D97-AF65-F5344CB8AC3E}">
        <p14:creationId xmlns:p14="http://schemas.microsoft.com/office/powerpoint/2010/main" val="12785817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DBA782F-A7DF-4932-9F8F-35500929C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0793"/>
            <a:ext cx="10515600" cy="28708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3</a:t>
            </a:r>
          </a:p>
          <a:p>
            <a:pPr marL="0" indent="0">
              <a:buNone/>
            </a:pPr>
            <a:endParaRPr lang="en-NZ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3200" b="1" dirty="0">
                <a:effectLst/>
                <a:ea typeface="Times New Roman" panose="02020603050405020304" pitchFamily="18" charset="0"/>
              </a:rPr>
              <a:t>20 – 11 = ?</a:t>
            </a:r>
            <a:endParaRPr lang="en-NZ" sz="3200" b="1" dirty="0"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N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A     8          B     9          C     10</a:t>
            </a:r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5992505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528D713-62EE-45A6-B706-84474B2EF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47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4</a:t>
            </a:r>
          </a:p>
          <a:p>
            <a:pPr marL="0" indent="0">
              <a:buNone/>
            </a:pPr>
            <a:endParaRPr lang="en-N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NZ" sz="3200" b="1" dirty="0">
                <a:effectLst/>
                <a:ea typeface="Calibri" panose="020F0502020204030204" pitchFamily="34" charset="0"/>
              </a:rPr>
              <a:t>Half of 22 = ?</a:t>
            </a:r>
            <a:endParaRPr lang="en-NZ" sz="3200" b="1" dirty="0"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NZ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A     11          B     10          C     9</a:t>
            </a:r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1377883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56097A7-B11B-41E8-B4AF-6134E3A7C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328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5</a:t>
            </a:r>
          </a:p>
          <a:p>
            <a:pPr marL="0" indent="0">
              <a:buNone/>
            </a:pPr>
            <a:endParaRPr lang="en-NZ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3200" b="1" dirty="0">
                <a:effectLst/>
                <a:ea typeface="Times New Roman" panose="02020603050405020304" pitchFamily="18" charset="0"/>
              </a:rPr>
              <a:t>33 + ? = 100</a:t>
            </a:r>
            <a:endParaRPr lang="en-NZ" sz="3200" b="1" dirty="0"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N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A     66          B     67          C     77</a:t>
            </a:r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24758543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0711FFD-28D4-40AF-A832-575B3484B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185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6</a:t>
            </a:r>
          </a:p>
          <a:p>
            <a:pPr marL="0" indent="0">
              <a:buNone/>
            </a:pPr>
            <a:endParaRPr lang="en-NZ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NZ" sz="3200" b="1" dirty="0">
                <a:effectLst/>
                <a:ea typeface="Times New Roman" panose="02020603050405020304" pitchFamily="18" charset="0"/>
              </a:rPr>
              <a:t>Round 196 to the closest ten</a:t>
            </a:r>
            <a:endParaRPr lang="en-NZ" sz="3200" b="1" dirty="0"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N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A     100          B     190          C     200</a:t>
            </a:r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6848964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97EE90B-07D1-48E9-A921-5B807CA83A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303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7</a:t>
            </a:r>
          </a:p>
          <a:p>
            <a:pPr marL="0" indent="0">
              <a:buNone/>
            </a:pPr>
            <a:endParaRPr lang="en-NZ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NZ" sz="3200" b="1" dirty="0">
                <a:effectLst/>
                <a:ea typeface="Times New Roman" panose="02020603050405020304" pitchFamily="18" charset="0"/>
              </a:rPr>
              <a:t>How many fives are there in the number 55?</a:t>
            </a:r>
          </a:p>
          <a:p>
            <a:pPr marL="0" indent="0">
              <a:buNone/>
            </a:pPr>
            <a:endParaRPr lang="en-NZ" sz="3200" b="1" dirty="0"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A     5          B     10          C     11</a:t>
            </a:r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4134504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0D9C2-C938-4D29-95D6-5D5BF58E7E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8395"/>
            <a:ext cx="2532797" cy="42625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For contestants</a:t>
            </a:r>
            <a:endParaRPr lang="en-NZ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84910B1-DC83-4672-88C9-486FB1DF7E1A}"/>
              </a:ext>
            </a:extLst>
          </p:cNvPr>
          <p:cNvSpPr txBox="1">
            <a:spLocks/>
          </p:cNvSpPr>
          <p:nvPr/>
        </p:nvSpPr>
        <p:spPr>
          <a:xfrm>
            <a:off x="838200" y="1214651"/>
            <a:ext cx="2532797" cy="4262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NZ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54C234-AEF6-437D-A4F8-C0009D7E11F9}"/>
              </a:ext>
            </a:extLst>
          </p:cNvPr>
          <p:cNvSpPr txBox="1"/>
          <p:nvPr/>
        </p:nvSpPr>
        <p:spPr>
          <a:xfrm>
            <a:off x="838200" y="1427779"/>
            <a:ext cx="8769824" cy="43781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NZ" sz="1800" b="1" dirty="0"/>
              <a:t>There are two parts  – the maths builder quiz and the head to head.</a:t>
            </a:r>
          </a:p>
          <a:p>
            <a:pPr marL="0" lvl="0" indent="0">
              <a:buNone/>
            </a:pPr>
            <a:endParaRPr lang="en-NZ" sz="1000" b="1" dirty="0"/>
          </a:p>
          <a:p>
            <a:pPr lvl="0"/>
            <a:r>
              <a:rPr lang="en-NZ" sz="1800" b="1" dirty="0"/>
              <a:t>You choose which rung on the ladder you wish to start at, one step up or one step down from the result of the maths builder quiz.</a:t>
            </a:r>
          </a:p>
          <a:p>
            <a:pPr marL="0" lvl="0" indent="0">
              <a:buNone/>
            </a:pPr>
            <a:endParaRPr lang="en-NZ" sz="1000" b="1" dirty="0"/>
          </a:p>
          <a:p>
            <a:pPr lvl="0"/>
            <a:r>
              <a:rPr lang="en-NZ" sz="1800" b="1" dirty="0"/>
              <a:t>The head-to-head chase begins with the first question.</a:t>
            </a:r>
          </a:p>
          <a:p>
            <a:pPr marL="0" lvl="0" indent="0">
              <a:buNone/>
            </a:pPr>
            <a:endParaRPr lang="en-NZ" sz="1000" b="1" dirty="0"/>
          </a:p>
          <a:p>
            <a:pPr lvl="0"/>
            <a:r>
              <a:rPr lang="en-NZ" sz="1800" b="1" dirty="0"/>
              <a:t>If you get the answer correct you progress down the ladder one rung.</a:t>
            </a:r>
          </a:p>
          <a:p>
            <a:pPr marL="0" lvl="0" indent="0">
              <a:buNone/>
            </a:pPr>
            <a:endParaRPr lang="en-NZ" sz="1000" b="1" dirty="0"/>
          </a:p>
          <a:p>
            <a:pPr lvl="0"/>
            <a:r>
              <a:rPr lang="en-NZ" sz="1800" b="1" dirty="0"/>
              <a:t>If you get the wrong answer you stay where you are on the ladder.</a:t>
            </a:r>
          </a:p>
          <a:p>
            <a:pPr marL="0" lvl="0" indent="0">
              <a:buNone/>
            </a:pPr>
            <a:endParaRPr lang="en-NZ" sz="1000" b="1" dirty="0"/>
          </a:p>
          <a:p>
            <a:pPr lvl="0"/>
            <a:r>
              <a:rPr lang="en-NZ" sz="1800" b="1" dirty="0"/>
              <a:t>Your teacher may give you a record sheet to record your progress each day for the week.</a:t>
            </a:r>
          </a:p>
          <a:p>
            <a:pPr marL="0" lvl="0" indent="0">
              <a:buNone/>
            </a:pPr>
            <a:endParaRPr lang="en-NZ" sz="1000" b="1" dirty="0"/>
          </a:p>
          <a:p>
            <a:pPr lvl="0"/>
            <a:r>
              <a:rPr lang="en-NZ" sz="1800" b="1" dirty="0"/>
              <a:t>The chaser does not get questions wrong and progresses down the ladder one rung at a time.</a:t>
            </a:r>
          </a:p>
          <a:p>
            <a:pPr marL="0" lvl="0" indent="0">
              <a:buNone/>
            </a:pPr>
            <a:endParaRPr lang="en-NZ" sz="1050" b="1" dirty="0"/>
          </a:p>
          <a:p>
            <a:pPr lvl="0"/>
            <a:r>
              <a:rPr lang="en-NZ" sz="1800" b="1" dirty="0"/>
              <a:t>If the chaser reaches the same rung you, you are out and for you “the chase is over”!</a:t>
            </a:r>
          </a:p>
          <a:p>
            <a:pPr marL="0" lvl="0" indent="0">
              <a:buNone/>
            </a:pPr>
            <a:endParaRPr lang="en-NZ" sz="1000" b="1" dirty="0"/>
          </a:p>
          <a:p>
            <a:pPr lvl="0"/>
            <a:r>
              <a:rPr lang="en-NZ" sz="1800" b="1" dirty="0"/>
              <a:t>If you reach the bottom of the ladder, you win the money (unfortunately, it’s not real)!!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DA78E15E-E12F-46C5-9985-3FFE8AD38C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6236" y="1321663"/>
            <a:ext cx="2249033" cy="324282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600" b="1" dirty="0">
                <a:latin typeface="Arial"/>
                <a:ea typeface="Calibri"/>
                <a:cs typeface="Times New Roman"/>
              </a:rPr>
              <a:t>Chaser s</a:t>
            </a:r>
            <a:r>
              <a:rPr lang="en-NZ" sz="1600" b="1" dirty="0">
                <a:effectLst/>
                <a:latin typeface="Arial"/>
                <a:ea typeface="Calibri"/>
                <a:cs typeface="Times New Roman"/>
              </a:rPr>
              <a:t>tarts here</a:t>
            </a:r>
            <a:endParaRPr lang="en-NZ" sz="1600" b="1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9" name="Picture 8" descr="http://www.northeastpetsupplies.co.uk/images/5811-5%20(Website).jpg">
            <a:extLst>
              <a:ext uri="{FF2B5EF4-FFF2-40B4-BE49-F238E27FC236}">
                <a16:creationId xmlns:a16="http://schemas.microsoft.com/office/drawing/2014/main" id="{A844C7B6-6BEE-498E-993D-CAC3886AB86F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63" t="1827" r="39683"/>
          <a:stretch/>
        </p:blipFill>
        <p:spPr bwMode="auto">
          <a:xfrm>
            <a:off x="10040915" y="1378013"/>
            <a:ext cx="1381125" cy="472059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Text Box 2">
            <a:extLst>
              <a:ext uri="{FF2B5EF4-FFF2-40B4-BE49-F238E27FC236}">
                <a16:creationId xmlns:a16="http://schemas.microsoft.com/office/drawing/2014/main" id="{EA4293FD-C2E0-4A61-B3E9-268423ACBA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30269" y="2647702"/>
            <a:ext cx="675640" cy="275590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200" b="1" dirty="0">
                <a:solidFill>
                  <a:srgbClr val="FF0000"/>
                </a:solidFill>
                <a:effectLst/>
                <a:latin typeface="Arial"/>
                <a:ea typeface="Calibri"/>
                <a:cs typeface="Times New Roman"/>
              </a:rPr>
              <a:t>10 x A</a:t>
            </a:r>
            <a:endParaRPr lang="en-NZ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B78A6FBA-7CFD-4D4B-8D7A-8ADEB5018A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29629" y="3180969"/>
            <a:ext cx="675640" cy="275590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1200" b="1" dirty="0">
                <a:solidFill>
                  <a:srgbClr val="FF0000"/>
                </a:solidFill>
                <a:effectLst/>
                <a:latin typeface="Arial"/>
                <a:ea typeface="Calibri"/>
                <a:cs typeface="Times New Roman"/>
              </a:rPr>
              <a:t>A</a:t>
            </a:r>
            <a:endParaRPr lang="en-NZ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 Box 2">
            <a:extLst>
              <a:ext uri="{FF2B5EF4-FFF2-40B4-BE49-F238E27FC236}">
                <a16:creationId xmlns:a16="http://schemas.microsoft.com/office/drawing/2014/main" id="{B998DCB7-9925-4657-A17E-CEFEC5BBFE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30269" y="3731366"/>
            <a:ext cx="675640" cy="275590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1200" b="1" dirty="0">
                <a:solidFill>
                  <a:srgbClr val="FF0000"/>
                </a:solidFill>
                <a:effectLst/>
                <a:latin typeface="Arial"/>
                <a:ea typeface="Calibri"/>
                <a:cs typeface="Times New Roman"/>
              </a:rPr>
              <a:t>0.1 x A</a:t>
            </a:r>
            <a:endParaRPr lang="en-NZ" sz="1100" dirty="0">
              <a:effectLst/>
              <a:latin typeface="Calibri"/>
              <a:ea typeface="Calibri"/>
              <a:cs typeface="Times New Roman"/>
            </a:endParaRPr>
          </a:p>
        </p:txBody>
      </p:sp>
      <p:cxnSp>
        <p:nvCxnSpPr>
          <p:cNvPr id="13" name="AutoShape 1238">
            <a:extLst>
              <a:ext uri="{FF2B5EF4-FFF2-40B4-BE49-F238E27FC236}">
                <a16:creationId xmlns:a16="http://schemas.microsoft.com/office/drawing/2014/main" id="{96CDC717-DD95-45CE-9A91-3392E700E11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928505" y="1869262"/>
            <a:ext cx="794954" cy="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70B43A9-FD06-4500-B2B9-73F8DF03F84A}"/>
              </a:ext>
            </a:extLst>
          </p:cNvPr>
          <p:cNvCxnSpPr>
            <a:cxnSpLocks/>
          </p:cNvCxnSpPr>
          <p:nvPr/>
        </p:nvCxnSpPr>
        <p:spPr>
          <a:xfrm flipV="1">
            <a:off x="9931731" y="1695499"/>
            <a:ext cx="0" cy="16580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AutoShape 1238">
            <a:extLst>
              <a:ext uri="{FF2B5EF4-FFF2-40B4-BE49-F238E27FC236}">
                <a16:creationId xmlns:a16="http://schemas.microsoft.com/office/drawing/2014/main" id="{2CE43013-5B4B-460E-9B05-619B668C82D4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9876596" y="5479987"/>
            <a:ext cx="819567" cy="1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Text Box 2">
            <a:extLst>
              <a:ext uri="{FF2B5EF4-FFF2-40B4-BE49-F238E27FC236}">
                <a16:creationId xmlns:a16="http://schemas.microsoft.com/office/drawing/2014/main" id="{AB647ECD-3FE1-43C8-9167-4A118A4146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97692" y="5299966"/>
            <a:ext cx="621038" cy="360041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600" b="1" dirty="0">
                <a:effectLst/>
                <a:latin typeface="Calibri"/>
                <a:ea typeface="Calibri"/>
                <a:cs typeface="Times New Roman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3719119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7F077-B274-4882-9553-61AD7AF3A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2843"/>
            <a:ext cx="10515600" cy="1855660"/>
          </a:xfrm>
        </p:spPr>
        <p:txBody>
          <a:bodyPr>
            <a:normAutofit/>
          </a:bodyPr>
          <a:lstStyle/>
          <a:p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1</a:t>
            </a:r>
            <a:b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NZ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9CCDF8-707E-4BD7-9E41-6FAC7CEF3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44240"/>
            <a:ext cx="10515600" cy="33509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200" b="1" dirty="0">
                <a:effectLst/>
                <a:ea typeface="Times New Roman" panose="02020603050405020304" pitchFamily="18" charset="0"/>
              </a:rPr>
              <a:t>Write the number two hundred and sixty-seven</a:t>
            </a:r>
            <a:endParaRPr lang="en-NZ" sz="32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23FC6F1-B9E4-4E98-A0BE-020CE730AB9E}"/>
              </a:ext>
            </a:extLst>
          </p:cNvPr>
          <p:cNvSpPr txBox="1">
            <a:spLocks/>
          </p:cNvSpPr>
          <p:nvPr/>
        </p:nvSpPr>
        <p:spPr>
          <a:xfrm>
            <a:off x="838200" y="755655"/>
            <a:ext cx="8229600" cy="814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NZ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Maths Builder quiz</a:t>
            </a:r>
            <a:endParaRPr lang="en-N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20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2277188-D371-4B02-A973-70A2D8119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026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2</a:t>
            </a:r>
            <a:b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b="1" dirty="0">
                <a:effectLst/>
                <a:latin typeface="+mn-lt"/>
                <a:ea typeface="Times New Roman" panose="02020603050405020304" pitchFamily="18" charset="0"/>
              </a:rPr>
              <a:t>209 – 10 = ?</a:t>
            </a:r>
            <a:endParaRPr lang="en-NZ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33218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D9E9C-B95D-4B4A-AE7E-24E6FC79E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9231" y="474305"/>
            <a:ext cx="10515600" cy="1136129"/>
          </a:xfrm>
        </p:spPr>
        <p:txBody>
          <a:bodyPr>
            <a:normAutofit/>
          </a:bodyPr>
          <a:lstStyle/>
          <a:p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3</a:t>
            </a:r>
            <a:endParaRPr lang="en-NZ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F256F-C424-4BE8-9C26-B1F2DD211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644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200" b="1" dirty="0">
                <a:effectLst/>
                <a:ea typeface="Calibri" panose="020F0502020204030204" pitchFamily="34" charset="0"/>
              </a:rPr>
              <a:t>9 + 9 = ?</a:t>
            </a:r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2233029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69943-8720-48C4-862D-7EE15AB09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3080"/>
            <a:ext cx="10515600" cy="1226664"/>
          </a:xfrm>
        </p:spPr>
        <p:txBody>
          <a:bodyPr>
            <a:normAutofit/>
          </a:bodyPr>
          <a:lstStyle/>
          <a:p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4</a:t>
            </a:r>
            <a:endParaRPr lang="en-NZ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4E677-43FC-45F5-B9D1-FA8543DD9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279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200" b="1" dirty="0">
                <a:effectLst/>
                <a:ea typeface="Calibri" panose="020F0502020204030204" pitchFamily="34" charset="0"/>
              </a:rPr>
              <a:t>How many twos are there in the number 14?</a:t>
            </a:r>
            <a:endParaRPr lang="en-NZ" sz="32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384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28B70-0B95-41BA-80F4-E20FD7BF0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7261"/>
            <a:ext cx="10515600" cy="1026947"/>
          </a:xfrm>
        </p:spPr>
        <p:txBody>
          <a:bodyPr>
            <a:normAutofit/>
          </a:bodyPr>
          <a:lstStyle/>
          <a:p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5</a:t>
            </a:r>
            <a:endParaRPr lang="en-NZ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B05CF-0591-4A94-B2F4-CF9E066CC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914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200" b="1" dirty="0">
                <a:effectLst/>
                <a:ea typeface="Times New Roman" panose="02020603050405020304" pitchFamily="18" charset="0"/>
              </a:rPr>
              <a:t>What number is twenty more than three hundred and ninety?</a:t>
            </a:r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3492151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CB34B-11FE-491B-AFFC-D844B4E5B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279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effectLst/>
                <a:ea typeface="Times New Roman" panose="02020603050405020304" pitchFamily="18" charset="0"/>
              </a:rPr>
              <a:t>A quarter of 12 = ?</a:t>
            </a:r>
            <a:endParaRPr lang="en-NZ" sz="3200" dirty="0">
              <a:cs typeface="Calibri" panose="020F050202020403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0B28AE3-1363-4539-9F4B-CFDF85CC8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3582"/>
            <a:ext cx="10515600" cy="1325563"/>
          </a:xfrm>
        </p:spPr>
        <p:txBody>
          <a:bodyPr>
            <a:normAutofit/>
          </a:bodyPr>
          <a:lstStyle/>
          <a:p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6</a:t>
            </a:r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814691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FA2D8-D165-46E2-A45C-4410B23E1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7</a:t>
            </a:r>
            <a:endParaRPr lang="en-NZ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1C716-5E47-4440-9558-EA5E922D88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914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mi-NZ" sz="3200" b="1" dirty="0">
                <a:effectLst/>
                <a:ea typeface="Times New Roman" panose="02020603050405020304" pitchFamily="18" charset="0"/>
              </a:rPr>
              <a:t>17 – 6 = </a:t>
            </a:r>
            <a:r>
              <a:rPr lang="en-US" sz="3200" b="1" dirty="0">
                <a:effectLst/>
                <a:ea typeface="Times New Roman" panose="02020603050405020304" pitchFamily="18" charset="0"/>
              </a:rPr>
              <a:t>?</a:t>
            </a:r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649801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442</Words>
  <Application>Microsoft Office PowerPoint</Application>
  <PresentationFormat>Widescreen</PresentationFormat>
  <Paragraphs>116</Paragraphs>
  <Slides>19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                  Maths Week/Pāngarau Wiki              2024 </vt:lpstr>
      <vt:lpstr>PowerPoint Presentation</vt:lpstr>
      <vt:lpstr>QUESTION 1 </vt:lpstr>
      <vt:lpstr>QUESTION 2  209 – 10 = ?</vt:lpstr>
      <vt:lpstr>QUESTION 3</vt:lpstr>
      <vt:lpstr>QUESTION 4</vt:lpstr>
      <vt:lpstr>QUESTION 5</vt:lpstr>
      <vt:lpstr>QUESTION 6</vt:lpstr>
      <vt:lpstr>QUESTION 7</vt:lpstr>
      <vt:lpstr>QUESTION 8</vt:lpstr>
      <vt:lpstr>QUESTION 9</vt:lpstr>
      <vt:lpstr>QUESTION 10</vt:lpstr>
      <vt:lpstr>Head-to-head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Maths Week 2021</dc:title>
  <dc:creator>Tony Davidson</dc:creator>
  <cp:lastModifiedBy>Robin Averill</cp:lastModifiedBy>
  <cp:revision>30</cp:revision>
  <dcterms:created xsi:type="dcterms:W3CDTF">2021-04-01T20:22:01Z</dcterms:created>
  <dcterms:modified xsi:type="dcterms:W3CDTF">2024-04-29T04:06:37Z</dcterms:modified>
</cp:coreProperties>
</file>