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2bee3a2798b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2bee3a2798b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bee3a2798b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bee3a2798b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bf93aa613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bf93aa613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bf93aa613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bf93aa613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bf93aa613d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bf93aa613d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youtube.com/watch?v=0dpigDQn0ls" TargetMode="External"/><Relationship Id="rId4" Type="http://schemas.openxmlformats.org/officeDocument/2006/relationships/image" Target="../media/image1.jpg"/><Relationship Id="rId10" Type="http://schemas.openxmlformats.org/officeDocument/2006/relationships/image" Target="../media/image10.jpg"/><Relationship Id="rId9" Type="http://schemas.openxmlformats.org/officeDocument/2006/relationships/image" Target="../media/image8.jpg"/><Relationship Id="rId5" Type="http://schemas.openxmlformats.org/officeDocument/2006/relationships/hyperlink" Target="http://www.youtube.com/watch?v=RaKo8zL7fa4" TargetMode="External"/><Relationship Id="rId6" Type="http://schemas.openxmlformats.org/officeDocument/2006/relationships/image" Target="../media/image2.jpg"/><Relationship Id="rId7" Type="http://schemas.openxmlformats.org/officeDocument/2006/relationships/hyperlink" Target="http://www.youtube.com/watch?v=osjmX94P8Mo" TargetMode="External"/><Relationship Id="rId8"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jpg"/><Relationship Id="rId4" Type="http://schemas.openxmlformats.org/officeDocument/2006/relationships/image" Target="../media/image4.jpg"/><Relationship Id="rId5"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youtube.com/watch?v=xJriWzxBa_Q" TargetMode="Externa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descr="&quot;On the 24th of December, 1953, a passenger express train was making its way across New Zealand from Wellington to Auckland...&quot; &#10;&#10;As always, THANK YOU to all my Patreon patrons: you make this channel possible.&#10;https://www.patreon.com/fascinatinghorror&#10;&#10;SOCIAL MEDIA:&#10;► Twitter: https://twitter.com/TrueHorrorTales&#10;► TikTok: https://www.tiktok.com/@fascinatinghorror&#10;► Suggestions: hello@fascinatinghorror.co.uk&#10;&#10;CHAPTERS:&#10;00:00 - Intro&#10;00:35 - The Tangiwai Bridge Disaster&#10;05:39 - The Aftermath&#10;08:05 - The Present Day&#10;&#10;MUSIC: &#10;► &quot;Glass Pond&quot; by Public Memory&#10;&#10;​​​​​​​#Documentary​​​​ #History​​​​​​​​​ #TrueStories​" id="54" name="Google Shape;54;p13" title="The Tangiwai Bridge Disaster | A Short Documentary | Fascinating Horror">
            <a:hlinkClick r:id="rId3"/>
          </p:cNvPr>
          <p:cNvPicPr preferRelativeResize="0"/>
          <p:nvPr/>
        </p:nvPicPr>
        <p:blipFill>
          <a:blip r:embed="rId4">
            <a:alphaModFix/>
          </a:blip>
          <a:stretch>
            <a:fillRect/>
          </a:stretch>
        </p:blipFill>
        <p:spPr>
          <a:xfrm>
            <a:off x="1695775" y="3055725"/>
            <a:ext cx="3048000" cy="1714500"/>
          </a:xfrm>
          <a:prstGeom prst="rect">
            <a:avLst/>
          </a:prstGeom>
          <a:noFill/>
          <a:ln>
            <a:noFill/>
          </a:ln>
        </p:spPr>
      </p:pic>
      <p:pic>
        <p:nvPicPr>
          <p:cNvPr descr="Volcanoes may be vital to life on Earth but they can also obliterate large portions of it. On Christmas Day 1953, 151 people died in theTangiwai Disaster, caused by an earlier eruption at Mt Ruapehu.  The Tangiwai Disaster video plays in the Volcanoes gallery at Auckland Museum (see http://www.aucklandmuseum.com/volcanoes), open  daily from 10am-5pm." id="55" name="Google Shape;55;p13" title="Tangiwai Disaster - Auckland Museum">
            <a:hlinkClick r:id="rId5"/>
          </p:cNvPr>
          <p:cNvPicPr preferRelativeResize="0"/>
          <p:nvPr/>
        </p:nvPicPr>
        <p:blipFill>
          <a:blip r:embed="rId6">
            <a:alphaModFix/>
          </a:blip>
          <a:stretch>
            <a:fillRect/>
          </a:stretch>
        </p:blipFill>
        <p:spPr>
          <a:xfrm>
            <a:off x="5533250" y="390775"/>
            <a:ext cx="3048000" cy="1714500"/>
          </a:xfrm>
          <a:prstGeom prst="rect">
            <a:avLst/>
          </a:prstGeom>
          <a:noFill/>
          <a:ln>
            <a:noFill/>
          </a:ln>
        </p:spPr>
      </p:pic>
      <p:pic>
        <p:nvPicPr>
          <p:cNvPr descr="R&amp;D Adventures are at New Zealand's worst train accident site of Tangiwai. We tell the story of the disaster through video and photographs." id="56" name="Google Shape;56;p13" title="Tangiwai Disaster | NZ's worst train accident | Scenes of New Zealand">
            <a:hlinkClick r:id="rId7"/>
          </p:cNvPr>
          <p:cNvPicPr preferRelativeResize="0"/>
          <p:nvPr/>
        </p:nvPicPr>
        <p:blipFill>
          <a:blip r:embed="rId8">
            <a:alphaModFix/>
          </a:blip>
          <a:stretch>
            <a:fillRect/>
          </a:stretch>
        </p:blipFill>
        <p:spPr>
          <a:xfrm>
            <a:off x="5139025" y="2954475"/>
            <a:ext cx="3048000" cy="1714500"/>
          </a:xfrm>
          <a:prstGeom prst="rect">
            <a:avLst/>
          </a:prstGeom>
          <a:noFill/>
          <a:ln>
            <a:noFill/>
          </a:ln>
        </p:spPr>
      </p:pic>
      <p:pic>
        <p:nvPicPr>
          <p:cNvPr id="57" name="Google Shape;57;p13"/>
          <p:cNvPicPr preferRelativeResize="0"/>
          <p:nvPr/>
        </p:nvPicPr>
        <p:blipFill>
          <a:blip r:embed="rId9">
            <a:alphaModFix/>
          </a:blip>
          <a:stretch>
            <a:fillRect/>
          </a:stretch>
        </p:blipFill>
        <p:spPr>
          <a:xfrm>
            <a:off x="152400" y="152400"/>
            <a:ext cx="1444023" cy="1996150"/>
          </a:xfrm>
          <a:prstGeom prst="rect">
            <a:avLst/>
          </a:prstGeom>
          <a:noFill/>
          <a:ln>
            <a:noFill/>
          </a:ln>
        </p:spPr>
      </p:pic>
      <p:pic>
        <p:nvPicPr>
          <p:cNvPr id="58" name="Google Shape;58;p13"/>
          <p:cNvPicPr preferRelativeResize="0"/>
          <p:nvPr/>
        </p:nvPicPr>
        <p:blipFill>
          <a:blip r:embed="rId10">
            <a:alphaModFix/>
          </a:blip>
          <a:stretch>
            <a:fillRect/>
          </a:stretch>
        </p:blipFill>
        <p:spPr>
          <a:xfrm>
            <a:off x="1596425" y="506251"/>
            <a:ext cx="1528201" cy="2353926"/>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4"/>
                                        </p:tgtEl>
                                        <p:attrNameLst>
                                          <p:attrName>style.visibility</p:attrName>
                                        </p:attrNameLst>
                                      </p:cBhvr>
                                      <p:to>
                                        <p:strVal val="visible"/>
                                      </p:to>
                                    </p:set>
                                    <p:animEffect filter="fade" transition="in">
                                      <p:cBhvr>
                                        <p:cTn dur="1000"/>
                                        <p:tgtEl>
                                          <p:spTgt spid="5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
                                        </p:tgtEl>
                                        <p:attrNameLst>
                                          <p:attrName>style.visibility</p:attrName>
                                        </p:attrNameLst>
                                      </p:cBhvr>
                                      <p:to>
                                        <p:strVal val="visible"/>
                                      </p:to>
                                    </p:set>
                                    <p:animEffect filter="fade" transition="in">
                                      <p:cBhvr>
                                        <p:cTn dur="1000"/>
                                        <p:tgtEl>
                                          <p:spTgt spid="5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6"/>
                                        </p:tgtEl>
                                        <p:attrNameLst>
                                          <p:attrName>style.visibility</p:attrName>
                                        </p:attrNameLst>
                                      </p:cBhvr>
                                      <p:to>
                                        <p:strVal val="visible"/>
                                      </p:to>
                                    </p:set>
                                    <p:animEffect filter="fade" transition="in">
                                      <p:cBhvr>
                                        <p:cTn dur="1000"/>
                                        <p:tgtEl>
                                          <p:spTgt spid="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idx="1" type="subTitle"/>
          </p:nvPr>
        </p:nvSpPr>
        <p:spPr>
          <a:xfrm>
            <a:off x="265850" y="37700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Railway bridge at Tangiwai before and after</a:t>
            </a:r>
            <a:endParaRPr/>
          </a:p>
        </p:txBody>
      </p:sp>
      <p:pic>
        <p:nvPicPr>
          <p:cNvPr id="64" name="Google Shape;64;p14"/>
          <p:cNvPicPr preferRelativeResize="0"/>
          <p:nvPr/>
        </p:nvPicPr>
        <p:blipFill>
          <a:blip r:embed="rId3">
            <a:alphaModFix/>
          </a:blip>
          <a:stretch>
            <a:fillRect/>
          </a:stretch>
        </p:blipFill>
        <p:spPr>
          <a:xfrm>
            <a:off x="4439425" y="992025"/>
            <a:ext cx="2671718" cy="2011525"/>
          </a:xfrm>
          <a:prstGeom prst="rect">
            <a:avLst/>
          </a:prstGeom>
          <a:noFill/>
          <a:ln>
            <a:noFill/>
          </a:ln>
        </p:spPr>
      </p:pic>
      <p:pic>
        <p:nvPicPr>
          <p:cNvPr id="65" name="Google Shape;65;p14"/>
          <p:cNvPicPr preferRelativeResize="0"/>
          <p:nvPr/>
        </p:nvPicPr>
        <p:blipFill>
          <a:blip r:embed="rId4">
            <a:alphaModFix/>
          </a:blip>
          <a:stretch>
            <a:fillRect/>
          </a:stretch>
        </p:blipFill>
        <p:spPr>
          <a:xfrm>
            <a:off x="397300" y="992025"/>
            <a:ext cx="4042125" cy="2273700"/>
          </a:xfrm>
          <a:prstGeom prst="rect">
            <a:avLst/>
          </a:prstGeom>
          <a:noFill/>
          <a:ln>
            <a:noFill/>
          </a:ln>
        </p:spPr>
      </p:pic>
      <p:pic>
        <p:nvPicPr>
          <p:cNvPr id="66" name="Google Shape;66;p14"/>
          <p:cNvPicPr preferRelativeResize="0"/>
          <p:nvPr/>
        </p:nvPicPr>
        <p:blipFill>
          <a:blip r:embed="rId5">
            <a:alphaModFix/>
          </a:blip>
          <a:stretch>
            <a:fillRect/>
          </a:stretch>
        </p:blipFill>
        <p:spPr>
          <a:xfrm>
            <a:off x="5992725" y="2986950"/>
            <a:ext cx="2995425" cy="20115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u="sng"/>
              <a:t>Words I need to </a:t>
            </a:r>
            <a:r>
              <a:rPr b="1" lang="en" u="sng"/>
              <a:t>understand and use:</a:t>
            </a:r>
            <a:r>
              <a:rPr b="1" lang="en" u="sng"/>
              <a:t> </a:t>
            </a:r>
            <a:endParaRPr b="1" u="sng"/>
          </a:p>
        </p:txBody>
      </p:sp>
      <p:sp>
        <p:nvSpPr>
          <p:cNvPr id="72" name="Google Shape;72;p15"/>
          <p:cNvSpPr txBox="1"/>
          <p:nvPr>
            <p:ph idx="1" type="body"/>
          </p:nvPr>
        </p:nvSpPr>
        <p:spPr>
          <a:xfrm>
            <a:off x="311700" y="1152475"/>
            <a:ext cx="49938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000">
                <a:solidFill>
                  <a:schemeClr val="dk1"/>
                </a:solidFill>
              </a:rPr>
              <a:t>lahar      disaster</a:t>
            </a:r>
            <a:endParaRPr sz="3000">
              <a:solidFill>
                <a:schemeClr val="dk1"/>
              </a:solidFill>
            </a:endParaRPr>
          </a:p>
          <a:p>
            <a:pPr indent="0" lvl="0" marL="0" rtl="0" algn="l">
              <a:spcBef>
                <a:spcPts val="1200"/>
              </a:spcBef>
              <a:spcAft>
                <a:spcPts val="0"/>
              </a:spcAft>
              <a:buNone/>
            </a:pPr>
            <a:r>
              <a:rPr lang="en" sz="3000">
                <a:solidFill>
                  <a:schemeClr val="dk1"/>
                </a:solidFill>
              </a:rPr>
              <a:t>pier        Mt Ruapehu  </a:t>
            </a:r>
            <a:endParaRPr sz="3000">
              <a:solidFill>
                <a:schemeClr val="dk1"/>
              </a:solidFill>
            </a:endParaRPr>
          </a:p>
          <a:p>
            <a:pPr indent="0" lvl="0" marL="0" rtl="0" algn="l">
              <a:spcBef>
                <a:spcPts val="1200"/>
              </a:spcBef>
              <a:spcAft>
                <a:spcPts val="0"/>
              </a:spcAft>
              <a:buNone/>
            </a:pPr>
            <a:r>
              <a:rPr lang="en" sz="3000">
                <a:solidFill>
                  <a:schemeClr val="dk1"/>
                </a:solidFill>
              </a:rPr>
              <a:t>bridge     survived   volcano</a:t>
            </a:r>
            <a:endParaRPr sz="3000">
              <a:solidFill>
                <a:schemeClr val="dk1"/>
              </a:solidFill>
            </a:endParaRPr>
          </a:p>
          <a:p>
            <a:pPr indent="0" lvl="0" marL="0" rtl="0" algn="l">
              <a:spcBef>
                <a:spcPts val="1200"/>
              </a:spcBef>
              <a:spcAft>
                <a:spcPts val="0"/>
              </a:spcAft>
              <a:buNone/>
            </a:pPr>
            <a:r>
              <a:rPr lang="en" sz="3000">
                <a:solidFill>
                  <a:schemeClr val="dk1"/>
                </a:solidFill>
              </a:rPr>
              <a:t>erupted   </a:t>
            </a:r>
            <a:endParaRPr sz="3000">
              <a:solidFill>
                <a:schemeClr val="dk1"/>
              </a:solidFill>
            </a:endParaRPr>
          </a:p>
          <a:p>
            <a:pPr indent="0" lvl="0" marL="0" rtl="0" algn="l">
              <a:spcBef>
                <a:spcPts val="1200"/>
              </a:spcBef>
              <a:spcAft>
                <a:spcPts val="1200"/>
              </a:spcAft>
              <a:buNone/>
            </a:pPr>
            <a:r>
              <a:t/>
            </a:r>
            <a:endParaRPr sz="3000">
              <a:solidFill>
                <a:schemeClr val="dk1"/>
              </a:solidFill>
            </a:endParaRPr>
          </a:p>
        </p:txBody>
      </p:sp>
      <p:pic>
        <p:nvPicPr>
          <p:cNvPr descr="This film has been produced through the VolFilm Partnership. It describes the volcanic hazard of lahars. Find out what they are, how quickly they move and what it is that makes them dangerous or even deadly.&#10;&#10;VolFilm is funded through the Challenge Fund: a partnership between the World Bank’s Global Facility for Disaster Risk Reduction and Recovery (GFDRR) and the UK Department for International Development (DFID)." id="73" name="Google Shape;73;p15" title="Lahars: The Hazard (VolFilm)">
            <a:hlinkClick r:id="rId3"/>
          </p:cNvPr>
          <p:cNvPicPr preferRelativeResize="0"/>
          <p:nvPr/>
        </p:nvPicPr>
        <p:blipFill>
          <a:blip r:embed="rId4">
            <a:alphaModFix/>
          </a:blip>
          <a:stretch>
            <a:fillRect/>
          </a:stretch>
        </p:blipFill>
        <p:spPr>
          <a:xfrm>
            <a:off x="5401525" y="3117575"/>
            <a:ext cx="3048000" cy="1714500"/>
          </a:xfrm>
          <a:prstGeom prst="rect">
            <a:avLst/>
          </a:prstGeom>
          <a:noFill/>
          <a:ln>
            <a:noFill/>
          </a:ln>
        </p:spPr>
      </p:pic>
      <p:sp>
        <p:nvSpPr>
          <p:cNvPr id="74" name="Google Shape;74;p15"/>
          <p:cNvSpPr txBox="1"/>
          <p:nvPr/>
        </p:nvSpPr>
        <p:spPr>
          <a:xfrm>
            <a:off x="5528650" y="2438200"/>
            <a:ext cx="2674200" cy="75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dk1"/>
                </a:solidFill>
              </a:rPr>
              <a:t>What is a lahar?</a:t>
            </a:r>
            <a:endParaRPr sz="20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
                                        </p:tgtEl>
                                        <p:attrNameLst>
                                          <p:attrName>style.visibility</p:attrName>
                                        </p:attrNameLst>
                                      </p:cBhvr>
                                      <p:to>
                                        <p:strVal val="visible"/>
                                      </p:to>
                                    </p:set>
                                    <p:animEffect filter="fade" transition="in">
                                      <p:cBhvr>
                                        <p:cTn dur="1000"/>
                                        <p:tgtEl>
                                          <p:spTgt spid="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Wednesday-Planning for writing </a:t>
            </a:r>
            <a:endParaRPr/>
          </a:p>
        </p:txBody>
      </p:sp>
      <p:sp>
        <p:nvSpPr>
          <p:cNvPr id="80" name="Google Shape;80;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400">
                <a:solidFill>
                  <a:srgbClr val="FF9900"/>
                </a:solidFill>
              </a:rPr>
              <a:t>Describe the events of 24 December, 1953 at Tangiwai</a:t>
            </a:r>
            <a:endParaRPr sz="2400">
              <a:solidFill>
                <a:srgbClr val="FF9900"/>
              </a:solidFill>
            </a:endParaRPr>
          </a:p>
          <a:p>
            <a:pPr indent="0" lvl="0" marL="0" rtl="0" algn="l">
              <a:spcBef>
                <a:spcPts val="1200"/>
              </a:spcBef>
              <a:spcAft>
                <a:spcPts val="0"/>
              </a:spcAft>
              <a:buNone/>
            </a:pPr>
            <a:r>
              <a:t/>
            </a:r>
            <a:endParaRPr sz="2400">
              <a:solidFill>
                <a:srgbClr val="FF9900"/>
              </a:solidFill>
            </a:endParaRPr>
          </a:p>
          <a:p>
            <a:pPr indent="0" lvl="0" marL="0" rtl="0" algn="l">
              <a:spcBef>
                <a:spcPts val="1200"/>
              </a:spcBef>
              <a:spcAft>
                <a:spcPts val="0"/>
              </a:spcAft>
              <a:buNone/>
            </a:pPr>
            <a:r>
              <a:rPr lang="en" sz="2400">
                <a:solidFill>
                  <a:srgbClr val="FF9900"/>
                </a:solidFill>
              </a:rPr>
              <a:t>Plan using the 5 Ws</a:t>
            </a:r>
            <a:endParaRPr sz="2400">
              <a:solidFill>
                <a:srgbClr val="FF9900"/>
              </a:solidFill>
            </a:endParaRPr>
          </a:p>
          <a:p>
            <a:pPr indent="0" lvl="0" marL="0" rtl="0" algn="l">
              <a:spcBef>
                <a:spcPts val="1200"/>
              </a:spcBef>
              <a:spcAft>
                <a:spcPts val="0"/>
              </a:spcAft>
              <a:buNone/>
            </a:pPr>
            <a:r>
              <a:t/>
            </a:r>
            <a:endParaRPr sz="2400">
              <a:solidFill>
                <a:schemeClr val="dk1"/>
              </a:solidFill>
            </a:endParaRPr>
          </a:p>
          <a:p>
            <a:pPr indent="0" lvl="0" marL="0" rtl="0" algn="l">
              <a:spcBef>
                <a:spcPts val="1200"/>
              </a:spcBef>
              <a:spcAft>
                <a:spcPts val="1200"/>
              </a:spcAft>
              <a:buNone/>
            </a:pPr>
            <a:r>
              <a:t/>
            </a:r>
            <a:endParaRPr sz="2400">
              <a:solidFill>
                <a:schemeClr val="dk1"/>
              </a:solidFill>
            </a:endParaRPr>
          </a:p>
        </p:txBody>
      </p:sp>
      <p:pic>
        <p:nvPicPr>
          <p:cNvPr id="81" name="Google Shape;81;p16"/>
          <p:cNvPicPr preferRelativeResize="0"/>
          <p:nvPr/>
        </p:nvPicPr>
        <p:blipFill>
          <a:blip r:embed="rId3">
            <a:alphaModFix/>
          </a:blip>
          <a:stretch>
            <a:fillRect/>
          </a:stretch>
        </p:blipFill>
        <p:spPr>
          <a:xfrm>
            <a:off x="5249125" y="1683450"/>
            <a:ext cx="3653648" cy="308277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Thursday-writing</a:t>
            </a:r>
            <a:endParaRPr/>
          </a:p>
        </p:txBody>
      </p:sp>
      <p:sp>
        <p:nvSpPr>
          <p:cNvPr id="87" name="Google Shape;87;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300">
                <a:solidFill>
                  <a:srgbClr val="FF0000"/>
                </a:solidFill>
              </a:rPr>
              <a:t>Opening sentence</a:t>
            </a:r>
            <a:endParaRPr sz="2300">
              <a:solidFill>
                <a:srgbClr val="FF0000"/>
              </a:solidFill>
            </a:endParaRPr>
          </a:p>
          <a:p>
            <a:pPr indent="0" lvl="0" marL="0" rtl="0" algn="l">
              <a:spcBef>
                <a:spcPts val="1200"/>
              </a:spcBef>
              <a:spcAft>
                <a:spcPts val="0"/>
              </a:spcAft>
              <a:buNone/>
            </a:pPr>
            <a:r>
              <a:rPr lang="en" sz="2300">
                <a:solidFill>
                  <a:srgbClr val="FF0000"/>
                </a:solidFill>
              </a:rPr>
              <a:t>Paragraph 1-What happened? When did it happen?</a:t>
            </a:r>
            <a:endParaRPr sz="2300">
              <a:solidFill>
                <a:srgbClr val="FF0000"/>
              </a:solidFill>
            </a:endParaRPr>
          </a:p>
          <a:p>
            <a:pPr indent="0" lvl="0" marL="0" rtl="0" algn="l">
              <a:spcBef>
                <a:spcPts val="1200"/>
              </a:spcBef>
              <a:spcAft>
                <a:spcPts val="0"/>
              </a:spcAft>
              <a:buNone/>
            </a:pPr>
            <a:r>
              <a:rPr lang="en" sz="2300">
                <a:solidFill>
                  <a:srgbClr val="FF0000"/>
                </a:solidFill>
              </a:rPr>
              <a:t>Paragraph 2-Why did it happen? Where did it happen?</a:t>
            </a:r>
            <a:endParaRPr sz="2300">
              <a:solidFill>
                <a:srgbClr val="FF0000"/>
              </a:solidFill>
            </a:endParaRPr>
          </a:p>
          <a:p>
            <a:pPr indent="0" lvl="0" marL="0" rtl="0" algn="l">
              <a:spcBef>
                <a:spcPts val="1200"/>
              </a:spcBef>
              <a:spcAft>
                <a:spcPts val="0"/>
              </a:spcAft>
              <a:buNone/>
            </a:pPr>
            <a:r>
              <a:rPr lang="en" sz="2300">
                <a:solidFill>
                  <a:srgbClr val="FF0000"/>
                </a:solidFill>
              </a:rPr>
              <a:t>Paragraph 3-Who did it impact?</a:t>
            </a:r>
            <a:endParaRPr sz="2300">
              <a:solidFill>
                <a:srgbClr val="FF0000"/>
              </a:solidFill>
            </a:endParaRPr>
          </a:p>
          <a:p>
            <a:pPr indent="0" lvl="0" marL="0" rtl="0" algn="l">
              <a:spcBef>
                <a:spcPts val="1200"/>
              </a:spcBef>
              <a:spcAft>
                <a:spcPts val="1200"/>
              </a:spcAft>
              <a:buNone/>
            </a:pPr>
            <a:r>
              <a:rPr lang="en" sz="2300">
                <a:solidFill>
                  <a:srgbClr val="FF0000"/>
                </a:solidFill>
              </a:rPr>
              <a:t>Closing sentence</a:t>
            </a:r>
            <a:endParaRPr sz="230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Friday-after library time.</a:t>
            </a:r>
            <a:endParaRPr/>
          </a:p>
        </p:txBody>
      </p:sp>
      <p:sp>
        <p:nvSpPr>
          <p:cNvPr id="93" name="Google Shape;93;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400">
                <a:solidFill>
                  <a:srgbClr val="00FF00"/>
                </a:solidFill>
              </a:rPr>
              <a:t>Add the editing checklist at the end of your writing</a:t>
            </a:r>
            <a:endParaRPr sz="2400">
              <a:solidFill>
                <a:srgbClr val="00FF00"/>
              </a:solidFill>
            </a:endParaRPr>
          </a:p>
          <a:p>
            <a:pPr indent="0" lvl="0" marL="0" rtl="0" algn="l">
              <a:spcBef>
                <a:spcPts val="1200"/>
              </a:spcBef>
              <a:spcAft>
                <a:spcPts val="0"/>
              </a:spcAft>
              <a:buNone/>
            </a:pPr>
            <a:r>
              <a:rPr lang="en" sz="2400">
                <a:solidFill>
                  <a:srgbClr val="00FF00"/>
                </a:solidFill>
              </a:rPr>
              <a:t>Reread and edit your work</a:t>
            </a:r>
            <a:endParaRPr sz="2400">
              <a:solidFill>
                <a:srgbClr val="00FF00"/>
              </a:solidFill>
            </a:endParaRPr>
          </a:p>
          <a:p>
            <a:pPr indent="0" lvl="0" marL="0" rtl="0" algn="l">
              <a:spcBef>
                <a:spcPts val="1200"/>
              </a:spcBef>
              <a:spcAft>
                <a:spcPts val="0"/>
              </a:spcAft>
              <a:buNone/>
            </a:pPr>
            <a:r>
              <a:rPr lang="en" sz="2400">
                <a:solidFill>
                  <a:srgbClr val="00FF00"/>
                </a:solidFill>
              </a:rPr>
              <a:t>Tick each item on the checklist </a:t>
            </a:r>
            <a:endParaRPr sz="2400">
              <a:solidFill>
                <a:srgbClr val="00FF00"/>
              </a:solidFill>
            </a:endParaRPr>
          </a:p>
          <a:p>
            <a:pPr indent="0" lvl="0" marL="0" rtl="0" algn="l">
              <a:spcBef>
                <a:spcPts val="1200"/>
              </a:spcBef>
              <a:spcAft>
                <a:spcPts val="0"/>
              </a:spcAft>
              <a:buNone/>
            </a:pPr>
            <a:r>
              <a:rPr lang="en" sz="2400">
                <a:solidFill>
                  <a:srgbClr val="00FF00"/>
                </a:solidFill>
              </a:rPr>
              <a:t>BEFORE seeing Mrs Lowden</a:t>
            </a:r>
            <a:endParaRPr sz="2400">
              <a:solidFill>
                <a:srgbClr val="00FF00"/>
              </a:solidFill>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