
<file path=[Content_Types].xml><?xml version="1.0" encoding="utf-8"?>
<Types xmlns="http://schemas.openxmlformats.org/package/2006/content-types">
  <Override PartName="/_rels/.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_rels/presentation.xml.rels" ContentType="application/vnd.openxmlformats-package.relationships+xml"/>
  <Override PartName="/ppt/media/image34.jpeg" ContentType="image/jpeg"/>
  <Override PartName="/ppt/media/image33.png" ContentType="image/png"/>
  <Override PartName="/ppt/media/image32.jpeg" ContentType="image/jpeg"/>
  <Override PartName="/ppt/media/image38.jpeg" ContentType="image/jpeg"/>
  <Override PartName="/ppt/media/image29.png" ContentType="image/png"/>
  <Override PartName="/ppt/media/image28.jpeg" ContentType="image/jpeg"/>
  <Override PartName="/ppt/media/image27.jpeg" ContentType="image/jpeg"/>
  <Override PartName="/ppt/media/image26.jpeg" ContentType="image/jpeg"/>
  <Override PartName="/ppt/media/image6.jpeg" ContentType="image/jpeg"/>
  <Override PartName="/ppt/media/image22.jpeg" ContentType="image/jpeg"/>
  <Override PartName="/ppt/media/image5.jpeg" ContentType="image/jpeg"/>
  <Override PartName="/ppt/media/image21.jpeg" ContentType="image/jpeg"/>
  <Override PartName="/ppt/media/image18.jpeg" ContentType="image/jpeg"/>
  <Override PartName="/ppt/media/image17.jpeg" ContentType="image/jpeg"/>
  <Override PartName="/ppt/media/image16.jpeg" ContentType="image/jpeg"/>
  <Override PartName="/ppt/media/image31.png" ContentType="image/png"/>
  <Override PartName="/ppt/media/image15.jpeg" ContentType="image/jpeg"/>
  <Override PartName="/ppt/media/image40.jpeg" ContentType="image/jpeg"/>
  <Override PartName="/ppt/media/image14.jpeg" ContentType="image/jpeg"/>
  <Override PartName="/ppt/media/image13.jpeg" ContentType="image/jpeg"/>
  <Override PartName="/ppt/media/image12.jpeg" ContentType="image/jpeg"/>
  <Override PartName="/ppt/media/image10.jpeg" ContentType="image/jpeg"/>
  <Override PartName="/ppt/media/image35.png" ContentType="image/png"/>
  <Override PartName="/ppt/media/image25.jpeg" ContentType="image/jpeg"/>
  <Override PartName="/ppt/media/image9.jpeg" ContentType="image/jpeg"/>
  <Override PartName="/ppt/media/image37.png" ContentType="image/png"/>
  <Override PartName="/ppt/media/image30.jpeg" ContentType="image/jpeg"/>
  <Override PartName="/ppt/media/image2.png" ContentType="image/png"/>
  <Override PartName="/ppt/media/image23.jpeg" ContentType="image/jpeg"/>
  <Override PartName="/ppt/media/image7.jpeg" ContentType="image/jpeg"/>
  <Override PartName="/ppt/media/image36.jpeg" ContentType="image/jpeg"/>
  <Override PartName="/ppt/media/image11.jpeg" ContentType="image/jpeg"/>
  <Override PartName="/ppt/media/image39.jpeg" ContentType="image/jpeg"/>
  <Override PartName="/ppt/media/image4.png" ContentType="image/png"/>
  <Override PartName="/ppt/media/image19.jpeg" ContentType="image/jpeg"/>
  <Override PartName="/ppt/media/image20.jpeg" ContentType="image/jpeg"/>
  <Override PartName="/ppt/media/image3.png" ContentType="image/png"/>
  <Override PartName="/ppt/media/image24.jpeg" ContentType="image/jpeg"/>
  <Override PartName="/ppt/media/image8.jpeg" ContentType="image/jpeg"/>
  <Override PartName="/ppt/media/image1.png" ContentType="image/png"/>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4.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1735560" y="1599840"/>
            <a:ext cx="5672160" cy="4525560"/>
          </a:xfrm>
          <a:prstGeom prst="rect">
            <a:avLst/>
          </a:prstGeom>
          <a:ln>
            <a:noFill/>
          </a:ln>
        </p:spPr>
      </p:pic>
      <p:pic>
        <p:nvPicPr>
          <p:cNvPr id="38" name="" descr=""/>
          <p:cNvPicPr/>
          <p:nvPr/>
        </p:nvPicPr>
        <p:blipFill>
          <a:blip r:embed="rId3"/>
          <a:stretch/>
        </p:blipFill>
        <p:spPr>
          <a:xfrm>
            <a:off x="1735560" y="1599840"/>
            <a:ext cx="567216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1735560" y="1599840"/>
            <a:ext cx="5672160" cy="4525560"/>
          </a:xfrm>
          <a:prstGeom prst="rect">
            <a:avLst/>
          </a:prstGeom>
          <a:ln>
            <a:noFill/>
          </a:ln>
        </p:spPr>
      </p:pic>
      <p:pic>
        <p:nvPicPr>
          <p:cNvPr id="77" name="" descr=""/>
          <p:cNvPicPr/>
          <p:nvPr/>
        </p:nvPicPr>
        <p:blipFill>
          <a:blip r:embed="rId3"/>
          <a:stretch/>
        </p:blipFill>
        <p:spPr>
          <a:xfrm>
            <a:off x="1735560" y="1599840"/>
            <a:ext cx="567216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n-US" sz="4400" spc="-1" strike="noStrike">
                <a:solidFill>
                  <a:srgbClr val="000000"/>
                </a:solidFill>
                <a:uFill>
                  <a:solidFill>
                    <a:srgbClr val="ffffff"/>
                  </a:solidFill>
                </a:uFill>
                <a:latin typeface="Calibri"/>
              </a:rPr>
              <a:t>Click to edit Master title style</a:t>
            </a:r>
            <a:endParaRPr b="0" lang="en-US" sz="18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b="0" lang="en-US" sz="1200" spc="-1" strike="noStrike">
                <a:solidFill>
                  <a:srgbClr val="8b8b8b"/>
                </a:solidFill>
                <a:uFill>
                  <a:solidFill>
                    <a:srgbClr val="ffffff"/>
                  </a:solidFill>
                </a:uFill>
                <a:latin typeface="Calibri"/>
              </a:rPr>
              <a:t>4/2/19</a:t>
            </a:r>
            <a:endParaRPr b="0" lang="en-US"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en-US"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2E49FE1F-6C66-497C-B06D-7A492567CB70}" type="slidenum">
              <a:rPr b="0" lang="en-US" sz="1200" spc="-1" strike="noStrike">
                <a:solidFill>
                  <a:srgbClr val="8b8b8b"/>
                </a:solidFill>
                <a:uFill>
                  <a:solidFill>
                    <a:srgbClr val="ffffff"/>
                  </a:solidFill>
                </a:uFill>
                <a:latin typeface="Calibri"/>
              </a:rPr>
              <a:t>&lt;number&gt;</a:t>
            </a:fld>
            <a:endParaRPr b="0" lang="en-US"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Click to edit the outline text format</a:t>
            </a:r>
            <a:endParaRPr b="0" lang="en-US"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400" spc="-1" strike="noStrike">
                <a:solidFill>
                  <a:srgbClr val="000000"/>
                </a:solidFill>
                <a:uFill>
                  <a:solidFill>
                    <a:srgbClr val="ffffff"/>
                  </a:solidFill>
                </a:uFill>
                <a:latin typeface="Calibri"/>
              </a:rPr>
              <a:t>Second Outline Level</a:t>
            </a:r>
            <a:endParaRPr b="0" lang="en-US"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Third Outline Level</a:t>
            </a:r>
            <a:endParaRPr b="0" lang="en-US"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Calibri"/>
              </a:rPr>
              <a:t>Fourth Outline Level</a:t>
            </a:r>
            <a:endParaRPr b="0" lang="en-US"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Fifth Outline Level</a:t>
            </a:r>
            <a:endParaRPr b="0" lang="en-US"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Sixth Outline Level</a:t>
            </a:r>
            <a:endParaRPr b="0" lang="en-US"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Seventh Outline Level</a:t>
            </a:r>
            <a:endParaRPr b="0" lang="en-U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n-US" sz="4400" spc="-1" strike="noStrike">
                <a:solidFill>
                  <a:srgbClr val="000000"/>
                </a:solidFill>
                <a:uFill>
                  <a:solidFill>
                    <a:srgbClr val="ffffff"/>
                  </a:solidFill>
                </a:uFill>
                <a:latin typeface="Calibri"/>
              </a:rPr>
              <a:t>Click to edit Master title style</a:t>
            </a:r>
            <a:endParaRPr b="0" lang="en-US" sz="180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Click to edit the outline text format</a:t>
            </a:r>
            <a:endParaRPr b="0" lang="en-US"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3200" spc="-1" strike="noStrike">
                <a:solidFill>
                  <a:srgbClr val="000000"/>
                </a:solidFill>
                <a:uFill>
                  <a:solidFill>
                    <a:srgbClr val="ffffff"/>
                  </a:solidFill>
                </a:uFill>
                <a:latin typeface="Calibri"/>
              </a:rPr>
              <a:t>Second Outline Level</a:t>
            </a:r>
            <a:endParaRPr b="0" lang="en-US" sz="32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Third Outline Level</a:t>
            </a:r>
            <a:endParaRPr b="0" lang="en-US" sz="32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3200" spc="-1" strike="noStrike">
                <a:solidFill>
                  <a:srgbClr val="000000"/>
                </a:solidFill>
                <a:uFill>
                  <a:solidFill>
                    <a:srgbClr val="ffffff"/>
                  </a:solidFill>
                </a:uFill>
                <a:latin typeface="Calibri"/>
              </a:rPr>
              <a:t>Fourth Outline Level</a:t>
            </a:r>
            <a:endParaRPr b="0" lang="en-US" sz="32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Fifth Outline Level</a:t>
            </a:r>
            <a:endParaRPr b="0" lang="en-US" sz="32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Sixth Outline Level</a:t>
            </a: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Seventh Outline LevelClick to edit Master text styles</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Second level</a:t>
            </a:r>
            <a:endParaRPr b="0" lang="en-US"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Third level</a:t>
            </a:r>
            <a:endParaRPr b="0" lang="en-US"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Fourth level</a:t>
            </a:r>
            <a:endParaRPr b="0" lang="en-US"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Fifth level</a:t>
            </a:r>
            <a:endParaRPr b="0" lang="en-US" sz="32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b="0" lang="en-US" sz="1200" spc="-1" strike="noStrike">
                <a:solidFill>
                  <a:srgbClr val="8b8b8b"/>
                </a:solidFill>
                <a:uFill>
                  <a:solidFill>
                    <a:srgbClr val="ffffff"/>
                  </a:solidFill>
                </a:uFill>
                <a:latin typeface="Calibri"/>
              </a:rPr>
              <a:t>4/2/19</a:t>
            </a:r>
            <a:endParaRPr b="0" lang="en-US"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b="0" lang="en-US"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EAA0D48D-C0FC-406B-9AD4-F97B169523A1}" type="slidenum">
              <a:rPr b="0" lang="en-US" sz="1200" spc="-1" strike="noStrike">
                <a:solidFill>
                  <a:srgbClr val="8b8b8b"/>
                </a:solidFill>
                <a:uFill>
                  <a:solidFill>
                    <a:srgbClr val="ffffff"/>
                  </a:solidFill>
                </a:uFill>
                <a:latin typeface="Calibri"/>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Picture 2" descr=""/>
          <p:cNvPicPr/>
          <p:nvPr/>
        </p:nvPicPr>
        <p:blipFill>
          <a:blip r:embed="rId1"/>
          <a:stretch/>
        </p:blipFill>
        <p:spPr>
          <a:xfrm>
            <a:off x="2653200" y="548640"/>
            <a:ext cx="3809520" cy="3809520"/>
          </a:xfrm>
          <a:prstGeom prst="rect">
            <a:avLst/>
          </a:prstGeom>
          <a:ln>
            <a:noFill/>
          </a:ln>
        </p:spPr>
      </p:pic>
      <p:sp>
        <p:nvSpPr>
          <p:cNvPr id="79" name="TextShape 1"/>
          <p:cNvSpPr txBox="1"/>
          <p:nvPr/>
        </p:nvSpPr>
        <p:spPr>
          <a:xfrm>
            <a:off x="755640" y="4005000"/>
            <a:ext cx="7772040" cy="1469520"/>
          </a:xfrm>
          <a:prstGeom prst="rect">
            <a:avLst/>
          </a:prstGeom>
          <a:noFill/>
          <a:ln>
            <a:noFill/>
          </a:ln>
        </p:spPr>
        <p:txBody>
          <a:bodyPr anchor="ctr"/>
          <a:p>
            <a:pPr algn="ctr">
              <a:lnSpc>
                <a:spcPct val="100000"/>
              </a:lnSpc>
            </a:pPr>
            <a:r>
              <a:rPr b="0" lang="en-US" sz="4400" spc="-1" strike="noStrike" u="sng">
                <a:solidFill>
                  <a:srgbClr val="ff0000"/>
                </a:solidFill>
                <a:uFill>
                  <a:solidFill>
                    <a:srgbClr val="ffffff"/>
                  </a:solidFill>
                </a:uFill>
                <a:latin typeface="Calibri"/>
              </a:rPr>
              <a:t>The elements of a poster</a:t>
            </a:r>
            <a:endParaRPr b="0" lang="en-US" sz="1800" spc="-1" strike="noStrike">
              <a:solidFill>
                <a:srgbClr val="000000"/>
              </a:solidFill>
              <a:uFill>
                <a:solidFill>
                  <a:srgbClr val="ffffff"/>
                </a:solidFill>
              </a:uFill>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457200" y="274680"/>
            <a:ext cx="8229240" cy="1142640"/>
          </a:xfrm>
          <a:prstGeom prst="rect">
            <a:avLst/>
          </a:prstGeom>
          <a:noFill/>
          <a:ln>
            <a:noFill/>
          </a:ln>
        </p:spPr>
        <p:txBody>
          <a:bodyPr anchor="ctr"/>
          <a:p>
            <a:pPr algn="ctr">
              <a:lnSpc>
                <a:spcPct val="100000"/>
              </a:lnSpc>
            </a:pPr>
            <a:r>
              <a:rPr b="0" lang="en-US" sz="4000" spc="-1" strike="noStrike">
                <a:solidFill>
                  <a:srgbClr val="7030a0"/>
                </a:solidFill>
                <a:uFill>
                  <a:solidFill>
                    <a:srgbClr val="ffffff"/>
                  </a:solidFill>
                </a:uFill>
                <a:latin typeface="Calibri"/>
              </a:rPr>
              <a:t>What about other visual features of the poster?</a:t>
            </a:r>
            <a:endParaRPr b="0" lang="en-US" sz="1800" spc="-1" strike="noStrike">
              <a:solidFill>
                <a:srgbClr val="000000"/>
              </a:solidFill>
              <a:uFill>
                <a:solidFill>
                  <a:srgbClr val="ffffff"/>
                </a:solidFill>
              </a:uFill>
              <a:latin typeface="Calibri"/>
            </a:endParaRPr>
          </a:p>
        </p:txBody>
      </p:sp>
      <p:pic>
        <p:nvPicPr>
          <p:cNvPr id="97" name="Content Placeholder 3" descr=""/>
          <p:cNvPicPr/>
          <p:nvPr/>
        </p:nvPicPr>
        <p:blipFill>
          <a:blip r:embed="rId1"/>
          <a:stretch/>
        </p:blipFill>
        <p:spPr>
          <a:xfrm>
            <a:off x="1403640" y="1700640"/>
            <a:ext cx="6480360" cy="4865400"/>
          </a:xfrm>
          <a:prstGeom prst="rect">
            <a:avLst/>
          </a:prstGeom>
          <a:ln>
            <a:noFill/>
          </a:ln>
          <a:effectLst>
            <a:outerShdw algn="tl" blurRad="292100" dir="2700000" dist="139700" rotWithShape="0">
              <a:srgbClr val="333333">
                <a:alpha val="65000"/>
              </a:srgbClr>
            </a:outerShdw>
          </a:effectLst>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457200" y="274680"/>
            <a:ext cx="8229240" cy="1142640"/>
          </a:xfrm>
          <a:prstGeom prst="rect">
            <a:avLst/>
          </a:prstGeom>
          <a:noFill/>
          <a:ln>
            <a:noFill/>
          </a:ln>
        </p:spPr>
        <p:txBody>
          <a:bodyPr anchor="ctr"/>
          <a:p>
            <a:pPr>
              <a:lnSpc>
                <a:spcPct val="100000"/>
              </a:lnSpc>
            </a:pPr>
            <a:r>
              <a:rPr b="0" lang="en-US" sz="2400" spc="-1" strike="noStrike">
                <a:solidFill>
                  <a:srgbClr val="000000"/>
                </a:solidFill>
                <a:uFill>
                  <a:solidFill>
                    <a:srgbClr val="ffffff"/>
                  </a:solidFill>
                </a:uFill>
                <a:latin typeface="Calibri"/>
              </a:rPr>
              <a:t>The girl’s injury is made to look like a dent in a car’s bodywork. This ties in directly with the poster’s message. It is startling enough to make you want to look twice at the image.</a:t>
            </a:r>
            <a:endParaRPr b="0" lang="en-US" sz="1800" spc="-1" strike="noStrike">
              <a:solidFill>
                <a:srgbClr val="000000"/>
              </a:solidFill>
              <a:uFill>
                <a:solidFill>
                  <a:srgbClr val="ffffff"/>
                </a:solidFill>
              </a:uFill>
              <a:latin typeface="Calibri"/>
            </a:endParaRPr>
          </a:p>
        </p:txBody>
      </p:sp>
      <p:pic>
        <p:nvPicPr>
          <p:cNvPr id="99" name="Content Placeholder 3" descr=""/>
          <p:cNvPicPr/>
          <p:nvPr/>
        </p:nvPicPr>
        <p:blipFill>
          <a:blip r:embed="rId1"/>
          <a:stretch/>
        </p:blipFill>
        <p:spPr>
          <a:xfrm>
            <a:off x="1403640" y="1700640"/>
            <a:ext cx="6480360" cy="4865400"/>
          </a:xfrm>
          <a:prstGeom prst="rect">
            <a:avLst/>
          </a:prstGeom>
          <a:ln>
            <a:noFill/>
          </a:ln>
          <a:effectLst>
            <a:outerShdw algn="tl" blurRad="292100" dir="2700000" dist="139700" rotWithShape="0">
              <a:srgbClr val="333333">
                <a:alpha val="65000"/>
              </a:srgbClr>
            </a:outerShdw>
          </a:effectLst>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ff0000"/>
                </a:solidFill>
                <a:uFill>
                  <a:solidFill>
                    <a:srgbClr val="ffffff"/>
                  </a:solidFill>
                </a:uFill>
                <a:latin typeface="Calibri"/>
              </a:rPr>
              <a:t>Visual messages</a:t>
            </a:r>
            <a:endParaRPr b="0" lang="en-US" sz="1800" spc="-1" strike="noStrike">
              <a:solidFill>
                <a:srgbClr val="000000"/>
              </a:solidFill>
              <a:uFill>
                <a:solidFill>
                  <a:srgbClr val="ffffff"/>
                </a:solidFill>
              </a:uFill>
              <a:latin typeface="Calibri"/>
            </a:endParaRPr>
          </a:p>
        </p:txBody>
      </p:sp>
      <p:sp>
        <p:nvSpPr>
          <p:cNvPr id="101"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Your image must link to the verbal features you choose. They must complement each other. [ you may also attract viewer’s attention by having a clever, contradictory visual+verbal]</a:t>
            </a: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An image may speak for itself</a:t>
            </a:r>
            <a:endParaRPr b="0" lang="en-US" sz="3200" spc="-1" strike="noStrike">
              <a:solidFill>
                <a:srgbClr val="000000"/>
              </a:solidFill>
              <a:uFill>
                <a:solidFill>
                  <a:srgbClr val="ffffff"/>
                </a:solidFill>
              </a:uFill>
              <a:latin typeface="Calibri"/>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7030a0"/>
                </a:solidFill>
                <a:uFill>
                  <a:solidFill>
                    <a:srgbClr val="ffffff"/>
                  </a:solidFill>
                </a:uFill>
                <a:latin typeface="Calibri"/>
              </a:rPr>
              <a:t>What is the significant verbal feature of this ad?</a:t>
            </a:r>
            <a:endParaRPr b="0" lang="en-US" sz="1800" spc="-1" strike="noStrike">
              <a:solidFill>
                <a:srgbClr val="000000"/>
              </a:solidFill>
              <a:uFill>
                <a:solidFill>
                  <a:srgbClr val="ffffff"/>
                </a:solidFill>
              </a:uFill>
              <a:latin typeface="Calibri"/>
            </a:endParaRPr>
          </a:p>
        </p:txBody>
      </p:sp>
      <p:pic>
        <p:nvPicPr>
          <p:cNvPr id="103" name="Content Placeholder 3" descr=""/>
          <p:cNvPicPr/>
          <p:nvPr/>
        </p:nvPicPr>
        <p:blipFill>
          <a:blip r:embed="rId1"/>
          <a:stretch/>
        </p:blipFill>
        <p:spPr>
          <a:xfrm>
            <a:off x="1558800" y="1600200"/>
            <a:ext cx="6026040" cy="4525560"/>
          </a:xfrm>
          <a:prstGeom prst="rect">
            <a:avLst/>
          </a:prstGeom>
          <a:ln>
            <a:noFill/>
          </a:ln>
          <a:effectLst>
            <a:outerShdw algn="tl" blurRad="292100" dir="2700000" dist="139700" rotWithShape="0">
              <a:srgbClr val="333333">
                <a:alpha val="65000"/>
              </a:srgbClr>
            </a:outerShdw>
          </a:effectLst>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457200" y="274680"/>
            <a:ext cx="8229240" cy="1142640"/>
          </a:xfrm>
          <a:prstGeom prst="rect">
            <a:avLst/>
          </a:prstGeom>
          <a:noFill/>
          <a:ln>
            <a:noFill/>
          </a:ln>
        </p:spPr>
        <p:txBody>
          <a:bodyPr anchor="ctr"/>
          <a:p>
            <a:pPr>
              <a:lnSpc>
                <a:spcPct val="100000"/>
              </a:lnSpc>
            </a:pPr>
            <a:r>
              <a:rPr b="0" lang="en-US" sz="2400" spc="-1" strike="noStrike">
                <a:solidFill>
                  <a:srgbClr val="000000"/>
                </a:solidFill>
                <a:uFill>
                  <a:solidFill>
                    <a:srgbClr val="ffffff"/>
                  </a:solidFill>
                </a:uFill>
                <a:latin typeface="Calibri"/>
              </a:rPr>
              <a:t>A pun – the original would have been ‘crying over spilt milk’, ie don’t dwell on past defeats but </a:t>
            </a:r>
            <a:r>
              <a:rPr b="0" i="1" lang="en-US" sz="2400" spc="-1" strike="noStrike">
                <a:solidFill>
                  <a:srgbClr val="000000"/>
                </a:solidFill>
                <a:uFill>
                  <a:solidFill>
                    <a:srgbClr val="ffffff"/>
                  </a:solidFill>
                </a:uFill>
                <a:latin typeface="Calibri"/>
              </a:rPr>
              <a:t>suck it up</a:t>
            </a:r>
            <a:endParaRPr b="0" lang="en-US" sz="1800" spc="-1" strike="noStrike">
              <a:solidFill>
                <a:srgbClr val="000000"/>
              </a:solidFill>
              <a:uFill>
                <a:solidFill>
                  <a:srgbClr val="ffffff"/>
                </a:solidFill>
              </a:uFill>
              <a:latin typeface="Calibri"/>
            </a:endParaRPr>
          </a:p>
        </p:txBody>
      </p:sp>
      <p:pic>
        <p:nvPicPr>
          <p:cNvPr id="105" name="Content Placeholder 3" descr=""/>
          <p:cNvPicPr/>
          <p:nvPr/>
        </p:nvPicPr>
        <p:blipFill>
          <a:blip r:embed="rId1"/>
          <a:stretch/>
        </p:blipFill>
        <p:spPr>
          <a:xfrm>
            <a:off x="1558800" y="1600200"/>
            <a:ext cx="6026040" cy="4525560"/>
          </a:xfrm>
          <a:prstGeom prst="rect">
            <a:avLst/>
          </a:prstGeom>
          <a:ln>
            <a:noFill/>
          </a:ln>
          <a:effectLst>
            <a:outerShdw algn="tl" blurRad="292100" dir="2700000" dist="139700" rotWithShape="0">
              <a:srgbClr val="333333">
                <a:alpha val="65000"/>
              </a:srgbClr>
            </a:outerShdw>
          </a:effectLst>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457200" y="274680"/>
            <a:ext cx="8229240" cy="1142640"/>
          </a:xfrm>
          <a:prstGeom prst="rect">
            <a:avLst/>
          </a:prstGeom>
          <a:noFill/>
          <a:ln>
            <a:noFill/>
          </a:ln>
        </p:spPr>
        <p:txBody>
          <a:bodyPr anchor="ctr"/>
          <a:p>
            <a:pPr algn="ctr">
              <a:lnSpc>
                <a:spcPct val="100000"/>
              </a:lnSpc>
            </a:pPr>
            <a:r>
              <a:rPr b="0" lang="en-US" sz="4000" spc="-1" strike="noStrike">
                <a:solidFill>
                  <a:srgbClr val="7030a0"/>
                </a:solidFill>
                <a:uFill>
                  <a:solidFill>
                    <a:srgbClr val="ffffff"/>
                  </a:solidFill>
                </a:uFill>
                <a:latin typeface="Calibri"/>
              </a:rPr>
              <a:t>What do you notice about the colour in this poster?</a:t>
            </a:r>
            <a:endParaRPr b="0" lang="en-US" sz="1800" spc="-1" strike="noStrike">
              <a:solidFill>
                <a:srgbClr val="000000"/>
              </a:solidFill>
              <a:uFill>
                <a:solidFill>
                  <a:srgbClr val="ffffff"/>
                </a:solidFill>
              </a:uFill>
              <a:latin typeface="Calibri"/>
            </a:endParaRPr>
          </a:p>
        </p:txBody>
      </p:sp>
      <p:pic>
        <p:nvPicPr>
          <p:cNvPr id="107" name="Content Placeholder 3" descr=""/>
          <p:cNvPicPr/>
          <p:nvPr/>
        </p:nvPicPr>
        <p:blipFill>
          <a:blip r:embed="rId1"/>
          <a:stretch/>
        </p:blipFill>
        <p:spPr>
          <a:xfrm>
            <a:off x="1558800" y="1600200"/>
            <a:ext cx="6026040" cy="4525560"/>
          </a:xfrm>
          <a:prstGeom prst="rect">
            <a:avLst/>
          </a:prstGeom>
          <a:ln>
            <a:noFill/>
          </a:ln>
          <a:effectLst>
            <a:outerShdw algn="tl" blurRad="292100" dir="2700000" dist="139700" rotWithShape="0">
              <a:srgbClr val="333333">
                <a:alpha val="65000"/>
              </a:srgbClr>
            </a:outerShdw>
          </a:effectLst>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457200" y="274680"/>
            <a:ext cx="8229240" cy="1142640"/>
          </a:xfrm>
          <a:prstGeom prst="rect">
            <a:avLst/>
          </a:prstGeom>
          <a:noFill/>
          <a:ln>
            <a:noFill/>
          </a:ln>
        </p:spPr>
        <p:txBody>
          <a:bodyPr anchor="ctr"/>
          <a:p>
            <a:pPr>
              <a:lnSpc>
                <a:spcPct val="100000"/>
              </a:lnSpc>
            </a:pPr>
            <a:r>
              <a:rPr b="0" lang="en-US" sz="2400" spc="-1" strike="noStrike">
                <a:solidFill>
                  <a:srgbClr val="000000"/>
                </a:solidFill>
                <a:uFill>
                  <a:solidFill>
                    <a:srgbClr val="ffffff"/>
                  </a:solidFill>
                </a:uFill>
                <a:latin typeface="Calibri"/>
              </a:rPr>
              <a:t>Yellow in lettering matches the Warriors’ singlet under the skin.</a:t>
            </a:r>
            <a:r>
              <a:rPr b="0" lang="en-US" sz="2400" spc="-1" strike="noStrike">
                <a:solidFill>
                  <a:srgbClr val="000000"/>
                </a:solidFill>
                <a:uFill>
                  <a:solidFill>
                    <a:srgbClr val="ffffff"/>
                  </a:solidFill>
                </a:uFill>
                <a:latin typeface="Calibri"/>
              </a:rPr>
              <a:t>
</a:t>
            </a:r>
            <a:r>
              <a:rPr b="0" lang="en-US" sz="2400" spc="-1" strike="noStrike">
                <a:solidFill>
                  <a:srgbClr val="000000"/>
                </a:solidFill>
                <a:uFill>
                  <a:solidFill>
                    <a:srgbClr val="ffffff"/>
                  </a:solidFill>
                </a:uFill>
                <a:latin typeface="Calibri"/>
              </a:rPr>
              <a:t>White and blue lettering match colours in the image.</a:t>
            </a:r>
            <a:endParaRPr b="0" lang="en-US" sz="1800" spc="-1" strike="noStrike">
              <a:solidFill>
                <a:srgbClr val="000000"/>
              </a:solidFill>
              <a:uFill>
                <a:solidFill>
                  <a:srgbClr val="ffffff"/>
                </a:solidFill>
              </a:uFill>
              <a:latin typeface="Calibri"/>
            </a:endParaRPr>
          </a:p>
        </p:txBody>
      </p:sp>
      <p:pic>
        <p:nvPicPr>
          <p:cNvPr id="109" name="Content Placeholder 3" descr=""/>
          <p:cNvPicPr/>
          <p:nvPr/>
        </p:nvPicPr>
        <p:blipFill>
          <a:blip r:embed="rId1"/>
          <a:stretch/>
        </p:blipFill>
        <p:spPr>
          <a:xfrm>
            <a:off x="1558800" y="1600200"/>
            <a:ext cx="6026040" cy="4525560"/>
          </a:xfrm>
          <a:prstGeom prst="rect">
            <a:avLst/>
          </a:prstGeom>
          <a:ln>
            <a:noFill/>
          </a:ln>
          <a:effectLst>
            <a:outerShdw algn="tl" blurRad="292100" dir="2700000" dist="139700" rotWithShape="0">
              <a:srgbClr val="333333">
                <a:alpha val="65000"/>
              </a:srgbClr>
            </a:outerShdw>
          </a:effectLst>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457200" y="274680"/>
            <a:ext cx="8290800" cy="1281960"/>
          </a:xfrm>
          <a:prstGeom prst="rect">
            <a:avLst/>
          </a:prstGeom>
          <a:noFill/>
          <a:ln>
            <a:noFill/>
          </a:ln>
        </p:spPr>
        <p:txBody>
          <a:bodyPr anchor="ctr"/>
          <a:p>
            <a:pPr>
              <a:lnSpc>
                <a:spcPct val="100000"/>
              </a:lnSpc>
            </a:pPr>
            <a:r>
              <a:rPr b="0" lang="en-US" sz="2400" spc="-1" strike="noStrike">
                <a:solidFill>
                  <a:srgbClr val="000000"/>
                </a:solidFill>
                <a:uFill>
                  <a:solidFill>
                    <a:srgbClr val="ffffff"/>
                  </a:solidFill>
                </a:uFill>
                <a:latin typeface="Calibri"/>
              </a:rPr>
              <a:t>Notice too, that the lettering touches the player’s shoulder and the slant matches the angle of the rips in the man’s back. Unless you are going for something very symmetrical, having overlap is a good way of making the eye glide from one object to another.</a:t>
            </a:r>
            <a:endParaRPr b="0" lang="en-US" sz="1800" spc="-1" strike="noStrike">
              <a:solidFill>
                <a:srgbClr val="000000"/>
              </a:solidFill>
              <a:uFill>
                <a:solidFill>
                  <a:srgbClr val="ffffff"/>
                </a:solidFill>
              </a:uFill>
              <a:latin typeface="Calibri"/>
            </a:endParaRPr>
          </a:p>
        </p:txBody>
      </p:sp>
      <p:pic>
        <p:nvPicPr>
          <p:cNvPr id="111" name="Content Placeholder 3" descr=""/>
          <p:cNvPicPr/>
          <p:nvPr/>
        </p:nvPicPr>
        <p:blipFill>
          <a:blip r:embed="rId1"/>
          <a:stretch/>
        </p:blipFill>
        <p:spPr>
          <a:xfrm>
            <a:off x="1558800" y="1600200"/>
            <a:ext cx="6026040" cy="4525560"/>
          </a:xfrm>
          <a:prstGeom prst="rect">
            <a:avLst/>
          </a:prstGeom>
          <a:ln>
            <a:noFill/>
          </a:ln>
          <a:effectLst>
            <a:outerShdw algn="tl" blurRad="292100" dir="2700000" dist="139700" rotWithShape="0">
              <a:srgbClr val="333333">
                <a:alpha val="65000"/>
              </a:srgbClr>
            </a:outerShdw>
          </a:effectLst>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7030a0"/>
                </a:solidFill>
                <a:uFill>
                  <a:solidFill>
                    <a:srgbClr val="ffffff"/>
                  </a:solidFill>
                </a:uFill>
                <a:latin typeface="Calibri"/>
              </a:rPr>
              <a:t>This poster has limited colours. Why has the creator used red?</a:t>
            </a:r>
            <a:endParaRPr b="0" lang="en-US" sz="1800" spc="-1" strike="noStrike">
              <a:solidFill>
                <a:srgbClr val="000000"/>
              </a:solidFill>
              <a:uFill>
                <a:solidFill>
                  <a:srgbClr val="ffffff"/>
                </a:solidFill>
              </a:uFill>
              <a:latin typeface="Calibri"/>
            </a:endParaRPr>
          </a:p>
        </p:txBody>
      </p:sp>
      <p:pic>
        <p:nvPicPr>
          <p:cNvPr id="113" name="Content Placeholder 3" descr=""/>
          <p:cNvPicPr/>
          <p:nvPr/>
        </p:nvPicPr>
        <p:blipFill>
          <a:blip r:embed="rId1"/>
          <a:stretch/>
        </p:blipFill>
        <p:spPr>
          <a:xfrm>
            <a:off x="2843640" y="1484640"/>
            <a:ext cx="3497040" cy="4525560"/>
          </a:xfrm>
          <a:prstGeom prst="rect">
            <a:avLst/>
          </a:prstGeom>
          <a:ln>
            <a:noFill/>
          </a:ln>
          <a:effectLst>
            <a:outerShdw algn="tl" blurRad="292100" dir="2700000" dist="139700" rotWithShape="0">
              <a:srgbClr val="333333">
                <a:alpha val="65000"/>
              </a:srgbClr>
            </a:outerShdw>
          </a:effectLst>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7030a0"/>
                </a:solidFill>
                <a:uFill>
                  <a:solidFill>
                    <a:srgbClr val="ffffff"/>
                  </a:solidFill>
                </a:uFill>
                <a:latin typeface="Calibri"/>
              </a:rPr>
              <a:t>The creator has also used a visual image as an allusion. What is it?</a:t>
            </a:r>
            <a:endParaRPr b="0" lang="en-US" sz="1800" spc="-1" strike="noStrike">
              <a:solidFill>
                <a:srgbClr val="000000"/>
              </a:solidFill>
              <a:uFill>
                <a:solidFill>
                  <a:srgbClr val="ffffff"/>
                </a:solidFill>
              </a:uFill>
              <a:latin typeface="Calibri"/>
            </a:endParaRPr>
          </a:p>
        </p:txBody>
      </p:sp>
      <p:pic>
        <p:nvPicPr>
          <p:cNvPr id="115" name="Content Placeholder 3" descr=""/>
          <p:cNvPicPr/>
          <p:nvPr/>
        </p:nvPicPr>
        <p:blipFill>
          <a:blip r:embed="rId1"/>
          <a:stretch/>
        </p:blipFill>
        <p:spPr>
          <a:xfrm>
            <a:off x="2823480" y="1600200"/>
            <a:ext cx="3497040" cy="4525560"/>
          </a:xfrm>
          <a:prstGeom prst="rect">
            <a:avLst/>
          </a:prstGeom>
          <a:ln>
            <a:noFill/>
          </a:ln>
          <a:effectLst>
            <a:outerShdw algn="tl" blurRad="292100" dir="2700000" dist="139700" rotWithShape="0">
              <a:srgbClr val="333333">
                <a:alpha val="65000"/>
              </a:srgbClr>
            </a:outerShdw>
          </a:effectLst>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extShape 1"/>
          <p:cNvSpPr txBox="1"/>
          <p:nvPr/>
        </p:nvSpPr>
        <p:spPr>
          <a:xfrm>
            <a:off x="457200" y="274680"/>
            <a:ext cx="8229240" cy="1142640"/>
          </a:xfrm>
          <a:prstGeom prst="rect">
            <a:avLst/>
          </a:prstGeom>
          <a:noFill/>
          <a:ln>
            <a:noFill/>
          </a:ln>
        </p:spPr>
        <p:txBody>
          <a:bodyPr anchor="ctr"/>
          <a:p>
            <a:pPr>
              <a:lnSpc>
                <a:spcPct val="100000"/>
              </a:lnSpc>
            </a:pPr>
            <a:r>
              <a:rPr b="0" lang="en-US" sz="4400" spc="-1" strike="noStrike">
                <a:solidFill>
                  <a:srgbClr val="000000"/>
                </a:solidFill>
                <a:uFill>
                  <a:solidFill>
                    <a:srgbClr val="ffffff"/>
                  </a:solidFill>
                </a:uFill>
                <a:latin typeface="Calibri"/>
              </a:rPr>
              <a:t> </a:t>
            </a:r>
            <a:r>
              <a:rPr b="0" lang="en-US" sz="4400" spc="-1" strike="noStrike" u="sng">
                <a:solidFill>
                  <a:srgbClr val="ff0000"/>
                </a:solidFill>
                <a:uFill>
                  <a:solidFill>
                    <a:srgbClr val="ffffff"/>
                  </a:solidFill>
                </a:uFill>
                <a:latin typeface="Calibri"/>
              </a:rPr>
              <a:t>Visual</a:t>
            </a:r>
            <a:r>
              <a:rPr b="0" lang="en-US" sz="4400" spc="-1" strike="noStrike">
                <a:solidFill>
                  <a:srgbClr val="ff0000"/>
                </a:solidFill>
                <a:uFill>
                  <a:solidFill>
                    <a:srgbClr val="ffffff"/>
                  </a:solidFill>
                </a:uFill>
                <a:latin typeface="Calibri"/>
              </a:rPr>
              <a:t>                 </a:t>
            </a:r>
            <a:r>
              <a:rPr b="0" lang="en-US" sz="4400" spc="-1" strike="noStrike">
                <a:solidFill>
                  <a:srgbClr val="ff0000"/>
                </a:solidFill>
                <a:uFill>
                  <a:solidFill>
                    <a:srgbClr val="ffffff"/>
                  </a:solidFill>
                </a:uFill>
                <a:latin typeface="Calibri"/>
              </a:rPr>
              <a:t>	</a:t>
            </a:r>
            <a:r>
              <a:rPr b="0" lang="en-US" sz="4400" spc="-1" strike="noStrike">
                <a:solidFill>
                  <a:srgbClr val="ff0000"/>
                </a:solidFill>
                <a:uFill>
                  <a:solidFill>
                    <a:srgbClr val="ffffff"/>
                  </a:solidFill>
                </a:uFill>
                <a:latin typeface="Calibri"/>
              </a:rPr>
              <a:t>       </a:t>
            </a:r>
            <a:r>
              <a:rPr b="0" lang="en-US" sz="4400" spc="-1" strike="noStrike" u="sng">
                <a:solidFill>
                  <a:srgbClr val="ff0000"/>
                </a:solidFill>
                <a:uFill>
                  <a:solidFill>
                    <a:srgbClr val="ffffff"/>
                  </a:solidFill>
                </a:uFill>
                <a:latin typeface="Calibri"/>
              </a:rPr>
              <a:t>Verbal</a:t>
            </a:r>
            <a:endParaRPr b="0" lang="en-US" sz="1800" spc="-1" strike="noStrike">
              <a:solidFill>
                <a:srgbClr val="000000"/>
              </a:solidFill>
              <a:uFill>
                <a:solidFill>
                  <a:srgbClr val="ffffff"/>
                </a:solidFill>
              </a:uFill>
              <a:latin typeface="Calibri"/>
            </a:endParaRPr>
          </a:p>
        </p:txBody>
      </p:sp>
      <p:sp>
        <p:nvSpPr>
          <p:cNvPr id="81" name="TextShape 2"/>
          <p:cNvSpPr txBox="1"/>
          <p:nvPr/>
        </p:nvSpPr>
        <p:spPr>
          <a:xfrm>
            <a:off x="467640" y="1268640"/>
            <a:ext cx="8290800" cy="5068800"/>
          </a:xfrm>
          <a:prstGeom prst="rect">
            <a:avLst/>
          </a:prstGeom>
          <a:noFill/>
          <a:ln>
            <a:noFill/>
          </a:ln>
        </p:spPr>
        <p:txBody>
          <a:bodyPr/>
          <a:p>
            <a:pPr>
              <a:lnSpc>
                <a:spcPct val="100000"/>
              </a:lnSpc>
            </a:pPr>
            <a:r>
              <a:rPr b="0" lang="en-US" sz="3200" spc="-1" strike="noStrike">
                <a:solidFill>
                  <a:srgbClr val="000000"/>
                </a:solidFill>
                <a:uFill>
                  <a:solidFill>
                    <a:srgbClr val="ffffff"/>
                  </a:solidFill>
                </a:uFill>
                <a:latin typeface="Calibri"/>
              </a:rPr>
              <a:t>layout</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rhetorical questions</a:t>
            </a:r>
            <a:endParaRPr b="0" lang="en-US" sz="3200" spc="-1" strike="noStrike">
              <a:solidFill>
                <a:srgbClr val="000000"/>
              </a:solidFill>
              <a:uFill>
                <a:solidFill>
                  <a:srgbClr val="ffffff"/>
                </a:solidFill>
              </a:uFill>
              <a:latin typeface="Calibri"/>
            </a:endParaRPr>
          </a:p>
          <a:p>
            <a:pPr>
              <a:lnSpc>
                <a:spcPct val="100000"/>
              </a:lnSpc>
            </a:pPr>
            <a:r>
              <a:rPr b="0" lang="en-US" sz="3200" spc="-1" strike="noStrike">
                <a:solidFill>
                  <a:srgbClr val="000000"/>
                </a:solidFill>
                <a:uFill>
                  <a:solidFill>
                    <a:srgbClr val="ffffff"/>
                  </a:solidFill>
                </a:uFill>
                <a:latin typeface="Calibri"/>
              </a:rPr>
              <a:t>balance</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pun</a:t>
            </a:r>
            <a:endParaRPr b="0" lang="en-US" sz="3200" spc="-1" strike="noStrike">
              <a:solidFill>
                <a:srgbClr val="000000"/>
              </a:solidFill>
              <a:uFill>
                <a:solidFill>
                  <a:srgbClr val="ffffff"/>
                </a:solidFill>
              </a:uFill>
              <a:latin typeface="Calibri"/>
            </a:endParaRPr>
          </a:p>
          <a:p>
            <a:pPr>
              <a:lnSpc>
                <a:spcPct val="100000"/>
              </a:lnSpc>
            </a:pPr>
            <a:r>
              <a:rPr b="0" lang="en-US" sz="3200" spc="-1" strike="noStrike">
                <a:solidFill>
                  <a:srgbClr val="000000"/>
                </a:solidFill>
                <a:uFill>
                  <a:solidFill>
                    <a:srgbClr val="ffffff"/>
                  </a:solidFill>
                </a:uFill>
                <a:latin typeface="Calibri"/>
              </a:rPr>
              <a:t>colour</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vocabulary</a:t>
            </a:r>
            <a:endParaRPr b="0" lang="en-US" sz="3200" spc="-1" strike="noStrike">
              <a:solidFill>
                <a:srgbClr val="000000"/>
              </a:solidFill>
              <a:uFill>
                <a:solidFill>
                  <a:srgbClr val="ffffff"/>
                </a:solidFill>
              </a:uFill>
              <a:latin typeface="Calibri"/>
            </a:endParaRPr>
          </a:p>
          <a:p>
            <a:pPr>
              <a:lnSpc>
                <a:spcPct val="100000"/>
              </a:lnSpc>
            </a:pPr>
            <a:r>
              <a:rPr b="0" lang="en-US" sz="3200" spc="-1" strike="noStrike">
                <a:solidFill>
                  <a:srgbClr val="000000"/>
                </a:solidFill>
                <a:uFill>
                  <a:solidFill>
                    <a:srgbClr val="ffffff"/>
                  </a:solidFill>
                </a:uFill>
                <a:latin typeface="Calibri"/>
              </a:rPr>
              <a:t>font</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dialect/jargon</a:t>
            </a:r>
            <a:endParaRPr b="0" lang="en-US" sz="3200" spc="-1" strike="noStrike">
              <a:solidFill>
                <a:srgbClr val="000000"/>
              </a:solidFill>
              <a:uFill>
                <a:solidFill>
                  <a:srgbClr val="ffffff"/>
                </a:solidFill>
              </a:uFill>
              <a:latin typeface="Calibri"/>
            </a:endParaRPr>
          </a:p>
          <a:p>
            <a:pPr>
              <a:lnSpc>
                <a:spcPct val="100000"/>
              </a:lnSpc>
            </a:pPr>
            <a:r>
              <a:rPr b="0" lang="en-US" sz="3200" spc="-1" strike="noStrike">
                <a:solidFill>
                  <a:srgbClr val="000000"/>
                </a:solidFill>
                <a:uFill>
                  <a:solidFill>
                    <a:srgbClr val="ffffff"/>
                  </a:solidFill>
                </a:uFill>
                <a:latin typeface="Calibri"/>
              </a:rPr>
              <a:t>image</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emotive language</a:t>
            </a:r>
            <a:endParaRPr b="0" lang="en-US" sz="3200" spc="-1" strike="noStrike">
              <a:solidFill>
                <a:srgbClr val="000000"/>
              </a:solidFill>
              <a:uFill>
                <a:solidFill>
                  <a:srgbClr val="ffffff"/>
                </a:solidFill>
              </a:uFill>
              <a:latin typeface="Calibri"/>
            </a:endParaRPr>
          </a:p>
          <a:p>
            <a:pPr>
              <a:lnSpc>
                <a:spcPct val="100000"/>
              </a:lnSpc>
            </a:pPr>
            <a:r>
              <a:rPr b="0" lang="en-US" sz="3200" spc="-1" strike="noStrike">
                <a:solidFill>
                  <a:srgbClr val="000000"/>
                </a:solidFill>
                <a:uFill>
                  <a:solidFill>
                    <a:srgbClr val="ffffff"/>
                  </a:solidFill>
                </a:uFill>
                <a:latin typeface="Calibri"/>
              </a:rPr>
              <a:t>allusion</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	</a:t>
            </a:r>
            <a:r>
              <a:rPr b="0" lang="en-US" sz="3200" spc="-1" strike="noStrike">
                <a:solidFill>
                  <a:srgbClr val="000000"/>
                </a:solidFill>
                <a:uFill>
                  <a:solidFill>
                    <a:srgbClr val="ffffff"/>
                  </a:solidFill>
                </a:uFill>
                <a:latin typeface="Calibri"/>
              </a:rPr>
              <a:t>rhyme/rhythm</a:t>
            </a:r>
            <a:endParaRPr b="0" lang="en-US" sz="3200" spc="-1" strike="noStrike">
              <a:solidFill>
                <a:srgbClr val="000000"/>
              </a:solidFill>
              <a:uFill>
                <a:solidFill>
                  <a:srgbClr val="ffffff"/>
                </a:solidFill>
              </a:uFill>
              <a:latin typeface="Calibri"/>
            </a:endParaRPr>
          </a:p>
          <a:p>
            <a:pPr>
              <a:lnSpc>
                <a:spcPct val="100000"/>
              </a:lnSpc>
            </a:pPr>
            <a:r>
              <a:rPr b="0" lang="en-US" sz="3200" spc="-1" strike="noStrike">
                <a:solidFill>
                  <a:srgbClr val="000000"/>
                </a:solidFill>
                <a:uFill>
                  <a:solidFill>
                    <a:srgbClr val="ffffff"/>
                  </a:solidFill>
                </a:uFill>
                <a:latin typeface="Calibri"/>
              </a:rPr>
              <a:t>alignment</a:t>
            </a:r>
            <a:endParaRPr b="0" lang="en-US" sz="3200" spc="-1" strike="noStrike">
              <a:solidFill>
                <a:srgbClr val="000000"/>
              </a:solidFill>
              <a:uFill>
                <a:solidFill>
                  <a:srgbClr val="ffffff"/>
                </a:solidFill>
              </a:uFill>
              <a:latin typeface="Calibri"/>
            </a:endParaRPr>
          </a:p>
          <a:p>
            <a:pPr>
              <a:lnSpc>
                <a:spcPct val="100000"/>
              </a:lnSpc>
            </a:pPr>
            <a:r>
              <a:rPr b="0" lang="en-US" sz="3200" spc="-1" strike="noStrike">
                <a:solidFill>
                  <a:srgbClr val="000000"/>
                </a:solidFill>
                <a:uFill>
                  <a:solidFill>
                    <a:srgbClr val="ffffff"/>
                  </a:solidFill>
                </a:uFill>
                <a:latin typeface="Calibri"/>
              </a:rPr>
              <a:t>texture/pattern</a:t>
            </a:r>
            <a:endParaRPr b="0" lang="en-US" sz="3200" spc="-1" strike="noStrike">
              <a:solidFill>
                <a:srgbClr val="000000"/>
              </a:solidFill>
              <a:uFill>
                <a:solidFill>
                  <a:srgbClr val="ffffff"/>
                </a:solidFill>
              </a:uFill>
              <a:latin typeface="Calibri"/>
            </a:endParaRPr>
          </a:p>
          <a:p>
            <a:pPr>
              <a:lnSpc>
                <a:spcPct val="100000"/>
              </a:lnSpc>
            </a:pPr>
            <a:r>
              <a:rPr b="0" lang="en-US" sz="3200" spc="-1" strike="noStrike">
                <a:solidFill>
                  <a:srgbClr val="ff0000"/>
                </a:solidFill>
                <a:uFill>
                  <a:solidFill>
                    <a:srgbClr val="ffffff"/>
                  </a:solidFill>
                </a:uFill>
                <a:latin typeface="Calibri"/>
              </a:rPr>
              <a:t>These features combine to deliver a </a:t>
            </a:r>
            <a:r>
              <a:rPr b="1" lang="en-US" sz="3200" spc="-1" strike="noStrike">
                <a:solidFill>
                  <a:srgbClr val="ff0000"/>
                </a:solidFill>
                <a:uFill>
                  <a:solidFill>
                    <a:srgbClr val="ffffff"/>
                  </a:solidFill>
                </a:uFill>
                <a:latin typeface="Calibri"/>
              </a:rPr>
              <a:t>message</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u="sng">
                <a:solidFill>
                  <a:srgbClr val="000000"/>
                </a:solidFill>
                <a:uFill>
                  <a:solidFill>
                    <a:srgbClr val="ffffff"/>
                  </a:solidFill>
                </a:uFill>
                <a:latin typeface="Calibri"/>
              </a:rPr>
              <a:t>Allusions and associations</a:t>
            </a:r>
            <a:endParaRPr b="0" lang="en-US" sz="1800" spc="-1" strike="noStrike">
              <a:solidFill>
                <a:srgbClr val="000000"/>
              </a:solidFill>
              <a:uFill>
                <a:solidFill>
                  <a:srgbClr val="ffffff"/>
                </a:solidFill>
              </a:uFill>
              <a:latin typeface="Calibri"/>
            </a:endParaRPr>
          </a:p>
        </p:txBody>
      </p:sp>
      <p:sp>
        <p:nvSpPr>
          <p:cNvPr id="117"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Use the knowledge that people already have to make links and imply messages</a:t>
            </a: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Common symbols are – </a:t>
            </a:r>
            <a:endParaRPr b="0" lang="en-US" sz="3200" spc="-1" strike="noStrike">
              <a:solidFill>
                <a:srgbClr val="000000"/>
              </a:solidFill>
              <a:uFill>
                <a:solidFill>
                  <a:srgbClr val="ffffff"/>
                </a:solidFill>
              </a:uFill>
              <a:latin typeface="Calibri"/>
            </a:endParaRPr>
          </a:p>
          <a:p>
            <a:pPr>
              <a:lnSpc>
                <a:spcPct val="100000"/>
              </a:lnSpc>
            </a:pPr>
            <a:r>
              <a:rPr b="0" lang="en-US" sz="3200" spc="-1" strike="noStrike">
                <a:solidFill>
                  <a:srgbClr val="000000"/>
                </a:solidFill>
                <a:uFill>
                  <a:solidFill>
                    <a:srgbClr val="ffffff"/>
                  </a:solidFill>
                </a:uFill>
                <a:latin typeface="Calibri"/>
              </a:rPr>
              <a:t>crowns dove heart roses barbed wire…</a:t>
            </a: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Use your viewers’ associations with colour to suggest ideas/moods…</a:t>
            </a:r>
            <a:endParaRPr b="0" lang="en-US" sz="3200" spc="-1" strike="noStrike">
              <a:solidFill>
                <a:srgbClr val="000000"/>
              </a:solidFill>
              <a:uFill>
                <a:solidFill>
                  <a:srgbClr val="ffffff"/>
                </a:solidFill>
              </a:uFill>
              <a:latin typeface="Calibri"/>
            </a:endParaRPr>
          </a:p>
          <a:p>
            <a:pPr>
              <a:lnSpc>
                <a:spcPct val="100000"/>
              </a:lnSpc>
            </a:pPr>
            <a:r>
              <a:rPr b="0" lang="en-US" sz="3200" spc="-1" strike="noStrike">
                <a:solidFill>
                  <a:srgbClr val="000000"/>
                </a:solidFill>
                <a:uFill>
                  <a:solidFill>
                    <a:srgbClr val="ffffff"/>
                  </a:solidFill>
                </a:uFill>
                <a:latin typeface="Calibri"/>
              </a:rPr>
              <a:t>Blue = cold, water, pure</a:t>
            </a:r>
            <a:endParaRPr b="0" lang="en-US" sz="3200" spc="-1" strike="noStrike">
              <a:solidFill>
                <a:srgbClr val="000000"/>
              </a:solidFill>
              <a:uFill>
                <a:solidFill>
                  <a:srgbClr val="ffffff"/>
                </a:solidFill>
              </a:uFill>
              <a:latin typeface="Calibri"/>
            </a:endParaRPr>
          </a:p>
          <a:p>
            <a:pPr>
              <a:lnSpc>
                <a:spcPct val="100000"/>
              </a:lnSpc>
            </a:pPr>
            <a:r>
              <a:rPr b="0" lang="en-US" sz="3200" spc="-1" strike="noStrike">
                <a:solidFill>
                  <a:srgbClr val="000000"/>
                </a:solidFill>
                <a:uFill>
                  <a:solidFill>
                    <a:srgbClr val="ffffff"/>
                  </a:solidFill>
                </a:uFill>
                <a:latin typeface="Calibri"/>
              </a:rPr>
              <a:t>Red = passion, anger love etc</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a:rPr>
              <a:t>What is the allusion in this poster?</a:t>
            </a:r>
            <a:endParaRPr b="0" lang="en-US" sz="1800" spc="-1" strike="noStrike">
              <a:solidFill>
                <a:srgbClr val="000000"/>
              </a:solidFill>
              <a:uFill>
                <a:solidFill>
                  <a:srgbClr val="ffffff"/>
                </a:solidFill>
              </a:uFill>
              <a:latin typeface="Calibri"/>
            </a:endParaRPr>
          </a:p>
        </p:txBody>
      </p:sp>
      <p:pic>
        <p:nvPicPr>
          <p:cNvPr id="119" name="Content Placeholder 3" descr=""/>
          <p:cNvPicPr/>
          <p:nvPr/>
        </p:nvPicPr>
        <p:blipFill>
          <a:blip r:embed="rId1"/>
          <a:stretch/>
        </p:blipFill>
        <p:spPr>
          <a:xfrm>
            <a:off x="2699640" y="1268640"/>
            <a:ext cx="3380400" cy="5070960"/>
          </a:xfrm>
          <a:prstGeom prst="rect">
            <a:avLst/>
          </a:prstGeom>
          <a:ln>
            <a:noFill/>
          </a:ln>
          <a:effectLst>
            <a:outerShdw algn="tl" blurRad="292100" dir="2700000" dist="139700" rotWithShape="0">
              <a:srgbClr val="333333">
                <a:alpha val="65000"/>
              </a:srgbClr>
            </a:outerShdw>
          </a:effectLst>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7030a0"/>
                </a:solidFill>
                <a:uFill>
                  <a:solidFill>
                    <a:srgbClr val="ffffff"/>
                  </a:solidFill>
                </a:uFill>
                <a:latin typeface="Calibri"/>
              </a:rPr>
              <a:t>What do you notice about the alignment in this poster?</a:t>
            </a:r>
            <a:endParaRPr b="0" lang="en-US" sz="1800" spc="-1" strike="noStrike">
              <a:solidFill>
                <a:srgbClr val="000000"/>
              </a:solidFill>
              <a:uFill>
                <a:solidFill>
                  <a:srgbClr val="ffffff"/>
                </a:solidFill>
              </a:uFill>
              <a:latin typeface="Calibri"/>
            </a:endParaRPr>
          </a:p>
        </p:txBody>
      </p:sp>
      <p:pic>
        <p:nvPicPr>
          <p:cNvPr id="121" name="Content Placeholder 3" descr=""/>
          <p:cNvPicPr/>
          <p:nvPr/>
        </p:nvPicPr>
        <p:blipFill>
          <a:blip r:embed="rId1"/>
          <a:stretch/>
        </p:blipFill>
        <p:spPr>
          <a:xfrm>
            <a:off x="2699640" y="1600200"/>
            <a:ext cx="3399480" cy="5036400"/>
          </a:xfrm>
          <a:prstGeom prst="rect">
            <a:avLst/>
          </a:prstGeom>
          <a:ln>
            <a:noFill/>
          </a:ln>
          <a:effectLst>
            <a:outerShdw algn="tl" blurRad="292100" dir="2700000" dist="139700" rotWithShape="0">
              <a:srgbClr val="333333">
                <a:alpha val="65000"/>
              </a:srgbClr>
            </a:outerShdw>
          </a:effectLst>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457200" y="274680"/>
            <a:ext cx="8229240" cy="1142640"/>
          </a:xfrm>
          <a:prstGeom prst="rect">
            <a:avLst/>
          </a:prstGeom>
          <a:noFill/>
          <a:ln>
            <a:noFill/>
          </a:ln>
        </p:spPr>
        <p:txBody>
          <a:bodyPr anchor="ctr"/>
          <a:p>
            <a:pPr>
              <a:lnSpc>
                <a:spcPct val="100000"/>
              </a:lnSpc>
            </a:pPr>
            <a:r>
              <a:rPr b="0" lang="en-US" sz="2400" spc="-1" strike="noStrike">
                <a:solidFill>
                  <a:srgbClr val="000000"/>
                </a:solidFill>
                <a:uFill>
                  <a:solidFill>
                    <a:srgbClr val="ffffff"/>
                  </a:solidFill>
                </a:uFill>
                <a:latin typeface="Calibri"/>
              </a:rPr>
              <a:t>‘</a:t>
            </a:r>
            <a:r>
              <a:rPr b="0" lang="en-US" sz="2400" spc="-1" strike="noStrike">
                <a:solidFill>
                  <a:srgbClr val="000000"/>
                </a:solidFill>
                <a:uFill>
                  <a:solidFill>
                    <a:srgbClr val="ffffff"/>
                  </a:solidFill>
                </a:uFill>
                <a:latin typeface="Calibri"/>
              </a:rPr>
              <a:t>The Mechanic’ is aligned exactly with the horizontal limits of the gun</a:t>
            </a:r>
            <a:endParaRPr b="0" lang="en-US" sz="1800" spc="-1" strike="noStrike">
              <a:solidFill>
                <a:srgbClr val="000000"/>
              </a:solidFill>
              <a:uFill>
                <a:solidFill>
                  <a:srgbClr val="ffffff"/>
                </a:solidFill>
              </a:uFill>
              <a:latin typeface="Calibri"/>
            </a:endParaRPr>
          </a:p>
        </p:txBody>
      </p:sp>
      <p:pic>
        <p:nvPicPr>
          <p:cNvPr id="123" name="Content Placeholder 3" descr=""/>
          <p:cNvPicPr/>
          <p:nvPr/>
        </p:nvPicPr>
        <p:blipFill>
          <a:blip r:embed="rId1"/>
          <a:stretch/>
        </p:blipFill>
        <p:spPr>
          <a:xfrm>
            <a:off x="2699640" y="1600200"/>
            <a:ext cx="3399480" cy="5036400"/>
          </a:xfrm>
          <a:prstGeom prst="rect">
            <a:avLst/>
          </a:prstGeom>
          <a:ln>
            <a:noFill/>
          </a:ln>
          <a:effectLst>
            <a:outerShdw algn="tl" blurRad="292100" dir="2700000" dist="139700" rotWithShape="0">
              <a:srgbClr val="333333">
                <a:alpha val="65000"/>
              </a:srgbClr>
            </a:outerShdw>
          </a:effectLst>
        </p:spPr>
      </p:pic>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457200" y="274680"/>
            <a:ext cx="8229240" cy="1142640"/>
          </a:xfrm>
          <a:prstGeom prst="rect">
            <a:avLst/>
          </a:prstGeom>
          <a:noFill/>
          <a:ln>
            <a:noFill/>
          </a:ln>
        </p:spPr>
        <p:txBody>
          <a:bodyPr anchor="ctr"/>
          <a:p>
            <a:pPr algn="ctr">
              <a:lnSpc>
                <a:spcPct val="100000"/>
              </a:lnSpc>
            </a:pPr>
            <a:r>
              <a:rPr b="0" lang="en-US" sz="4000" spc="-1" strike="noStrike">
                <a:solidFill>
                  <a:srgbClr val="7030a0"/>
                </a:solidFill>
                <a:uFill>
                  <a:solidFill>
                    <a:srgbClr val="ffffff"/>
                  </a:solidFill>
                </a:uFill>
                <a:latin typeface="Calibri"/>
              </a:rPr>
              <a:t>What is clever about the central image of the gun?</a:t>
            </a:r>
            <a:endParaRPr b="0" lang="en-US" sz="1800" spc="-1" strike="noStrike">
              <a:solidFill>
                <a:srgbClr val="000000"/>
              </a:solidFill>
              <a:uFill>
                <a:solidFill>
                  <a:srgbClr val="ffffff"/>
                </a:solidFill>
              </a:uFill>
              <a:latin typeface="Calibri"/>
            </a:endParaRPr>
          </a:p>
        </p:txBody>
      </p:sp>
      <p:pic>
        <p:nvPicPr>
          <p:cNvPr id="125" name="Content Placeholder 3" descr=""/>
          <p:cNvPicPr/>
          <p:nvPr/>
        </p:nvPicPr>
        <p:blipFill>
          <a:blip r:embed="rId1"/>
          <a:stretch/>
        </p:blipFill>
        <p:spPr>
          <a:xfrm>
            <a:off x="2699640" y="1600200"/>
            <a:ext cx="3399480" cy="5036400"/>
          </a:xfrm>
          <a:prstGeom prst="rect">
            <a:avLst/>
          </a:prstGeom>
          <a:ln>
            <a:noFill/>
          </a:ln>
          <a:effectLst>
            <a:outerShdw algn="tl" blurRad="292100" dir="2700000" dist="139700" rotWithShape="0">
              <a:srgbClr val="333333">
                <a:alpha val="65000"/>
              </a:srgbClr>
            </a:outerShdw>
          </a:effectLst>
        </p:spPr>
      </p:pic>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457200" y="274680"/>
            <a:ext cx="8229240" cy="1142640"/>
          </a:xfrm>
          <a:prstGeom prst="rect">
            <a:avLst/>
          </a:prstGeom>
          <a:noFill/>
          <a:ln>
            <a:noFill/>
          </a:ln>
        </p:spPr>
        <p:txBody>
          <a:bodyPr anchor="ctr"/>
          <a:p>
            <a:pPr>
              <a:lnSpc>
                <a:spcPct val="100000"/>
              </a:lnSpc>
            </a:pPr>
            <a:r>
              <a:rPr b="0" lang="en-US" sz="2400" spc="-1" strike="noStrike">
                <a:solidFill>
                  <a:srgbClr val="000000"/>
                </a:solidFill>
                <a:uFill>
                  <a:solidFill>
                    <a:srgbClr val="ffffff"/>
                  </a:solidFill>
                </a:uFill>
                <a:latin typeface="Calibri"/>
              </a:rPr>
              <a:t>By contrast, notice that the figure is cropped top and bottom, don’t be afraid to align your </a:t>
            </a:r>
            <a:r>
              <a:rPr b="0" lang="en-US" sz="2400" spc="-1" strike="noStrike" u="sng">
                <a:solidFill>
                  <a:srgbClr val="000000"/>
                </a:solidFill>
                <a:uFill>
                  <a:solidFill>
                    <a:srgbClr val="ffffff"/>
                  </a:solidFill>
                </a:uFill>
                <a:latin typeface="Calibri"/>
              </a:rPr>
              <a:t>image</a:t>
            </a:r>
            <a:r>
              <a:rPr b="0" lang="en-US" sz="2400" spc="-1" strike="noStrike">
                <a:solidFill>
                  <a:srgbClr val="000000"/>
                </a:solidFill>
                <a:uFill>
                  <a:solidFill>
                    <a:srgbClr val="ffffff"/>
                  </a:solidFill>
                </a:uFill>
                <a:latin typeface="Calibri"/>
              </a:rPr>
              <a:t> to the edges of the page.</a:t>
            </a:r>
            <a:endParaRPr b="0" lang="en-US" sz="1800" spc="-1" strike="noStrike">
              <a:solidFill>
                <a:srgbClr val="000000"/>
              </a:solidFill>
              <a:uFill>
                <a:solidFill>
                  <a:srgbClr val="ffffff"/>
                </a:solidFill>
              </a:uFill>
              <a:latin typeface="Calibri"/>
            </a:endParaRPr>
          </a:p>
        </p:txBody>
      </p:sp>
      <p:pic>
        <p:nvPicPr>
          <p:cNvPr id="127" name="Content Placeholder 3" descr=""/>
          <p:cNvPicPr/>
          <p:nvPr/>
        </p:nvPicPr>
        <p:blipFill>
          <a:blip r:embed="rId1"/>
          <a:stretch/>
        </p:blipFill>
        <p:spPr>
          <a:xfrm>
            <a:off x="3045240" y="1600200"/>
            <a:ext cx="3254760" cy="4824360"/>
          </a:xfrm>
          <a:prstGeom prst="rect">
            <a:avLst/>
          </a:prstGeom>
          <a:ln>
            <a:noFill/>
          </a:ln>
          <a:effectLst>
            <a:outerShdw algn="tl" blurRad="292100" dir="2700000" dist="139700" rotWithShape="0">
              <a:srgbClr val="333333">
                <a:alpha val="65000"/>
              </a:srgbClr>
            </a:outerShdw>
          </a:effectLst>
        </p:spPr>
      </p:pic>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u="sng">
                <a:solidFill>
                  <a:srgbClr val="17375e"/>
                </a:solidFill>
                <a:uFill>
                  <a:solidFill>
                    <a:srgbClr val="ffffff"/>
                  </a:solidFill>
                </a:uFill>
                <a:latin typeface="Calibri"/>
              </a:rPr>
              <a:t>Alignment</a:t>
            </a:r>
            <a:endParaRPr b="0" lang="en-US" sz="1800" spc="-1" strike="noStrike">
              <a:solidFill>
                <a:srgbClr val="000000"/>
              </a:solidFill>
              <a:uFill>
                <a:solidFill>
                  <a:srgbClr val="ffffff"/>
                </a:solidFill>
              </a:uFill>
              <a:latin typeface="Calibri"/>
            </a:endParaRPr>
          </a:p>
        </p:txBody>
      </p:sp>
      <p:sp>
        <p:nvSpPr>
          <p:cNvPr id="129"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Don’t take words too close to the edge, but you may crop images</a:t>
            </a: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Posters are tidier when words and images are aligned</a:t>
            </a:r>
            <a:endParaRPr b="0" lang="en-US" sz="3200" spc="-1" strike="noStrike">
              <a:solidFill>
                <a:srgbClr val="000000"/>
              </a:solidFill>
              <a:uFill>
                <a:solidFill>
                  <a:srgbClr val="ffffff"/>
                </a:solidFill>
              </a:uFill>
              <a:latin typeface="Calibri"/>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457200" y="274680"/>
            <a:ext cx="8229240" cy="1142640"/>
          </a:xfrm>
          <a:prstGeom prst="rect">
            <a:avLst/>
          </a:prstGeom>
          <a:noFill/>
          <a:ln>
            <a:noFill/>
          </a:ln>
        </p:spPr>
        <p:txBody>
          <a:bodyPr anchor="ctr"/>
          <a:p>
            <a:pPr algn="ctr">
              <a:lnSpc>
                <a:spcPct val="100000"/>
              </a:lnSpc>
            </a:pPr>
            <a:r>
              <a:rPr b="0" lang="en-US" sz="4000" spc="-1" strike="noStrike">
                <a:solidFill>
                  <a:srgbClr val="7030a0"/>
                </a:solidFill>
                <a:uFill>
                  <a:solidFill>
                    <a:srgbClr val="ffffff"/>
                  </a:solidFill>
                </a:uFill>
                <a:latin typeface="Calibri"/>
              </a:rPr>
              <a:t>What else can you see in this poster?</a:t>
            </a:r>
            <a:endParaRPr b="0" lang="en-US" sz="1800" spc="-1" strike="noStrike">
              <a:solidFill>
                <a:srgbClr val="000000"/>
              </a:solidFill>
              <a:uFill>
                <a:solidFill>
                  <a:srgbClr val="ffffff"/>
                </a:solidFill>
              </a:uFill>
              <a:latin typeface="Calibri"/>
            </a:endParaRPr>
          </a:p>
        </p:txBody>
      </p:sp>
      <p:pic>
        <p:nvPicPr>
          <p:cNvPr id="131" name="Content Placeholder 3" descr=""/>
          <p:cNvPicPr/>
          <p:nvPr/>
        </p:nvPicPr>
        <p:blipFill>
          <a:blip r:embed="rId1"/>
          <a:stretch/>
        </p:blipFill>
        <p:spPr>
          <a:xfrm>
            <a:off x="3045240" y="1600200"/>
            <a:ext cx="3254760" cy="4824360"/>
          </a:xfrm>
          <a:prstGeom prst="rect">
            <a:avLst/>
          </a:prstGeom>
          <a:ln>
            <a:noFill/>
          </a:ln>
          <a:effectLst>
            <a:outerShdw algn="tl" blurRad="292100" dir="2700000" dist="139700" rotWithShape="0">
              <a:srgbClr val="333333">
                <a:alpha val="65000"/>
              </a:srgbClr>
            </a:outerShdw>
          </a:effectLst>
        </p:spPr>
      </p:pic>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7030a0"/>
                </a:solidFill>
                <a:uFill>
                  <a:solidFill>
                    <a:srgbClr val="ffffff"/>
                  </a:solidFill>
                </a:uFill>
                <a:latin typeface="Calibri"/>
              </a:rPr>
              <a:t>What are the strengths of this?</a:t>
            </a:r>
            <a:endParaRPr b="0" lang="en-US" sz="1800" spc="-1" strike="noStrike">
              <a:solidFill>
                <a:srgbClr val="000000"/>
              </a:solidFill>
              <a:uFill>
                <a:solidFill>
                  <a:srgbClr val="ffffff"/>
                </a:solidFill>
              </a:uFill>
              <a:latin typeface="Calibri"/>
            </a:endParaRPr>
          </a:p>
        </p:txBody>
      </p:sp>
      <p:pic>
        <p:nvPicPr>
          <p:cNvPr id="133" name="Content Placeholder 6" descr=""/>
          <p:cNvPicPr/>
          <p:nvPr/>
        </p:nvPicPr>
        <p:blipFill>
          <a:blip r:embed="rId1"/>
          <a:stretch/>
        </p:blipFill>
        <p:spPr>
          <a:xfrm>
            <a:off x="2874600" y="1600200"/>
            <a:ext cx="3394080" cy="452556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457200" y="274680"/>
            <a:ext cx="8229240" cy="1142640"/>
          </a:xfrm>
          <a:prstGeom prst="rect">
            <a:avLst/>
          </a:prstGeom>
          <a:noFill/>
          <a:ln>
            <a:noFill/>
          </a:ln>
        </p:spPr>
        <p:txBody>
          <a:bodyPr anchor="ctr"/>
          <a:p>
            <a:pPr>
              <a:lnSpc>
                <a:spcPct val="100000"/>
              </a:lnSpc>
            </a:pPr>
            <a:r>
              <a:rPr b="0" lang="en-US" sz="2400" spc="-1" strike="noStrike">
                <a:solidFill>
                  <a:srgbClr val="000000"/>
                </a:solidFill>
                <a:uFill>
                  <a:solidFill>
                    <a:srgbClr val="ffffff"/>
                  </a:solidFill>
                </a:uFill>
                <a:latin typeface="Calibri"/>
              </a:rPr>
              <a:t>Notice the font in this poster. It is rounded, complementing the curves of the stick man. Think carefully about your choice of font – don’t simply choose your favourite, select one that matches your message</a:t>
            </a:r>
            <a:r>
              <a:rPr b="0" lang="en-US" sz="2400" spc="-1" strike="noStrike">
                <a:solidFill>
                  <a:srgbClr val="7030a0"/>
                </a:solidFill>
                <a:uFill>
                  <a:solidFill>
                    <a:srgbClr val="ffffff"/>
                  </a:solidFill>
                </a:uFill>
                <a:latin typeface="Calibri"/>
              </a:rPr>
              <a:t>.</a:t>
            </a:r>
            <a:endParaRPr b="0" lang="en-US" sz="1800" spc="-1" strike="noStrike">
              <a:solidFill>
                <a:srgbClr val="000000"/>
              </a:solidFill>
              <a:uFill>
                <a:solidFill>
                  <a:srgbClr val="ffffff"/>
                </a:solidFill>
              </a:uFill>
              <a:latin typeface="Calibri"/>
            </a:endParaRPr>
          </a:p>
        </p:txBody>
      </p:sp>
      <p:pic>
        <p:nvPicPr>
          <p:cNvPr id="135" name="Content Placeholder 6" descr=""/>
          <p:cNvPicPr/>
          <p:nvPr/>
        </p:nvPicPr>
        <p:blipFill>
          <a:blip r:embed="rId1"/>
          <a:stretch/>
        </p:blipFill>
        <p:spPr>
          <a:xfrm>
            <a:off x="2874600" y="1600200"/>
            <a:ext cx="3394080" cy="452556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457200" y="274680"/>
            <a:ext cx="8229240" cy="1142640"/>
          </a:xfrm>
          <a:prstGeom prst="rect">
            <a:avLst/>
          </a:prstGeom>
          <a:noFill/>
          <a:ln>
            <a:noFill/>
          </a:ln>
        </p:spPr>
        <p:txBody>
          <a:bodyPr anchor="ctr"/>
          <a:p>
            <a:pPr algn="ctr">
              <a:lnSpc>
                <a:spcPct val="100000"/>
              </a:lnSpc>
            </a:pPr>
            <a:r>
              <a:rPr b="0" lang="en-US" sz="4000" spc="-1" strike="noStrike">
                <a:solidFill>
                  <a:srgbClr val="7030a0"/>
                </a:solidFill>
                <a:uFill>
                  <a:solidFill>
                    <a:srgbClr val="ffffff"/>
                  </a:solidFill>
                </a:uFill>
                <a:latin typeface="Calibri"/>
              </a:rPr>
              <a:t>What are the key elements of this poster?</a:t>
            </a:r>
            <a:endParaRPr b="0" lang="en-US" sz="1800" spc="-1" strike="noStrike">
              <a:solidFill>
                <a:srgbClr val="000000"/>
              </a:solidFill>
              <a:uFill>
                <a:solidFill>
                  <a:srgbClr val="ffffff"/>
                </a:solidFill>
              </a:uFill>
              <a:latin typeface="Calibri"/>
            </a:endParaRPr>
          </a:p>
        </p:txBody>
      </p:sp>
      <p:pic>
        <p:nvPicPr>
          <p:cNvPr id="83" name="Content Placeholder 3" descr=""/>
          <p:cNvPicPr/>
          <p:nvPr/>
        </p:nvPicPr>
        <p:blipFill>
          <a:blip r:embed="rId1"/>
          <a:stretch/>
        </p:blipFill>
        <p:spPr>
          <a:xfrm>
            <a:off x="1187640" y="1700640"/>
            <a:ext cx="6716880" cy="4523040"/>
          </a:xfrm>
          <a:prstGeom prst="rect">
            <a:avLst/>
          </a:prstGeom>
          <a:ln>
            <a:noFill/>
          </a:ln>
          <a:effectLst>
            <a:outerShdw algn="tl" blurRad="292100" dir="2700000" dist="139700" rotWithShape="0">
              <a:srgbClr val="333333">
                <a:alpha val="65000"/>
              </a:srgbClr>
            </a:outerShdw>
          </a:effectLst>
        </p:spPr>
      </p:pic>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467640" y="548640"/>
            <a:ext cx="8229240" cy="1142640"/>
          </a:xfrm>
          <a:prstGeom prst="rect">
            <a:avLst/>
          </a:prstGeom>
          <a:noFill/>
          <a:ln>
            <a:noFill/>
          </a:ln>
        </p:spPr>
        <p:txBody>
          <a:bodyPr anchor="ctr"/>
          <a:p>
            <a:pPr algn="ctr">
              <a:lnSpc>
                <a:spcPct val="100000"/>
              </a:lnSpc>
            </a:pPr>
            <a:r>
              <a:rPr b="0" lang="en-US" sz="4400" spc="-1" strike="noStrike">
                <a:solidFill>
                  <a:srgbClr val="7030a0"/>
                </a:solidFill>
                <a:uFill>
                  <a:solidFill>
                    <a:srgbClr val="ffffff"/>
                  </a:solidFill>
                </a:uFill>
                <a:latin typeface="Calibri"/>
              </a:rPr>
              <a:t>Look at each of these fonts. What kinds of messages would you associate with these fonts?</a:t>
            </a:r>
            <a:endParaRPr b="0" lang="en-US" sz="1800" spc="-1" strike="noStrike">
              <a:solidFill>
                <a:srgbClr val="000000"/>
              </a:solidFill>
              <a:uFill>
                <a:solidFill>
                  <a:srgbClr val="ffffff"/>
                </a:solidFill>
              </a:uFill>
              <a:latin typeface="Calibri"/>
            </a:endParaRPr>
          </a:p>
        </p:txBody>
      </p:sp>
      <p:sp>
        <p:nvSpPr>
          <p:cNvPr id="137" name="TextShape 2"/>
          <p:cNvSpPr txBox="1"/>
          <p:nvPr/>
        </p:nvSpPr>
        <p:spPr>
          <a:xfrm>
            <a:off x="457200" y="1600200"/>
            <a:ext cx="8229240" cy="4525560"/>
          </a:xfrm>
          <a:prstGeom prst="rect">
            <a:avLst/>
          </a:prstGeom>
          <a:noFill/>
          <a:ln>
            <a:noFill/>
          </a:ln>
        </p:spPr>
        <p:txBody>
          <a:bodyPr/>
          <a:p>
            <a:pPr>
              <a:lnSpc>
                <a:spcPct val="100000"/>
              </a:lnSpc>
            </a:pPr>
            <a:r>
              <a:rPr b="0" lang="en-US" sz="5400" spc="-1" strike="noStrike">
                <a:solidFill>
                  <a:srgbClr val="ffffff"/>
                </a:solidFill>
                <a:uFill>
                  <a:solidFill>
                    <a:srgbClr val="ffffff"/>
                  </a:solidFill>
                </a:uFill>
                <a:latin typeface="Kunstler Script"/>
              </a:rPr>
              <a:t>…</a:t>
            </a:r>
            <a:endParaRPr b="0" lang="en-US" sz="3200" spc="-1" strike="noStrike">
              <a:solidFill>
                <a:srgbClr val="000000"/>
              </a:solidFill>
              <a:uFill>
                <a:solidFill>
                  <a:srgbClr val="ffffff"/>
                </a:solidFill>
              </a:uFill>
              <a:latin typeface="Calibri"/>
            </a:endParaRPr>
          </a:p>
        </p:txBody>
      </p:sp>
      <p:pic>
        <p:nvPicPr>
          <p:cNvPr id="138" name="Picture 2" descr=""/>
          <p:cNvPicPr/>
          <p:nvPr/>
        </p:nvPicPr>
        <p:blipFill>
          <a:blip r:embed="rId1"/>
          <a:stretch/>
        </p:blipFill>
        <p:spPr>
          <a:xfrm>
            <a:off x="2267640" y="2565000"/>
            <a:ext cx="4837680" cy="175284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Content Placeholder 3" descr=""/>
          <p:cNvPicPr/>
          <p:nvPr/>
        </p:nvPicPr>
        <p:blipFill>
          <a:blip r:embed="rId1"/>
          <a:stretch/>
        </p:blipFill>
        <p:spPr>
          <a:xfrm>
            <a:off x="2915640" y="1917000"/>
            <a:ext cx="2450160" cy="3440520"/>
          </a:xfrm>
          <a:prstGeom prst="rect">
            <a:avLst/>
          </a:prstGeom>
          <a:ln>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457200" y="1600200"/>
            <a:ext cx="8229240" cy="4525560"/>
          </a:xfrm>
          <a:prstGeom prst="rect">
            <a:avLst/>
          </a:prstGeom>
          <a:noFill/>
          <a:ln>
            <a:noFill/>
          </a:ln>
        </p:spPr>
        <p:txBody>
          <a:bodyPr/>
          <a:p>
            <a:pPr>
              <a:lnSpc>
                <a:spcPct val="100000"/>
              </a:lnSpc>
            </a:pPr>
            <a:r>
              <a:rPr b="0" lang="en-US" sz="3200" spc="-1" strike="noStrike">
                <a:solidFill>
                  <a:srgbClr val="ffffff"/>
                </a:solidFill>
                <a:uFill>
                  <a:solidFill>
                    <a:srgbClr val="ffffff"/>
                  </a:solidFill>
                </a:uFill>
                <a:latin typeface="Calibri"/>
              </a:rPr>
              <a:t>..</a:t>
            </a:r>
            <a:endParaRPr b="0" lang="en-US" sz="3200" spc="-1" strike="noStrike">
              <a:solidFill>
                <a:srgbClr val="000000"/>
              </a:solidFill>
              <a:uFill>
                <a:solidFill>
                  <a:srgbClr val="ffffff"/>
                </a:solidFill>
              </a:uFill>
              <a:latin typeface="Calibri"/>
            </a:endParaRPr>
          </a:p>
        </p:txBody>
      </p:sp>
      <p:pic>
        <p:nvPicPr>
          <p:cNvPr id="141" name="Picture 2" descr=""/>
          <p:cNvPicPr/>
          <p:nvPr/>
        </p:nvPicPr>
        <p:blipFill>
          <a:blip r:embed="rId1"/>
          <a:stretch/>
        </p:blipFill>
        <p:spPr>
          <a:xfrm>
            <a:off x="2915640" y="2565000"/>
            <a:ext cx="2847600" cy="1336320"/>
          </a:xfrm>
          <a:prstGeom prst="rect">
            <a:avLst/>
          </a:prstGeom>
          <a:ln>
            <a:noFill/>
          </a:ln>
        </p:spPr>
      </p:pic>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 name="Content Placeholder 3" descr=""/>
          <p:cNvPicPr/>
          <p:nvPr/>
        </p:nvPicPr>
        <p:blipFill>
          <a:blip r:embed="rId1"/>
          <a:stretch/>
        </p:blipFill>
        <p:spPr>
          <a:xfrm>
            <a:off x="2915640" y="1268640"/>
            <a:ext cx="3219120" cy="428580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457200" y="1600200"/>
            <a:ext cx="8229240" cy="4525560"/>
          </a:xfrm>
          <a:prstGeom prst="rect">
            <a:avLst/>
          </a:prstGeom>
          <a:noFill/>
          <a:ln>
            <a:noFill/>
          </a:ln>
        </p:spPr>
        <p:txBody>
          <a:bodyPr/>
          <a:p>
            <a:pPr marL="343080" indent="-342720">
              <a:lnSpc>
                <a:spcPct val="100000"/>
              </a:lnSpc>
              <a:buClr>
                <a:srgbClr val="ffffff"/>
              </a:buClr>
              <a:buFont typeface="Arial"/>
              <a:buChar char="•"/>
            </a:pPr>
            <a:r>
              <a:rPr b="0" lang="en-US" sz="3200" spc="-1" strike="noStrike">
                <a:solidFill>
                  <a:srgbClr val="ffffff"/>
                </a:solidFill>
                <a:uFill>
                  <a:solidFill>
                    <a:srgbClr val="ffffff"/>
                  </a:solidFill>
                </a:uFill>
                <a:latin typeface="Calibri"/>
              </a:rPr>
              <a:t>.</a:t>
            </a:r>
            <a:endParaRPr b="0" lang="en-US" sz="3200" spc="-1" strike="noStrike">
              <a:solidFill>
                <a:srgbClr val="000000"/>
              </a:solidFill>
              <a:uFill>
                <a:solidFill>
                  <a:srgbClr val="ffffff"/>
                </a:solidFill>
              </a:uFill>
              <a:latin typeface="Calibri"/>
            </a:endParaRPr>
          </a:p>
        </p:txBody>
      </p:sp>
      <p:pic>
        <p:nvPicPr>
          <p:cNvPr id="144" name="Picture 4" descr=""/>
          <p:cNvPicPr/>
          <p:nvPr/>
        </p:nvPicPr>
        <p:blipFill>
          <a:blip r:embed="rId1"/>
          <a:stretch/>
        </p:blipFill>
        <p:spPr>
          <a:xfrm>
            <a:off x="3492000" y="2818800"/>
            <a:ext cx="1907280" cy="838080"/>
          </a:xfrm>
          <a:prstGeom prst="rect">
            <a:avLst/>
          </a:prstGeom>
          <a:ln>
            <a:noFill/>
          </a:ln>
        </p:spPr>
      </p:pic>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Content Placeholder 3" descr=""/>
          <p:cNvPicPr/>
          <p:nvPr/>
        </p:nvPicPr>
        <p:blipFill>
          <a:blip r:embed="rId1"/>
          <a:stretch/>
        </p:blipFill>
        <p:spPr>
          <a:xfrm>
            <a:off x="2956680" y="1600200"/>
            <a:ext cx="3229920" cy="4525560"/>
          </a:xfrm>
          <a:prstGeom prst="rect">
            <a:avLst/>
          </a:prstGeom>
          <a:ln>
            <a:noFill/>
          </a:ln>
        </p:spPr>
      </p:pic>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457200" y="1600200"/>
            <a:ext cx="8229240" cy="4525560"/>
          </a:xfrm>
          <a:prstGeom prst="rect">
            <a:avLst/>
          </a:prstGeom>
          <a:noFill/>
          <a:ln>
            <a:noFill/>
          </a:ln>
        </p:spPr>
        <p:txBody>
          <a:bodyPr/>
          <a:p>
            <a:pPr marL="343080" indent="-342720">
              <a:lnSpc>
                <a:spcPct val="100000"/>
              </a:lnSpc>
              <a:buClr>
                <a:srgbClr val="ffffff"/>
              </a:buClr>
              <a:buFont typeface="Arial"/>
              <a:buChar char="•"/>
            </a:pPr>
            <a:r>
              <a:rPr b="0" lang="en-US" sz="3200" spc="-1" strike="noStrike">
                <a:solidFill>
                  <a:srgbClr val="ffffff"/>
                </a:solidFill>
                <a:uFill>
                  <a:solidFill>
                    <a:srgbClr val="ffffff"/>
                  </a:solidFill>
                </a:uFill>
                <a:latin typeface="Calibri"/>
              </a:rPr>
              <a:t>..</a:t>
            </a:r>
            <a:endParaRPr b="0" lang="en-US" sz="3200" spc="-1" strike="noStrike">
              <a:solidFill>
                <a:srgbClr val="000000"/>
              </a:solidFill>
              <a:uFill>
                <a:solidFill>
                  <a:srgbClr val="ffffff"/>
                </a:solidFill>
              </a:uFill>
              <a:latin typeface="Calibri"/>
            </a:endParaRPr>
          </a:p>
        </p:txBody>
      </p:sp>
      <p:pic>
        <p:nvPicPr>
          <p:cNvPr id="147" name="Picture 2" descr=""/>
          <p:cNvPicPr/>
          <p:nvPr/>
        </p:nvPicPr>
        <p:blipFill>
          <a:blip r:embed="rId1"/>
          <a:stretch/>
        </p:blipFill>
        <p:spPr>
          <a:xfrm>
            <a:off x="1979640" y="2853000"/>
            <a:ext cx="5223240" cy="1230840"/>
          </a:xfrm>
          <a:prstGeom prst="rect">
            <a:avLst/>
          </a:prstGeom>
          <a:ln>
            <a:noFill/>
          </a:ln>
        </p:spPr>
      </p:pic>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Content Placeholder 3" descr=""/>
          <p:cNvPicPr/>
          <p:nvPr/>
        </p:nvPicPr>
        <p:blipFill>
          <a:blip r:embed="rId1"/>
          <a:stretch/>
        </p:blipFill>
        <p:spPr>
          <a:xfrm>
            <a:off x="2582280" y="1052640"/>
            <a:ext cx="3591360" cy="5073120"/>
          </a:xfrm>
          <a:prstGeom prst="rect">
            <a:avLst/>
          </a:prstGeom>
          <a:ln>
            <a:noFill/>
          </a:ln>
        </p:spPr>
      </p:pic>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457200" y="1600200"/>
            <a:ext cx="8229240" cy="4525560"/>
          </a:xfrm>
          <a:prstGeom prst="rect">
            <a:avLst/>
          </a:prstGeom>
          <a:noFill/>
          <a:ln>
            <a:noFill/>
          </a:ln>
        </p:spPr>
        <p:txBody>
          <a:bodyPr/>
          <a:p>
            <a:pPr marL="343080" indent="-342720">
              <a:lnSpc>
                <a:spcPct val="100000"/>
              </a:lnSpc>
              <a:buClr>
                <a:srgbClr val="ffffff"/>
              </a:buClr>
              <a:buFont typeface="Arial"/>
              <a:buChar char="•"/>
            </a:pPr>
            <a:r>
              <a:rPr b="0" lang="en-US" sz="3200" spc="-1" strike="noStrike">
                <a:solidFill>
                  <a:srgbClr val="ffffff"/>
                </a:solidFill>
                <a:uFill>
                  <a:solidFill>
                    <a:srgbClr val="ffffff"/>
                  </a:solidFill>
                </a:uFill>
                <a:latin typeface="Calibri"/>
              </a:rPr>
              <a:t>..</a:t>
            </a:r>
            <a:endParaRPr b="0" lang="en-US" sz="3200" spc="-1" strike="noStrike">
              <a:solidFill>
                <a:srgbClr val="000000"/>
              </a:solidFill>
              <a:uFill>
                <a:solidFill>
                  <a:srgbClr val="ffffff"/>
                </a:solidFill>
              </a:uFill>
              <a:latin typeface="Calibri"/>
            </a:endParaRPr>
          </a:p>
        </p:txBody>
      </p:sp>
      <p:pic>
        <p:nvPicPr>
          <p:cNvPr id="150" name="Picture 2" descr=""/>
          <p:cNvPicPr/>
          <p:nvPr/>
        </p:nvPicPr>
        <p:blipFill>
          <a:blip r:embed="rId1"/>
          <a:stretch/>
        </p:blipFill>
        <p:spPr>
          <a:xfrm>
            <a:off x="2123640" y="2661120"/>
            <a:ext cx="5076000" cy="1001160"/>
          </a:xfrm>
          <a:prstGeom prst="rect">
            <a:avLst/>
          </a:prstGeom>
          <a:ln>
            <a:noFill/>
          </a:ln>
        </p:spPr>
      </p:pic>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Content Placeholder 3" descr=""/>
          <p:cNvPicPr/>
          <p:nvPr/>
        </p:nvPicPr>
        <p:blipFill>
          <a:blip r:embed="rId1"/>
          <a:stretch/>
        </p:blipFill>
        <p:spPr>
          <a:xfrm>
            <a:off x="1907640" y="1989000"/>
            <a:ext cx="5333760" cy="288576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457200" y="274680"/>
            <a:ext cx="8229240" cy="1142640"/>
          </a:xfrm>
          <a:prstGeom prst="rect">
            <a:avLst/>
          </a:prstGeom>
          <a:noFill/>
          <a:ln>
            <a:noFill/>
          </a:ln>
        </p:spPr>
        <p:txBody>
          <a:bodyPr anchor="ctr"/>
          <a:p>
            <a:pPr>
              <a:lnSpc>
                <a:spcPct val="100000"/>
              </a:lnSpc>
            </a:pPr>
            <a:r>
              <a:rPr b="0" lang="en-US" sz="2400" spc="-1" strike="noStrike">
                <a:solidFill>
                  <a:srgbClr val="000000"/>
                </a:solidFill>
                <a:uFill>
                  <a:solidFill>
                    <a:srgbClr val="ffffff"/>
                  </a:solidFill>
                </a:uFill>
                <a:latin typeface="Calibri"/>
              </a:rPr>
              <a:t>Balancing the layout – the large monster figure on the left is balanced by the writing on the right</a:t>
            </a:r>
            <a:endParaRPr b="0" lang="en-US" sz="1800" spc="-1" strike="noStrike">
              <a:solidFill>
                <a:srgbClr val="000000"/>
              </a:solidFill>
              <a:uFill>
                <a:solidFill>
                  <a:srgbClr val="ffffff"/>
                </a:solidFill>
              </a:uFill>
              <a:latin typeface="Calibri"/>
            </a:endParaRPr>
          </a:p>
        </p:txBody>
      </p:sp>
      <p:pic>
        <p:nvPicPr>
          <p:cNvPr id="85" name="Content Placeholder 3" descr=""/>
          <p:cNvPicPr/>
          <p:nvPr/>
        </p:nvPicPr>
        <p:blipFill>
          <a:blip r:embed="rId1"/>
          <a:stretch/>
        </p:blipFill>
        <p:spPr>
          <a:xfrm>
            <a:off x="1187640" y="1700640"/>
            <a:ext cx="6716880" cy="4523040"/>
          </a:xfrm>
          <a:prstGeom prst="rect">
            <a:avLst/>
          </a:prstGeom>
          <a:ln>
            <a:noFill/>
          </a:ln>
          <a:effectLst>
            <a:outerShdw algn="tl" blurRad="292100" dir="2700000" dist="139700" rotWithShape="0">
              <a:srgbClr val="333333">
                <a:alpha val="65000"/>
              </a:srgbClr>
            </a:outerShdw>
          </a:effectLst>
        </p:spPr>
      </p:pic>
    </p:spTree>
  </p:cSld>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7030a0"/>
                </a:solidFill>
                <a:uFill>
                  <a:solidFill>
                    <a:srgbClr val="ffffff"/>
                  </a:solidFill>
                </a:uFill>
                <a:latin typeface="Calibri"/>
              </a:rPr>
              <a:t>And this?</a:t>
            </a:r>
            <a:endParaRPr b="0" lang="en-US" sz="1800" spc="-1" strike="noStrike">
              <a:solidFill>
                <a:srgbClr val="000000"/>
              </a:solidFill>
              <a:uFill>
                <a:solidFill>
                  <a:srgbClr val="ffffff"/>
                </a:solidFill>
              </a:uFill>
              <a:latin typeface="Calibri"/>
            </a:endParaRPr>
          </a:p>
        </p:txBody>
      </p:sp>
      <p:pic>
        <p:nvPicPr>
          <p:cNvPr id="153" name="Content Placeholder 3" descr=""/>
          <p:cNvPicPr/>
          <p:nvPr/>
        </p:nvPicPr>
        <p:blipFill>
          <a:blip r:embed="rId1"/>
          <a:stretch/>
        </p:blipFill>
        <p:spPr>
          <a:xfrm>
            <a:off x="2855880" y="1484640"/>
            <a:ext cx="3444120" cy="4957560"/>
          </a:xfrm>
          <a:prstGeom prst="rect">
            <a:avLst/>
          </a:prstGeom>
          <a:ln>
            <a:noFill/>
          </a:ln>
        </p:spPr>
      </p:pic>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7030a0"/>
                </a:solidFill>
                <a:uFill>
                  <a:solidFill>
                    <a:srgbClr val="ffffff"/>
                  </a:solidFill>
                </a:uFill>
                <a:latin typeface="Calibri"/>
              </a:rPr>
              <a:t>Why is this visually pleasing?</a:t>
            </a:r>
            <a:endParaRPr b="0" lang="en-US" sz="1800" spc="-1" strike="noStrike">
              <a:solidFill>
                <a:srgbClr val="000000"/>
              </a:solidFill>
              <a:uFill>
                <a:solidFill>
                  <a:srgbClr val="ffffff"/>
                </a:solidFill>
              </a:uFill>
              <a:latin typeface="Calibri"/>
            </a:endParaRPr>
          </a:p>
        </p:txBody>
      </p:sp>
      <p:pic>
        <p:nvPicPr>
          <p:cNvPr id="155" name="Content Placeholder 3" descr=""/>
          <p:cNvPicPr/>
          <p:nvPr/>
        </p:nvPicPr>
        <p:blipFill>
          <a:blip r:embed="rId1"/>
          <a:stretch/>
        </p:blipFill>
        <p:spPr>
          <a:xfrm>
            <a:off x="1763640" y="2133000"/>
            <a:ext cx="6058440" cy="379260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251640" y="274680"/>
            <a:ext cx="8712720" cy="1142640"/>
          </a:xfrm>
          <a:prstGeom prst="rect">
            <a:avLst/>
          </a:prstGeom>
          <a:noFill/>
          <a:ln>
            <a:noFill/>
          </a:ln>
        </p:spPr>
        <p:txBody>
          <a:bodyPr anchor="ctr"/>
          <a:p>
            <a:pPr>
              <a:lnSpc>
                <a:spcPct val="100000"/>
              </a:lnSpc>
            </a:pPr>
            <a:r>
              <a:rPr b="0" lang="en-US" sz="2400" spc="-1" strike="noStrike">
                <a:solidFill>
                  <a:srgbClr val="000000"/>
                </a:solidFill>
                <a:uFill>
                  <a:solidFill>
                    <a:srgbClr val="ffffff"/>
                  </a:solidFill>
                </a:uFill>
                <a:latin typeface="Calibri"/>
              </a:rPr>
              <a:t>Colours – range from black to white, with mid-tones between</a:t>
            </a:r>
            <a:r>
              <a:rPr b="0" lang="en-US" sz="2400" spc="-1" strike="noStrike">
                <a:solidFill>
                  <a:srgbClr val="000000"/>
                </a:solidFill>
                <a:uFill>
                  <a:solidFill>
                    <a:srgbClr val="ffffff"/>
                  </a:solidFill>
                </a:uFill>
                <a:latin typeface="Calibri"/>
              </a:rPr>
              <a:t>
</a:t>
            </a:r>
            <a:r>
              <a:rPr b="0" lang="en-US" sz="2400" spc="-1" strike="noStrike">
                <a:solidFill>
                  <a:srgbClr val="000000"/>
                </a:solidFill>
                <a:uFill>
                  <a:solidFill>
                    <a:srgbClr val="ffffff"/>
                  </a:solidFill>
                </a:uFill>
                <a:latin typeface="Calibri"/>
              </a:rPr>
              <a:t>               - with calm blues which complement each other</a:t>
            </a:r>
            <a:r>
              <a:rPr b="0" lang="en-US" sz="2400" spc="-1" strike="noStrike">
                <a:solidFill>
                  <a:srgbClr val="000000"/>
                </a:solidFill>
                <a:uFill>
                  <a:solidFill>
                    <a:srgbClr val="ffffff"/>
                  </a:solidFill>
                </a:uFill>
                <a:latin typeface="Calibri"/>
              </a:rPr>
              <a:t>
</a:t>
            </a:r>
            <a:r>
              <a:rPr b="0" lang="en-US" sz="2400" spc="-1" strike="noStrike">
                <a:solidFill>
                  <a:srgbClr val="000000"/>
                </a:solidFill>
                <a:uFill>
                  <a:solidFill>
                    <a:srgbClr val="ffffff"/>
                  </a:solidFill>
                </a:uFill>
                <a:latin typeface="Calibri"/>
              </a:rPr>
              <a:t>               - yellow is  a positive, high energy colour</a:t>
            </a:r>
            <a:endParaRPr b="0" lang="en-US" sz="1800" spc="-1" strike="noStrike">
              <a:solidFill>
                <a:srgbClr val="000000"/>
              </a:solidFill>
              <a:uFill>
                <a:solidFill>
                  <a:srgbClr val="ffffff"/>
                </a:solidFill>
              </a:uFill>
              <a:latin typeface="Calibri"/>
            </a:endParaRPr>
          </a:p>
        </p:txBody>
      </p:sp>
      <p:pic>
        <p:nvPicPr>
          <p:cNvPr id="87" name="Content Placeholder 3" descr=""/>
          <p:cNvPicPr/>
          <p:nvPr/>
        </p:nvPicPr>
        <p:blipFill>
          <a:blip r:embed="rId1"/>
          <a:stretch/>
        </p:blipFill>
        <p:spPr>
          <a:xfrm>
            <a:off x="1187640" y="1700640"/>
            <a:ext cx="6716880" cy="4523040"/>
          </a:xfrm>
          <a:prstGeom prst="rect">
            <a:avLst/>
          </a:prstGeom>
          <a:ln>
            <a:noFill/>
          </a:ln>
          <a:effectLst>
            <a:outerShdw algn="tl" blurRad="292100" dir="2700000" dist="139700" rotWithShape="0">
              <a:srgbClr val="333333">
                <a:alpha val="65000"/>
              </a:srgbClr>
            </a:outerShdw>
          </a:effectLst>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251640" y="274680"/>
            <a:ext cx="8712720" cy="1142640"/>
          </a:xfrm>
          <a:prstGeom prst="rect">
            <a:avLst/>
          </a:prstGeom>
          <a:noFill/>
          <a:ln>
            <a:noFill/>
          </a:ln>
        </p:spPr>
        <p:txBody>
          <a:bodyPr anchor="ctr"/>
          <a:p>
            <a:pPr>
              <a:lnSpc>
                <a:spcPct val="100000"/>
              </a:lnSpc>
            </a:pPr>
            <a:r>
              <a:rPr b="0" lang="en-US" sz="2400" spc="-1" strike="noStrike">
                <a:solidFill>
                  <a:srgbClr val="000000"/>
                </a:solidFill>
                <a:uFill>
                  <a:solidFill>
                    <a:srgbClr val="ffffff"/>
                  </a:solidFill>
                </a:uFill>
                <a:latin typeface="Calibri"/>
              </a:rPr>
              <a:t>The link between lightbulbs and good ideas</a:t>
            </a:r>
            <a:endParaRPr b="0" lang="en-US" sz="1800" spc="-1" strike="noStrike">
              <a:solidFill>
                <a:srgbClr val="000000"/>
              </a:solidFill>
              <a:uFill>
                <a:solidFill>
                  <a:srgbClr val="ffffff"/>
                </a:solidFill>
              </a:uFill>
              <a:latin typeface="Calibri"/>
            </a:endParaRPr>
          </a:p>
        </p:txBody>
      </p:sp>
      <p:pic>
        <p:nvPicPr>
          <p:cNvPr id="89" name="Content Placeholder 3" descr=""/>
          <p:cNvPicPr/>
          <p:nvPr/>
        </p:nvPicPr>
        <p:blipFill>
          <a:blip r:embed="rId1"/>
          <a:stretch/>
        </p:blipFill>
        <p:spPr>
          <a:xfrm>
            <a:off x="1187640" y="1700640"/>
            <a:ext cx="6716880" cy="4523040"/>
          </a:xfrm>
          <a:prstGeom prst="rect">
            <a:avLst/>
          </a:prstGeom>
          <a:ln>
            <a:noFill/>
          </a:ln>
          <a:effectLst>
            <a:outerShdw algn="tl" blurRad="292100" dir="2700000" dist="139700" rotWithShape="0">
              <a:srgbClr val="333333">
                <a:alpha val="65000"/>
              </a:srgbClr>
            </a:outerShdw>
          </a:effectLst>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7030a0"/>
                </a:solidFill>
                <a:uFill>
                  <a:solidFill>
                    <a:srgbClr val="ffffff"/>
                  </a:solidFill>
                </a:uFill>
                <a:latin typeface="Calibri"/>
              </a:rPr>
              <a:t>Is there balance in this poster?</a:t>
            </a:r>
            <a:endParaRPr b="0" lang="en-US" sz="1800" spc="-1" strike="noStrike">
              <a:solidFill>
                <a:srgbClr val="000000"/>
              </a:solidFill>
              <a:uFill>
                <a:solidFill>
                  <a:srgbClr val="ffffff"/>
                </a:solidFill>
              </a:uFill>
              <a:latin typeface="Calibri"/>
            </a:endParaRPr>
          </a:p>
        </p:txBody>
      </p:sp>
      <p:pic>
        <p:nvPicPr>
          <p:cNvPr id="91" name="Content Placeholder 3" descr=""/>
          <p:cNvPicPr/>
          <p:nvPr/>
        </p:nvPicPr>
        <p:blipFill>
          <a:blip r:embed="rId1"/>
          <a:stretch/>
        </p:blipFill>
        <p:spPr>
          <a:xfrm>
            <a:off x="1403640" y="1700640"/>
            <a:ext cx="6480360" cy="4865400"/>
          </a:xfrm>
          <a:prstGeom prst="rect">
            <a:avLst/>
          </a:prstGeom>
          <a:ln>
            <a:noFill/>
          </a:ln>
          <a:effectLst>
            <a:outerShdw algn="tl" blurRad="292100" dir="2700000" dist="139700" rotWithShape="0">
              <a:srgbClr val="333333">
                <a:alpha val="65000"/>
              </a:srgbClr>
            </a:outerShdw>
          </a:effectLst>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457200" y="274680"/>
            <a:ext cx="8218800" cy="1425960"/>
          </a:xfrm>
          <a:prstGeom prst="rect">
            <a:avLst/>
          </a:prstGeom>
          <a:noFill/>
          <a:ln>
            <a:noFill/>
          </a:ln>
        </p:spPr>
        <p:txBody>
          <a:bodyPr anchor="ctr"/>
          <a:p>
            <a:pPr>
              <a:lnSpc>
                <a:spcPct val="100000"/>
              </a:lnSpc>
            </a:pPr>
            <a:r>
              <a:rPr b="0" lang="en-US" sz="2400" spc="-1" strike="noStrike">
                <a:solidFill>
                  <a:srgbClr val="000000"/>
                </a:solidFill>
                <a:uFill>
                  <a:solidFill>
                    <a:srgbClr val="ffffff"/>
                  </a:solidFill>
                </a:uFill>
                <a:latin typeface="Calibri"/>
              </a:rPr>
              <a:t>-The girl is off-centre, but she is ‘looking’ towards the block of empty space on the left.</a:t>
            </a:r>
            <a:r>
              <a:rPr b="0" lang="en-US" sz="2400" spc="-1" strike="noStrike">
                <a:solidFill>
                  <a:srgbClr val="000000"/>
                </a:solidFill>
                <a:uFill>
                  <a:solidFill>
                    <a:srgbClr val="ffffff"/>
                  </a:solidFill>
                </a:uFill>
                <a:latin typeface="Calibri"/>
              </a:rPr>
              <a:t>
</a:t>
            </a:r>
            <a:r>
              <a:rPr b="0" lang="en-US" sz="2400" spc="-1" strike="noStrike">
                <a:solidFill>
                  <a:srgbClr val="000000"/>
                </a:solidFill>
                <a:uFill>
                  <a:solidFill>
                    <a:srgbClr val="ffffff"/>
                  </a:solidFill>
                </a:uFill>
                <a:latin typeface="Calibri"/>
              </a:rPr>
              <a:t>-the colour purple tones with the pink of skin and T shirt</a:t>
            </a:r>
            <a:r>
              <a:rPr b="0" lang="en-US" sz="2400" spc="-1" strike="noStrike">
                <a:solidFill>
                  <a:srgbClr val="000000"/>
                </a:solidFill>
                <a:uFill>
                  <a:solidFill>
                    <a:srgbClr val="ffffff"/>
                  </a:solidFill>
                </a:uFill>
                <a:latin typeface="Calibri"/>
              </a:rPr>
              <a:t>
</a:t>
            </a:r>
            <a:r>
              <a:rPr b="0" lang="en-US" sz="2400" spc="-1" strike="noStrike">
                <a:solidFill>
                  <a:srgbClr val="000000"/>
                </a:solidFill>
                <a:uFill>
                  <a:solidFill>
                    <a:srgbClr val="ffffff"/>
                  </a:solidFill>
                </a:uFill>
                <a:latin typeface="Calibri"/>
              </a:rPr>
              <a:t>-tones range from the black of lettering and dark eyes to white</a:t>
            </a:r>
            <a:endParaRPr b="0" lang="en-US" sz="1800" spc="-1" strike="noStrike">
              <a:solidFill>
                <a:srgbClr val="000000"/>
              </a:solidFill>
              <a:uFill>
                <a:solidFill>
                  <a:srgbClr val="ffffff"/>
                </a:solidFill>
              </a:uFill>
              <a:latin typeface="Calibri"/>
            </a:endParaRPr>
          </a:p>
        </p:txBody>
      </p:sp>
      <p:pic>
        <p:nvPicPr>
          <p:cNvPr id="93" name="Content Placeholder 3" descr=""/>
          <p:cNvPicPr/>
          <p:nvPr/>
        </p:nvPicPr>
        <p:blipFill>
          <a:blip r:embed="rId1"/>
          <a:stretch/>
        </p:blipFill>
        <p:spPr>
          <a:xfrm>
            <a:off x="1403640" y="1700640"/>
            <a:ext cx="6480360" cy="4865400"/>
          </a:xfrm>
          <a:prstGeom prst="rect">
            <a:avLst/>
          </a:prstGeom>
          <a:ln>
            <a:noFill/>
          </a:ln>
          <a:effectLst>
            <a:outerShdw algn="tl" blurRad="292100" dir="2700000" dist="139700" rotWithShape="0">
              <a:srgbClr val="333333">
                <a:alpha val="65000"/>
              </a:srgbClr>
            </a:outerShdw>
          </a:effectLst>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a:rPr>
              <a:t>Balance can be achieved through:</a:t>
            </a:r>
            <a:endParaRPr b="0" lang="en-US" sz="1800" spc="-1" strike="noStrike">
              <a:solidFill>
                <a:srgbClr val="000000"/>
              </a:solidFill>
              <a:uFill>
                <a:solidFill>
                  <a:srgbClr val="ffffff"/>
                </a:solidFill>
              </a:uFill>
              <a:latin typeface="Calibri"/>
            </a:endParaRPr>
          </a:p>
        </p:txBody>
      </p:sp>
      <p:sp>
        <p:nvSpPr>
          <p:cNvPr id="95"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Symmetry of layout [ horizontal, vertical or diagonal]</a:t>
            </a: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colour – white through to dark with shades in between</a:t>
            </a: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Tying visual image with words/slogans</a:t>
            </a: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i="1" lang="en-US" sz="3200" spc="-1" strike="noStrike">
                <a:solidFill>
                  <a:srgbClr val="000000"/>
                </a:solidFill>
                <a:uFill>
                  <a:solidFill>
                    <a:srgbClr val="ffffff"/>
                  </a:solidFill>
                </a:uFill>
                <a:latin typeface="Calibri"/>
              </a:rPr>
              <a:t>Don’t be afraid of using empty space to balance your poster</a:t>
            </a:r>
            <a:endParaRPr b="0" lang="en-US" sz="3200" spc="-1" strike="noStrike">
              <a:solidFill>
                <a:srgbClr val="000000"/>
              </a:solidFill>
              <a:uFill>
                <a:solidFill>
                  <a:srgbClr val="ffffff"/>
                </a:solidFill>
              </a:uFill>
              <a:latin typeface="Calibri"/>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1349</TotalTime>
  <Application>LibreOffice/5.1.3.2$MacOSX_X86_64 LibreOffice_project/644e4637d1d8544fd9f56425bd6cec110e49301b</Application>
  <Words>589</Words>
  <Paragraphs>61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2012-04-30T02:21:48Z</dcterms:created>
  <dc:creator>Heather Robertson</dc:creator>
  <dc:description/>
  <dc:language>en-US</dc:language>
  <cp:lastModifiedBy/>
  <dcterms:modified xsi:type="dcterms:W3CDTF">2019-04-02T11:54:22Z</dcterms:modified>
  <cp:revision>21</cp:revision>
  <dc:subject/>
  <dc:title>The elements of a poster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42</vt:i4>
  </property>
</Properties>
</file>