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 name="Shape 35"/>
        <p:cNvGrpSpPr/>
        <p:nvPr/>
      </p:nvGrpSpPr>
      <p:grpSpPr>
        <a:xfrm>
          <a:off x="0" y="0"/>
          <a:ext cx="0" cy="0"/>
          <a:chOff x="0" y="0"/>
          <a:chExt cx="0" cy="0"/>
        </a:xfrm>
      </p:grpSpPr>
      <p:sp>
        <p:nvSpPr>
          <p:cNvPr id="36" name="Shape 3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37" name="Shape 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 name="Shape 4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 name="Shape 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rot="10800000">
            <a:off x="0" y="3093234"/>
            <a:ext cx="8458200" cy="712499"/>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11" name="Shape 11"/>
          <p:cNvSpPr txBox="1"/>
          <p:nvPr>
            <p:ph type="ctrTitle"/>
          </p:nvPr>
        </p:nvSpPr>
        <p:spPr>
          <a:xfrm>
            <a:off x="685800" y="1300757"/>
            <a:ext cx="7772400" cy="1684199"/>
          </a:xfrm>
          <a:prstGeom prst="rect">
            <a:avLst/>
          </a:prstGeom>
        </p:spPr>
        <p:txBody>
          <a:bodyPr anchorCtr="0" anchor="b" bIns="91425" lIns="91425" rIns="91425" tIns="91425"/>
          <a:lstStyle>
            <a:lvl1pPr lvl="0">
              <a:spcBef>
                <a:spcPts val="0"/>
              </a:spcBef>
              <a:buClr>
                <a:schemeClr val="dk2"/>
              </a:buClr>
              <a:buSzPct val="100000"/>
              <a:defRPr sz="7200">
                <a:solidFill>
                  <a:schemeClr val="dk2"/>
                </a:solidFill>
              </a:defRPr>
            </a:lvl1pPr>
            <a:lvl2pPr lvl="1">
              <a:spcBef>
                <a:spcPts val="0"/>
              </a:spcBef>
              <a:buClr>
                <a:schemeClr val="dk2"/>
              </a:buClr>
              <a:buSzPct val="100000"/>
              <a:defRPr sz="7200">
                <a:solidFill>
                  <a:schemeClr val="dk2"/>
                </a:solidFill>
              </a:defRPr>
            </a:lvl2pPr>
            <a:lvl3pPr lvl="2">
              <a:spcBef>
                <a:spcPts val="0"/>
              </a:spcBef>
              <a:buClr>
                <a:schemeClr val="dk2"/>
              </a:buClr>
              <a:buSzPct val="100000"/>
              <a:defRPr sz="7200">
                <a:solidFill>
                  <a:schemeClr val="dk2"/>
                </a:solidFill>
              </a:defRPr>
            </a:lvl3pPr>
            <a:lvl4pPr lvl="3">
              <a:spcBef>
                <a:spcPts val="0"/>
              </a:spcBef>
              <a:buClr>
                <a:schemeClr val="dk2"/>
              </a:buClr>
              <a:buSzPct val="100000"/>
              <a:defRPr sz="7200">
                <a:solidFill>
                  <a:schemeClr val="dk2"/>
                </a:solidFill>
              </a:defRPr>
            </a:lvl4pPr>
            <a:lvl5pPr lvl="4">
              <a:spcBef>
                <a:spcPts val="0"/>
              </a:spcBef>
              <a:buClr>
                <a:schemeClr val="dk2"/>
              </a:buClr>
              <a:buSzPct val="100000"/>
              <a:defRPr sz="7200">
                <a:solidFill>
                  <a:schemeClr val="dk2"/>
                </a:solidFill>
              </a:defRPr>
            </a:lvl5pPr>
            <a:lvl6pPr lvl="5">
              <a:spcBef>
                <a:spcPts val="0"/>
              </a:spcBef>
              <a:buClr>
                <a:schemeClr val="dk2"/>
              </a:buClr>
              <a:buSzPct val="100000"/>
              <a:defRPr sz="7200">
                <a:solidFill>
                  <a:schemeClr val="dk2"/>
                </a:solidFill>
              </a:defRPr>
            </a:lvl6pPr>
            <a:lvl7pPr lvl="6">
              <a:spcBef>
                <a:spcPts val="0"/>
              </a:spcBef>
              <a:buClr>
                <a:schemeClr val="dk2"/>
              </a:buClr>
              <a:buSzPct val="100000"/>
              <a:defRPr sz="7200">
                <a:solidFill>
                  <a:schemeClr val="dk2"/>
                </a:solidFill>
              </a:defRPr>
            </a:lvl7pPr>
            <a:lvl8pPr lvl="7">
              <a:spcBef>
                <a:spcPts val="0"/>
              </a:spcBef>
              <a:buClr>
                <a:schemeClr val="dk2"/>
              </a:buClr>
              <a:buSzPct val="100000"/>
              <a:defRPr sz="7200">
                <a:solidFill>
                  <a:schemeClr val="dk2"/>
                </a:solidFill>
              </a:defRPr>
            </a:lvl8pPr>
            <a:lvl9pPr lvl="8">
              <a:spcBef>
                <a:spcPts val="0"/>
              </a:spcBef>
              <a:buClr>
                <a:schemeClr val="dk2"/>
              </a:buClr>
              <a:buSzPct val="100000"/>
              <a:defRPr sz="7200">
                <a:solidFill>
                  <a:schemeClr val="dk2"/>
                </a:solidFill>
              </a:defRPr>
            </a:lvl9pPr>
          </a:lstStyle>
          <a:p/>
        </p:txBody>
      </p:sp>
      <p:sp>
        <p:nvSpPr>
          <p:cNvPr id="12" name="Shape 12"/>
          <p:cNvSpPr txBox="1"/>
          <p:nvPr>
            <p:ph idx="1" type="subTitle"/>
          </p:nvPr>
        </p:nvSpPr>
        <p:spPr>
          <a:xfrm>
            <a:off x="685800" y="3093357"/>
            <a:ext cx="7772400" cy="712499"/>
          </a:xfrm>
          <a:prstGeom prst="rect">
            <a:avLst/>
          </a:prstGeom>
        </p:spPr>
        <p:txBody>
          <a:bodyPr anchorCtr="0" anchor="ctr" bIns="91425" lIns="91425" rIns="91425" tIns="91425"/>
          <a:lstStyle>
            <a:lvl1pPr lvl="0">
              <a:spcBef>
                <a:spcPts val="0"/>
              </a:spcBef>
              <a:buClr>
                <a:schemeClr val="lt2"/>
              </a:buClr>
              <a:buNone/>
              <a:defRPr b="1">
                <a:solidFill>
                  <a:schemeClr val="lt2"/>
                </a:solidFill>
              </a:defRPr>
            </a:lvl1pPr>
            <a:lvl2pPr lvl="1">
              <a:spcBef>
                <a:spcPts val="0"/>
              </a:spcBef>
              <a:buClr>
                <a:schemeClr val="lt2"/>
              </a:buClr>
              <a:buSzPct val="100000"/>
              <a:buNone/>
              <a:defRPr b="1" sz="3000">
                <a:solidFill>
                  <a:schemeClr val="lt2"/>
                </a:solidFill>
              </a:defRPr>
            </a:lvl2pPr>
            <a:lvl3pPr lvl="2">
              <a:spcBef>
                <a:spcPts val="0"/>
              </a:spcBef>
              <a:buClr>
                <a:schemeClr val="lt2"/>
              </a:buClr>
              <a:buSzPct val="100000"/>
              <a:buNone/>
              <a:defRPr b="1" sz="3000">
                <a:solidFill>
                  <a:schemeClr val="lt2"/>
                </a:solidFill>
              </a:defRPr>
            </a:lvl3pPr>
            <a:lvl4pPr lvl="3">
              <a:spcBef>
                <a:spcPts val="0"/>
              </a:spcBef>
              <a:buClr>
                <a:schemeClr val="lt2"/>
              </a:buClr>
              <a:buSzPct val="100000"/>
              <a:buNone/>
              <a:defRPr b="1" sz="3000">
                <a:solidFill>
                  <a:schemeClr val="lt2"/>
                </a:solidFill>
              </a:defRPr>
            </a:lvl4pPr>
            <a:lvl5pPr lvl="4">
              <a:spcBef>
                <a:spcPts val="0"/>
              </a:spcBef>
              <a:buClr>
                <a:schemeClr val="lt2"/>
              </a:buClr>
              <a:buSzPct val="100000"/>
              <a:buNone/>
              <a:defRPr b="1" sz="3000">
                <a:solidFill>
                  <a:schemeClr val="lt2"/>
                </a:solidFill>
              </a:defRPr>
            </a:lvl5pPr>
            <a:lvl6pPr lvl="5">
              <a:spcBef>
                <a:spcPts val="0"/>
              </a:spcBef>
              <a:buClr>
                <a:schemeClr val="lt2"/>
              </a:buClr>
              <a:buSzPct val="100000"/>
              <a:buNone/>
              <a:defRPr b="1" sz="3000">
                <a:solidFill>
                  <a:schemeClr val="lt2"/>
                </a:solidFill>
              </a:defRPr>
            </a:lvl6pPr>
            <a:lvl7pPr lvl="6">
              <a:spcBef>
                <a:spcPts val="0"/>
              </a:spcBef>
              <a:buClr>
                <a:schemeClr val="lt2"/>
              </a:buClr>
              <a:buSzPct val="100000"/>
              <a:buNone/>
              <a:defRPr b="1" sz="3000">
                <a:solidFill>
                  <a:schemeClr val="lt2"/>
                </a:solidFill>
              </a:defRPr>
            </a:lvl7pPr>
            <a:lvl8pPr lvl="7">
              <a:spcBef>
                <a:spcPts val="0"/>
              </a:spcBef>
              <a:buClr>
                <a:schemeClr val="lt2"/>
              </a:buClr>
              <a:buSzPct val="100000"/>
              <a:buNone/>
              <a:defRPr b="1" sz="3000">
                <a:solidFill>
                  <a:schemeClr val="lt2"/>
                </a:solidFill>
              </a:defRPr>
            </a:lvl8pPr>
            <a:lvl9pPr lvl="8">
              <a:spcBef>
                <a:spcPts val="0"/>
              </a:spcBef>
              <a:buClr>
                <a:schemeClr val="lt2"/>
              </a:buClr>
              <a:buSzPct val="100000"/>
              <a:buNone/>
              <a:defRPr b="1" sz="3000">
                <a:solidFill>
                  <a:schemeClr val="lt2"/>
                </a:solidFill>
              </a:defRPr>
            </a:lvl9pPr>
          </a:lstStyle>
          <a:p/>
        </p:txBody>
      </p:sp>
      <p:sp>
        <p:nvSpPr>
          <p:cNvPr id="13" name="Shape 13"/>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4" name="Shape 14"/>
        <p:cNvGrpSpPr/>
        <p:nvPr/>
      </p:nvGrpSpPr>
      <p:grpSpPr>
        <a:xfrm>
          <a:off x="0" y="0"/>
          <a:ext cx="0" cy="0"/>
          <a:chOff x="0" y="0"/>
          <a:chExt cx="0" cy="0"/>
        </a:xfrm>
      </p:grpSpPr>
      <p:sp>
        <p:nvSpPr>
          <p:cNvPr id="15" name="Shape 15"/>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16" name="Shape 16"/>
          <p:cNvSpPr txBox="1"/>
          <p:nvPr>
            <p:ph type="title"/>
          </p:nvPr>
        </p:nvSpPr>
        <p:spPr>
          <a:xfrm>
            <a:off x="457200" y="205977"/>
            <a:ext cx="8229600" cy="11414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7" name="Shape 17"/>
          <p:cNvSpPr txBox="1"/>
          <p:nvPr>
            <p:ph idx="1" type="body"/>
          </p:nvPr>
        </p:nvSpPr>
        <p:spPr>
          <a:xfrm>
            <a:off x="457200" y="1460499"/>
            <a:ext cx="8229600" cy="34652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21" name="Shape 21"/>
          <p:cNvSpPr txBox="1"/>
          <p:nvPr>
            <p:ph type="title"/>
          </p:nvPr>
        </p:nvSpPr>
        <p:spPr>
          <a:xfrm>
            <a:off x="457200" y="205977"/>
            <a:ext cx="8229600" cy="11414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57200" y="1460499"/>
            <a:ext cx="4030200" cy="34652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2" type="body"/>
          </p:nvPr>
        </p:nvSpPr>
        <p:spPr>
          <a:xfrm>
            <a:off x="4656667" y="1461908"/>
            <a:ext cx="4030200" cy="34652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p:nvPr/>
        </p:nvSpPr>
        <p:spPr>
          <a:xfrm>
            <a:off x="0" y="205977"/>
            <a:ext cx="8686800" cy="1165500"/>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27" name="Shape 27"/>
          <p:cNvSpPr txBox="1"/>
          <p:nvPr>
            <p:ph type="title"/>
          </p:nvPr>
        </p:nvSpPr>
        <p:spPr>
          <a:xfrm>
            <a:off x="457200" y="205977"/>
            <a:ext cx="8229600" cy="1141499"/>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9" name="Shape 29"/>
        <p:cNvGrpSpPr/>
        <p:nvPr/>
      </p:nvGrpSpPr>
      <p:grpSpPr>
        <a:xfrm>
          <a:off x="0" y="0"/>
          <a:ext cx="0" cy="0"/>
          <a:chOff x="0" y="0"/>
          <a:chExt cx="0" cy="0"/>
        </a:xfrm>
      </p:grpSpPr>
      <p:sp>
        <p:nvSpPr>
          <p:cNvPr id="30" name="Shape 30"/>
          <p:cNvSpPr/>
          <p:nvPr/>
        </p:nvSpPr>
        <p:spPr>
          <a:xfrm>
            <a:off x="0" y="4406309"/>
            <a:ext cx="8686800" cy="519599"/>
          </a:xfrm>
          <a:prstGeom prst="rect">
            <a:avLst/>
          </a:prstGeom>
          <a:solidFill>
            <a:schemeClr val="dk2"/>
          </a:solidFill>
          <a:ln>
            <a:noFill/>
          </a:ln>
        </p:spPr>
        <p:txBody>
          <a:bodyPr anchorCtr="0" anchor="ctr" bIns="45700" lIns="91425" rIns="91425" tIns="45700">
            <a:noAutofit/>
          </a:bodyPr>
          <a:lstStyle/>
          <a:p>
            <a:pPr lvl="0">
              <a:spcBef>
                <a:spcPts val="0"/>
              </a:spcBef>
              <a:buNone/>
            </a:pPr>
            <a:r>
              <a:t/>
            </a:r>
            <a:endParaRPr/>
          </a:p>
        </p:txBody>
      </p:sp>
      <p:sp>
        <p:nvSpPr>
          <p:cNvPr id="31" name="Shape 31"/>
          <p:cNvSpPr txBox="1"/>
          <p:nvPr>
            <p:ph idx="1" type="body"/>
          </p:nvPr>
        </p:nvSpPr>
        <p:spPr>
          <a:xfrm>
            <a:off x="457200" y="4406309"/>
            <a:ext cx="8229600" cy="519599"/>
          </a:xfrm>
          <a:prstGeom prst="rect">
            <a:avLst/>
          </a:prstGeom>
        </p:spPr>
        <p:txBody>
          <a:bodyPr anchorCtr="0" anchor="ctr" bIns="91425" lIns="91425" rIns="91425" tIns="91425"/>
          <a:lstStyle>
            <a:lvl1pPr lvl="0">
              <a:spcBef>
                <a:spcPts val="0"/>
              </a:spcBef>
              <a:buClr>
                <a:schemeClr val="lt1"/>
              </a:buClr>
              <a:buSzPct val="100000"/>
              <a:buNone/>
              <a:defRPr b="1" sz="2400">
                <a:solidFill>
                  <a:schemeClr val="lt1"/>
                </a:solidFill>
              </a:defRPr>
            </a:lvl1pPr>
          </a:lstStyle>
          <a:p/>
        </p:txBody>
      </p:sp>
      <p:sp>
        <p:nvSpPr>
          <p:cNvPr id="32" name="Shape 32"/>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1"/>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3" name="Shape 33"/>
        <p:cNvGrpSpPr/>
        <p:nvPr/>
      </p:nvGrpSpPr>
      <p:grpSpPr>
        <a:xfrm>
          <a:off x="0" y="0"/>
          <a:ext cx="0" cy="0"/>
          <a:chOff x="0" y="0"/>
          <a:chExt cx="0" cy="0"/>
        </a:xfrm>
      </p:grpSpPr>
      <p:sp>
        <p:nvSpPr>
          <p:cNvPr id="34" name="Shape 3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7"/>
            <a:ext cx="8229600" cy="1141499"/>
          </a:xfrm>
          <a:prstGeom prst="rect">
            <a:avLst/>
          </a:prstGeom>
          <a:noFill/>
          <a:ln>
            <a:noFill/>
          </a:ln>
        </p:spPr>
        <p:txBody>
          <a:bodyPr anchorCtr="0" anchor="b" bIns="91425" lIns="91425" rIns="91425" tIns="91425"/>
          <a:lstStyle>
            <a:lvl1pPr lvl="0">
              <a:spcBef>
                <a:spcPts val="0"/>
              </a:spcBef>
              <a:buClr>
                <a:schemeClr val="lt1"/>
              </a:buClr>
              <a:buSzPct val="100000"/>
              <a:buNone/>
              <a:defRPr b="1" sz="4800">
                <a:solidFill>
                  <a:schemeClr val="lt1"/>
                </a:solidFill>
              </a:defRPr>
            </a:lvl1pPr>
            <a:lvl2pPr lvl="1">
              <a:spcBef>
                <a:spcPts val="0"/>
              </a:spcBef>
              <a:buClr>
                <a:schemeClr val="lt1"/>
              </a:buClr>
              <a:buSzPct val="100000"/>
              <a:buNone/>
              <a:defRPr b="1" sz="4800">
                <a:solidFill>
                  <a:schemeClr val="lt1"/>
                </a:solidFill>
              </a:defRPr>
            </a:lvl2pPr>
            <a:lvl3pPr lvl="2">
              <a:spcBef>
                <a:spcPts val="0"/>
              </a:spcBef>
              <a:buClr>
                <a:schemeClr val="lt1"/>
              </a:buClr>
              <a:buSzPct val="100000"/>
              <a:buNone/>
              <a:defRPr b="1" sz="4800">
                <a:solidFill>
                  <a:schemeClr val="lt1"/>
                </a:solidFill>
              </a:defRPr>
            </a:lvl3pPr>
            <a:lvl4pPr lvl="3">
              <a:spcBef>
                <a:spcPts val="0"/>
              </a:spcBef>
              <a:buClr>
                <a:schemeClr val="lt1"/>
              </a:buClr>
              <a:buSzPct val="100000"/>
              <a:buNone/>
              <a:defRPr b="1" sz="4800">
                <a:solidFill>
                  <a:schemeClr val="lt1"/>
                </a:solidFill>
              </a:defRPr>
            </a:lvl4pPr>
            <a:lvl5pPr lvl="4">
              <a:spcBef>
                <a:spcPts val="0"/>
              </a:spcBef>
              <a:buClr>
                <a:schemeClr val="lt1"/>
              </a:buClr>
              <a:buSzPct val="100000"/>
              <a:buNone/>
              <a:defRPr b="1" sz="4800">
                <a:solidFill>
                  <a:schemeClr val="lt1"/>
                </a:solidFill>
              </a:defRPr>
            </a:lvl5pPr>
            <a:lvl6pPr lvl="5">
              <a:spcBef>
                <a:spcPts val="0"/>
              </a:spcBef>
              <a:buClr>
                <a:schemeClr val="lt1"/>
              </a:buClr>
              <a:buSzPct val="100000"/>
              <a:buNone/>
              <a:defRPr b="1" sz="4800">
                <a:solidFill>
                  <a:schemeClr val="lt1"/>
                </a:solidFill>
              </a:defRPr>
            </a:lvl6pPr>
            <a:lvl7pPr lvl="6">
              <a:spcBef>
                <a:spcPts val="0"/>
              </a:spcBef>
              <a:buClr>
                <a:schemeClr val="lt1"/>
              </a:buClr>
              <a:buSzPct val="100000"/>
              <a:buNone/>
              <a:defRPr b="1" sz="4800">
                <a:solidFill>
                  <a:schemeClr val="lt1"/>
                </a:solidFill>
              </a:defRPr>
            </a:lvl7pPr>
            <a:lvl8pPr lvl="7">
              <a:spcBef>
                <a:spcPts val="0"/>
              </a:spcBef>
              <a:buClr>
                <a:schemeClr val="lt1"/>
              </a:buClr>
              <a:buSzPct val="100000"/>
              <a:buNone/>
              <a:defRPr b="1" sz="4800">
                <a:solidFill>
                  <a:schemeClr val="lt1"/>
                </a:solidFill>
              </a:defRPr>
            </a:lvl8pPr>
            <a:lvl9pPr lvl="8">
              <a:spcBef>
                <a:spcPts val="0"/>
              </a:spcBef>
              <a:buClr>
                <a:schemeClr val="lt1"/>
              </a:buClr>
              <a:buSzPct val="100000"/>
              <a:buNone/>
              <a:defRPr b="1" sz="4800">
                <a:solidFill>
                  <a:schemeClr val="lt1"/>
                </a:solidFill>
              </a:defRPr>
            </a:lvl9pPr>
          </a:lstStyle>
          <a:p/>
        </p:txBody>
      </p:sp>
      <p:sp>
        <p:nvSpPr>
          <p:cNvPr id="7" name="Shape 7"/>
          <p:cNvSpPr txBox="1"/>
          <p:nvPr>
            <p:ph idx="1" type="body"/>
          </p:nvPr>
        </p:nvSpPr>
        <p:spPr>
          <a:xfrm>
            <a:off x="457200" y="1460499"/>
            <a:ext cx="8229600" cy="3465299"/>
          </a:xfrm>
          <a:prstGeom prst="rect">
            <a:avLst/>
          </a:prstGeom>
          <a:noFill/>
          <a:ln>
            <a:noFill/>
          </a:ln>
        </p:spPr>
        <p:txBody>
          <a:bodyPr anchorCtr="0" anchor="t" bIns="91425" lIns="91425" rIns="91425" tIns="91425"/>
          <a:lstStyle>
            <a:lvl1pPr lvl="0">
              <a:spcBef>
                <a:spcPts val="600"/>
              </a:spcBef>
              <a:buClr>
                <a:schemeClr val="dk2"/>
              </a:buClr>
              <a:buSzPct val="100000"/>
              <a:defRPr sz="3000">
                <a:solidFill>
                  <a:schemeClr val="dk2"/>
                </a:solidFill>
              </a:defRPr>
            </a:lvl1pPr>
            <a:lvl2pPr lvl="1">
              <a:spcBef>
                <a:spcPts val="480"/>
              </a:spcBef>
              <a:buClr>
                <a:schemeClr val="dk2"/>
              </a:buClr>
              <a:buSzPct val="100000"/>
              <a:defRPr sz="2400">
                <a:solidFill>
                  <a:schemeClr val="dk2"/>
                </a:solidFill>
              </a:defRPr>
            </a:lvl2pPr>
            <a:lvl3pPr lvl="2">
              <a:spcBef>
                <a:spcPts val="480"/>
              </a:spcBef>
              <a:buClr>
                <a:schemeClr val="dk2"/>
              </a:buClr>
              <a:buSzPct val="100000"/>
              <a:defRPr sz="2400">
                <a:solidFill>
                  <a:schemeClr val="dk2"/>
                </a:solidFill>
              </a:defRPr>
            </a:lvl3pPr>
            <a:lvl4pPr lvl="3">
              <a:spcBef>
                <a:spcPts val="360"/>
              </a:spcBef>
              <a:buClr>
                <a:schemeClr val="dk2"/>
              </a:buClr>
              <a:buSzPct val="100000"/>
              <a:defRPr sz="1800">
                <a:solidFill>
                  <a:schemeClr val="dk2"/>
                </a:solidFill>
              </a:defRPr>
            </a:lvl4pPr>
            <a:lvl5pPr lvl="4">
              <a:spcBef>
                <a:spcPts val="360"/>
              </a:spcBef>
              <a:buClr>
                <a:schemeClr val="dk2"/>
              </a:buClr>
              <a:buSzPct val="100000"/>
              <a:defRPr sz="1800">
                <a:solidFill>
                  <a:schemeClr val="dk2"/>
                </a:solidFill>
              </a:defRPr>
            </a:lvl5pPr>
            <a:lvl6pPr lvl="5">
              <a:spcBef>
                <a:spcPts val="360"/>
              </a:spcBef>
              <a:buClr>
                <a:schemeClr val="dk2"/>
              </a:buClr>
              <a:buSzPct val="100000"/>
              <a:defRPr sz="1800">
                <a:solidFill>
                  <a:schemeClr val="dk2"/>
                </a:solidFill>
              </a:defRPr>
            </a:lvl6pPr>
            <a:lvl7pPr lvl="6">
              <a:spcBef>
                <a:spcPts val="360"/>
              </a:spcBef>
              <a:buClr>
                <a:schemeClr val="dk2"/>
              </a:buClr>
              <a:buSzPct val="100000"/>
              <a:defRPr sz="1800">
                <a:solidFill>
                  <a:schemeClr val="dk2"/>
                </a:solidFill>
              </a:defRPr>
            </a:lvl7pPr>
            <a:lvl8pPr lvl="7">
              <a:spcBef>
                <a:spcPts val="360"/>
              </a:spcBef>
              <a:buClr>
                <a:schemeClr val="dk2"/>
              </a:buClr>
              <a:buSzPct val="100000"/>
              <a:defRPr sz="1800">
                <a:solidFill>
                  <a:schemeClr val="dk2"/>
                </a:solidFill>
              </a:defRPr>
            </a:lvl8pPr>
            <a:lvl9pPr lvl="8">
              <a:spcBef>
                <a:spcPts val="360"/>
              </a:spcBef>
              <a:buClr>
                <a:schemeClr val="dk2"/>
              </a:buClr>
              <a:buSzPct val="100000"/>
              <a:defRPr sz="1800">
                <a:solidFill>
                  <a:schemeClr val="dk2"/>
                </a:solidFill>
              </a:defRPr>
            </a:lvl9pPr>
          </a:lstStyle>
          <a:p/>
        </p:txBody>
      </p:sp>
      <p:sp>
        <p:nvSpPr>
          <p:cNvPr id="8" name="Shape 8"/>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freerice.com/#/english-grammar/1936308" TargetMode="External"/><Relationship Id="rId4" Type="http://schemas.openxmlformats.org/officeDocument/2006/relationships/hyperlink" Target="https://learnenglishkids.britishcouncil.org/en/grammar-gam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coggle.it/" TargetMode="External"/><Relationship Id="rId4" Type="http://schemas.openxmlformats.org/officeDocument/2006/relationships/hyperlink" Target="https://bubbl.us/" TargetMode="External"/><Relationship Id="rId5" Type="http://schemas.openxmlformats.org/officeDocument/2006/relationships/hyperlink" Target="http://www.lifehack.org/articles/featured/11-free-mind-mapping-applications-web-services.html" TargetMode="External"/><Relationship Id="rId6" Type="http://schemas.openxmlformats.org/officeDocument/2006/relationships/image" Target="../media/image2.png"/><Relationship Id="rId7"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x="0" y="0"/>
          <a:ext cx="0" cy="0"/>
          <a:chOff x="0" y="0"/>
          <a:chExt cx="0" cy="0"/>
        </a:xfrm>
      </p:grpSpPr>
      <p:sp>
        <p:nvSpPr>
          <p:cNvPr id="39" name="Shape 39"/>
          <p:cNvSpPr txBox="1"/>
          <p:nvPr>
            <p:ph type="ctrTitle"/>
          </p:nvPr>
        </p:nvSpPr>
        <p:spPr>
          <a:xfrm>
            <a:off x="779024" y="39944"/>
            <a:ext cx="7988700" cy="2945100"/>
          </a:xfrm>
          <a:prstGeom prst="rect">
            <a:avLst/>
          </a:prstGeom>
        </p:spPr>
        <p:txBody>
          <a:bodyPr anchorCtr="0" anchor="b" bIns="91425" lIns="91425" rIns="91425" tIns="91425">
            <a:noAutofit/>
          </a:bodyPr>
          <a:lstStyle/>
          <a:p>
            <a:pPr lvl="0">
              <a:spcBef>
                <a:spcPts val="0"/>
              </a:spcBef>
              <a:buNone/>
            </a:pPr>
            <a:r>
              <a:rPr lang="en" sz="4800"/>
              <a:t>Tools and Strategies to use at each stage of the 6 Step Essay Writing Process</a:t>
            </a:r>
          </a:p>
        </p:txBody>
      </p:sp>
      <p:sp>
        <p:nvSpPr>
          <p:cNvPr id="40" name="Shape 40"/>
          <p:cNvSpPr txBox="1"/>
          <p:nvPr>
            <p:ph idx="1" type="subTitle"/>
          </p:nvPr>
        </p:nvSpPr>
        <p:spPr>
          <a:xfrm>
            <a:off x="685800" y="3133282"/>
            <a:ext cx="7772400" cy="712500"/>
          </a:xfrm>
          <a:prstGeom prst="rect">
            <a:avLst/>
          </a:prstGeom>
        </p:spPr>
        <p:txBody>
          <a:bodyPr anchorCtr="0" anchor="ctr" bIns="91425" lIns="91425" rIns="91425" tIns="91425">
            <a:noAutofit/>
          </a:bodyPr>
          <a:lstStyle/>
          <a:p>
            <a:pPr lvl="0">
              <a:spcBef>
                <a:spcPts val="0"/>
              </a:spcBef>
              <a:buNone/>
            </a:pPr>
            <a:r>
              <a:rPr lang="en" sz="1400"/>
              <a:t>WALT: Ensure our students develop the literacy expertise that will enable them to engage with the curriculum at increasing levels of complexity and with increasing independence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SEXY Paragraphs</a:t>
            </a:r>
          </a:p>
        </p:txBody>
      </p:sp>
      <p:sp>
        <p:nvSpPr>
          <p:cNvPr id="104" name="Shape 104"/>
          <p:cNvSpPr txBox="1"/>
          <p:nvPr>
            <p:ph idx="1" type="body"/>
          </p:nvPr>
        </p:nvSpPr>
        <p:spPr>
          <a:xfrm>
            <a:off x="457200" y="1460499"/>
            <a:ext cx="8229600" cy="3465299"/>
          </a:xfrm>
          <a:prstGeom prst="rect">
            <a:avLst/>
          </a:prstGeom>
        </p:spPr>
        <p:txBody>
          <a:bodyPr anchorCtr="0" anchor="t" bIns="91425" lIns="91425" rIns="91425" tIns="91425">
            <a:noAutofit/>
          </a:bodyPr>
          <a:lstStyle/>
          <a:p>
            <a:pPr lvl="0" rtl="0">
              <a:spcBef>
                <a:spcPts val="0"/>
              </a:spcBef>
              <a:buNone/>
            </a:pPr>
            <a:r>
              <a:rPr b="1" lang="en"/>
              <a:t>E - Explain</a:t>
            </a:r>
          </a:p>
          <a:p>
            <a:pPr lvl="0" rtl="0">
              <a:spcBef>
                <a:spcPts val="0"/>
              </a:spcBef>
              <a:buNone/>
            </a:pPr>
            <a:r>
              <a:rPr lang="en" sz="2800"/>
              <a:t>Provides the reader with further detail about the ‘Statement’. You are looking to explain a keyword from the ‘S’. This may be more than one sentence - although at Y7 one sentence should suffice.</a:t>
            </a:r>
          </a:p>
          <a:p>
            <a:pPr lvl="0" rtl="0">
              <a:spcBef>
                <a:spcPts val="0"/>
              </a:spcBef>
              <a:buNone/>
            </a:pPr>
            <a:r>
              <a:rPr lang="en" sz="2200"/>
              <a:t>eg. He murdered Miss Scarlett, in the library, with the lead piping</a:t>
            </a:r>
          </a:p>
          <a:p>
            <a:pPr lvl="0" rtl="0">
              <a:spcBef>
                <a:spcPts val="0"/>
              </a:spcBef>
              <a:buNone/>
            </a:pPr>
            <a:r>
              <a:rPr i="1" lang="en" sz="2200"/>
              <a:t>(Right then, prove it! I need to see some evidence)</a:t>
            </a:r>
          </a:p>
          <a:p>
            <a:pPr lvl="0">
              <a:spcBef>
                <a:spcPts val="0"/>
              </a:spcBef>
              <a:buNone/>
            </a:pPr>
            <a:r>
              <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SEXY Paragraphs</a:t>
            </a:r>
          </a:p>
        </p:txBody>
      </p:sp>
      <p:sp>
        <p:nvSpPr>
          <p:cNvPr id="110" name="Shape 110"/>
          <p:cNvSpPr txBox="1"/>
          <p:nvPr>
            <p:ph idx="1" type="body"/>
          </p:nvPr>
        </p:nvSpPr>
        <p:spPr>
          <a:xfrm>
            <a:off x="457200" y="1460500"/>
            <a:ext cx="8229600" cy="3607499"/>
          </a:xfrm>
          <a:prstGeom prst="rect">
            <a:avLst/>
          </a:prstGeom>
        </p:spPr>
        <p:txBody>
          <a:bodyPr anchorCtr="0" anchor="t" bIns="91425" lIns="91425" rIns="91425" tIns="91425">
            <a:noAutofit/>
          </a:bodyPr>
          <a:lstStyle/>
          <a:p>
            <a:pPr lvl="0" rtl="0">
              <a:spcBef>
                <a:spcPts val="0"/>
              </a:spcBef>
              <a:buNone/>
            </a:pPr>
            <a:r>
              <a:rPr b="1" lang="en"/>
              <a:t>X - Example</a:t>
            </a:r>
          </a:p>
          <a:p>
            <a:pPr lvl="0" rtl="0">
              <a:spcBef>
                <a:spcPts val="0"/>
              </a:spcBef>
              <a:buNone/>
            </a:pPr>
            <a:r>
              <a:rPr lang="en" sz="2800"/>
              <a:t>Provides the reader with proof of the idea you have outlined in ‘S’ and ‘E’; supports the point you are making. This is usually quotes and references from text.</a:t>
            </a:r>
          </a:p>
          <a:p>
            <a:pPr lvl="0" rtl="0">
              <a:spcBef>
                <a:spcPts val="0"/>
              </a:spcBef>
              <a:buNone/>
            </a:pPr>
            <a:r>
              <a:rPr lang="en" sz="2200"/>
              <a:t>eg. There is DNA evidence which links the blood on his coat to that of Miss Scarlett. His fingerprints are also on the piping.</a:t>
            </a:r>
          </a:p>
          <a:p>
            <a:pPr lvl="0">
              <a:spcBef>
                <a:spcPts val="0"/>
              </a:spcBef>
              <a:buNone/>
            </a:pPr>
            <a:r>
              <a:rPr i="1" lang="en" sz="2200"/>
              <a:t>(What does this evidence mean?)</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SEXY Paragraphs</a:t>
            </a:r>
          </a:p>
        </p:txBody>
      </p:sp>
      <p:sp>
        <p:nvSpPr>
          <p:cNvPr id="116" name="Shape 116"/>
          <p:cNvSpPr txBox="1"/>
          <p:nvPr>
            <p:ph idx="1" type="body"/>
          </p:nvPr>
        </p:nvSpPr>
        <p:spPr>
          <a:xfrm>
            <a:off x="457200" y="1460500"/>
            <a:ext cx="8229600" cy="3683099"/>
          </a:xfrm>
          <a:prstGeom prst="rect">
            <a:avLst/>
          </a:prstGeom>
        </p:spPr>
        <p:txBody>
          <a:bodyPr anchorCtr="0" anchor="t" bIns="91425" lIns="91425" rIns="91425" tIns="91425">
            <a:noAutofit/>
          </a:bodyPr>
          <a:lstStyle/>
          <a:p>
            <a:pPr lvl="0" rtl="0">
              <a:spcBef>
                <a:spcPts val="0"/>
              </a:spcBef>
              <a:buNone/>
            </a:pPr>
            <a:r>
              <a:rPr b="1" lang="en"/>
              <a:t>Y - Your Response</a:t>
            </a:r>
          </a:p>
          <a:p>
            <a:pPr lvl="0" rtl="0">
              <a:spcBef>
                <a:spcPts val="0"/>
              </a:spcBef>
              <a:buNone/>
            </a:pPr>
            <a:r>
              <a:rPr lang="en" sz="2800"/>
              <a:t>A good way to begin this part is </a:t>
            </a:r>
            <a:r>
              <a:rPr i="1" lang="en" sz="2800"/>
              <a:t>‘This shows that… because...’</a:t>
            </a:r>
            <a:r>
              <a:rPr lang="en" sz="2800"/>
              <a:t> or ‘</a:t>
            </a:r>
            <a:r>
              <a:rPr i="1" lang="en" sz="2800"/>
              <a:t>From this the reader can understand that… because...’</a:t>
            </a:r>
          </a:p>
          <a:p>
            <a:pPr lvl="0">
              <a:spcBef>
                <a:spcPts val="0"/>
              </a:spcBef>
              <a:buNone/>
            </a:pPr>
            <a:r>
              <a:rPr lang="en" sz="2400"/>
              <a:t>eg. Both the DNA and the fingerprints are important to link him to the case. They show incontrovertibly that he was at the scene of the crime and therefore, he committed the murder and is guilty as charged.</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57200" y="275902"/>
            <a:ext cx="8229600" cy="1141500"/>
          </a:xfrm>
          <a:prstGeom prst="rect">
            <a:avLst/>
          </a:prstGeom>
        </p:spPr>
        <p:txBody>
          <a:bodyPr anchorCtr="0" anchor="b" bIns="91425" lIns="91425" rIns="91425" tIns="91425">
            <a:noAutofit/>
          </a:bodyPr>
          <a:lstStyle/>
          <a:p>
            <a:pPr lvl="0">
              <a:spcBef>
                <a:spcPts val="0"/>
              </a:spcBef>
              <a:buNone/>
            </a:pPr>
            <a:r>
              <a:rPr lang="en" sz="3800"/>
              <a:t>Have you considered using a template?</a:t>
            </a:r>
          </a:p>
        </p:txBody>
      </p:sp>
      <p:sp>
        <p:nvSpPr>
          <p:cNvPr id="122" name="Shape 122"/>
          <p:cNvSpPr txBox="1"/>
          <p:nvPr>
            <p:ph idx="1" type="body"/>
          </p:nvPr>
        </p:nvSpPr>
        <p:spPr>
          <a:xfrm>
            <a:off x="159800" y="1460500"/>
            <a:ext cx="8526900" cy="36063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Templates provide your students </a:t>
            </a:r>
          </a:p>
          <a:p>
            <a:pPr lvl="0">
              <a:spcBef>
                <a:spcPts val="0"/>
              </a:spcBef>
              <a:buNone/>
            </a:pPr>
            <a:r>
              <a:rPr lang="en" sz="1800"/>
              <a:t>with definitions and prompts as well as </a:t>
            </a:r>
          </a:p>
          <a:p>
            <a:pPr lvl="0">
              <a:spcBef>
                <a:spcPts val="0"/>
              </a:spcBef>
              <a:buNone/>
            </a:pPr>
            <a:r>
              <a:rPr lang="en" sz="1800"/>
              <a:t>reassurance that they are on the right track</a:t>
            </a:r>
          </a:p>
          <a:p>
            <a:pPr lvl="0" rtl="0">
              <a:spcBef>
                <a:spcPts val="0"/>
              </a:spcBef>
              <a:buNone/>
            </a:pPr>
            <a:r>
              <a:rPr lang="en" sz="1800"/>
              <a:t>as they can refer to your exemplar</a:t>
            </a:r>
          </a:p>
          <a:p>
            <a:pPr indent="-342900" lvl="0" marL="457200" rtl="0">
              <a:spcBef>
                <a:spcPts val="0"/>
              </a:spcBef>
              <a:buSzPct val="100000"/>
              <a:buChar char="-"/>
            </a:pPr>
            <a:r>
              <a:rPr lang="en" sz="1800"/>
              <a:t>Templates can be found on the </a:t>
            </a:r>
          </a:p>
          <a:p>
            <a:pPr lvl="0" rtl="0">
              <a:spcBef>
                <a:spcPts val="0"/>
              </a:spcBef>
              <a:buNone/>
            </a:pPr>
            <a:r>
              <a:rPr lang="en" sz="1800"/>
              <a:t>Literacy and Digital Literacy page on MHO </a:t>
            </a:r>
          </a:p>
          <a:p>
            <a:pPr lvl="0" rtl="0">
              <a:spcBef>
                <a:spcPts val="0"/>
              </a:spcBef>
              <a:buNone/>
            </a:pPr>
            <a:r>
              <a:rPr lang="en" sz="1800"/>
              <a:t>and adapted to the needs of your students.</a:t>
            </a:r>
          </a:p>
          <a:p>
            <a:pPr lvl="0">
              <a:spcBef>
                <a:spcPts val="0"/>
              </a:spcBef>
              <a:buNone/>
            </a:pPr>
            <a:r>
              <a:rPr i="1" lang="en" sz="1400"/>
              <a:t>*See your English teachers for literacy groups</a:t>
            </a:r>
          </a:p>
        </p:txBody>
      </p:sp>
      <p:pic>
        <p:nvPicPr>
          <p:cNvPr descr="Screen Shot 2016-05-16 at 10.11.09 pm.png" id="123" name="Shape 123"/>
          <p:cNvPicPr preferRelativeResize="0"/>
          <p:nvPr/>
        </p:nvPicPr>
        <p:blipFill>
          <a:blip r:embed="rId3">
            <a:alphaModFix/>
          </a:blip>
          <a:stretch>
            <a:fillRect/>
          </a:stretch>
        </p:blipFill>
        <p:spPr>
          <a:xfrm>
            <a:off x="4792596" y="1417400"/>
            <a:ext cx="4096178" cy="3726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205977"/>
            <a:ext cx="8229600" cy="1141500"/>
          </a:xfrm>
          <a:prstGeom prst="rect">
            <a:avLst/>
          </a:prstGeom>
        </p:spPr>
        <p:txBody>
          <a:bodyPr anchorCtr="0" anchor="b" bIns="91425" lIns="91425" rIns="91425" tIns="91425">
            <a:noAutofit/>
          </a:bodyPr>
          <a:lstStyle/>
          <a:p>
            <a:pPr lvl="0">
              <a:spcBef>
                <a:spcPts val="0"/>
              </a:spcBef>
              <a:buNone/>
            </a:pPr>
            <a:r>
              <a:rPr lang="en"/>
              <a:t>After Writing: </a:t>
            </a:r>
          </a:p>
        </p:txBody>
      </p:sp>
      <p:sp>
        <p:nvSpPr>
          <p:cNvPr id="129" name="Shape 129"/>
          <p:cNvSpPr txBox="1"/>
          <p:nvPr>
            <p:ph idx="1" type="body"/>
          </p:nvPr>
        </p:nvSpPr>
        <p:spPr>
          <a:xfrm>
            <a:off x="49450" y="1454025"/>
            <a:ext cx="9011100" cy="3471900"/>
          </a:xfrm>
          <a:prstGeom prst="rect">
            <a:avLst/>
          </a:prstGeom>
        </p:spPr>
        <p:txBody>
          <a:bodyPr anchorCtr="0" anchor="t" bIns="91425" lIns="91425" rIns="91425" tIns="91425">
            <a:noAutofit/>
          </a:bodyPr>
          <a:lstStyle/>
          <a:p>
            <a:pPr lvl="0">
              <a:spcBef>
                <a:spcPts val="0"/>
              </a:spcBef>
              <a:buNone/>
            </a:pPr>
            <a:r>
              <a:rPr lang="en" sz="2800"/>
              <a:t>Good writers check their writing! As our students progress in their education their teachers will be looking to see that they are crafting their writing. This means that students are revisiting their writing to rework and reshape it. They are selecting language techniques to support your ideas and structure to achieve a planned whole. </a:t>
            </a:r>
            <a:r>
              <a:rPr b="1" lang="en" sz="2800"/>
              <a:t>Are you building in time for this?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05977"/>
            <a:ext cx="8229600" cy="1141500"/>
          </a:xfrm>
          <a:prstGeom prst="rect">
            <a:avLst/>
          </a:prstGeom>
        </p:spPr>
        <p:txBody>
          <a:bodyPr anchorCtr="0" anchor="b" bIns="91425" lIns="91425" rIns="91425" tIns="91425">
            <a:noAutofit/>
          </a:bodyPr>
          <a:lstStyle/>
          <a:p>
            <a:pPr lvl="0">
              <a:spcBef>
                <a:spcPts val="0"/>
              </a:spcBef>
              <a:buNone/>
            </a:pPr>
            <a:r>
              <a:rPr lang="en"/>
              <a:t>Proofreading Guide</a:t>
            </a:r>
          </a:p>
        </p:txBody>
      </p:sp>
      <p:sp>
        <p:nvSpPr>
          <p:cNvPr id="135" name="Shape 135"/>
          <p:cNvSpPr txBox="1"/>
          <p:nvPr>
            <p:ph idx="1" type="body"/>
          </p:nvPr>
        </p:nvSpPr>
        <p:spPr>
          <a:xfrm>
            <a:off x="0" y="1295775"/>
            <a:ext cx="9070500" cy="3748800"/>
          </a:xfrm>
          <a:prstGeom prst="rect">
            <a:avLst/>
          </a:prstGeom>
        </p:spPr>
        <p:txBody>
          <a:bodyPr anchorCtr="0" anchor="t" bIns="91425" lIns="91425" rIns="91425" tIns="91425">
            <a:noAutofit/>
          </a:bodyPr>
          <a:lstStyle/>
          <a:p>
            <a:pPr lvl="0" rtl="0">
              <a:spcBef>
                <a:spcPts val="0"/>
              </a:spcBef>
              <a:buClr>
                <a:schemeClr val="dk1"/>
              </a:buClr>
              <a:buSzPct val="45833"/>
              <a:buFont typeface="Arial"/>
              <a:buNone/>
            </a:pPr>
            <a:r>
              <a:rPr lang="en" sz="2400">
                <a:solidFill>
                  <a:schemeClr val="dk1"/>
                </a:solidFill>
              </a:rPr>
              <a:t>Whatever you write, always read it over to check for mistakes in:</a:t>
            </a:r>
          </a:p>
          <a:p>
            <a:pPr lvl="0">
              <a:spcBef>
                <a:spcPts val="0"/>
              </a:spcBef>
              <a:buClr>
                <a:schemeClr val="dk1"/>
              </a:buClr>
              <a:buSzPct val="45833"/>
              <a:buFont typeface="Arial"/>
              <a:buNone/>
            </a:pPr>
            <a:r>
              <a:rPr lang="en" sz="2400">
                <a:solidFill>
                  <a:schemeClr val="dk1"/>
                </a:solidFill>
              </a:rPr>
              <a:t>• spelling</a:t>
            </a:r>
          </a:p>
          <a:p>
            <a:pPr lvl="0">
              <a:spcBef>
                <a:spcPts val="0"/>
              </a:spcBef>
              <a:buClr>
                <a:schemeClr val="dk1"/>
              </a:buClr>
              <a:buSzPct val="45833"/>
              <a:buFont typeface="Arial"/>
              <a:buNone/>
            </a:pPr>
            <a:r>
              <a:rPr lang="en" sz="2400">
                <a:solidFill>
                  <a:schemeClr val="dk1"/>
                </a:solidFill>
              </a:rPr>
              <a:t>• punctuation</a:t>
            </a:r>
          </a:p>
          <a:p>
            <a:pPr lvl="0">
              <a:spcBef>
                <a:spcPts val="0"/>
              </a:spcBef>
              <a:buClr>
                <a:schemeClr val="dk1"/>
              </a:buClr>
              <a:buSzPct val="45833"/>
              <a:buFont typeface="Arial"/>
              <a:buNone/>
            </a:pPr>
            <a:r>
              <a:rPr lang="en" sz="2400">
                <a:solidFill>
                  <a:schemeClr val="dk1"/>
                </a:solidFill>
              </a:rPr>
              <a:t>• grammar and syntax (sentence structure)</a:t>
            </a:r>
          </a:p>
          <a:p>
            <a:pPr lvl="0">
              <a:spcBef>
                <a:spcPts val="0"/>
              </a:spcBef>
              <a:buClr>
                <a:schemeClr val="dk1"/>
              </a:buClr>
              <a:buSzPct val="45833"/>
              <a:buFont typeface="Arial"/>
              <a:buNone/>
            </a:pPr>
            <a:r>
              <a:rPr lang="en" sz="2400">
                <a:solidFill>
                  <a:schemeClr val="dk1"/>
                </a:solidFill>
              </a:rPr>
              <a:t>• omission (leaving out words or phrases)</a:t>
            </a:r>
          </a:p>
          <a:p>
            <a:pPr lvl="0">
              <a:spcBef>
                <a:spcPts val="0"/>
              </a:spcBef>
              <a:buClr>
                <a:schemeClr val="dk1"/>
              </a:buClr>
              <a:buSzPct val="45833"/>
              <a:buFont typeface="Arial"/>
              <a:buNone/>
            </a:pPr>
            <a:r>
              <a:rPr lang="en" sz="2400">
                <a:solidFill>
                  <a:schemeClr val="dk1"/>
                </a:solidFill>
              </a:rPr>
              <a:t>You may not notice errors when reading straight through a piece of writing. People have a tendency to read what they </a:t>
            </a:r>
            <a:r>
              <a:rPr i="1" lang="en" sz="2400">
                <a:solidFill>
                  <a:schemeClr val="dk1"/>
                </a:solidFill>
              </a:rPr>
              <a:t>think </a:t>
            </a:r>
            <a:r>
              <a:rPr lang="en" sz="2400">
                <a:solidFill>
                  <a:schemeClr val="dk1"/>
                </a:solidFill>
              </a:rPr>
              <a:t>they wrote. That’s why it’s a good idea to ask someone else to read your work, to read it aloud, or even to read it backwards, sentence by sentence from the end.</a:t>
            </a:r>
          </a:p>
          <a:p>
            <a:pPr lvl="0">
              <a:spcBef>
                <a:spcPts val="0"/>
              </a:spcBef>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457200" y="205977"/>
            <a:ext cx="8229600" cy="1141500"/>
          </a:xfrm>
          <a:prstGeom prst="rect">
            <a:avLst/>
          </a:prstGeom>
        </p:spPr>
        <p:txBody>
          <a:bodyPr anchorCtr="0" anchor="b" bIns="91425" lIns="91425" rIns="91425" tIns="91425">
            <a:noAutofit/>
          </a:bodyPr>
          <a:lstStyle/>
          <a:p>
            <a:pPr lvl="0">
              <a:spcBef>
                <a:spcPts val="0"/>
              </a:spcBef>
              <a:buNone/>
            </a:pPr>
            <a:r>
              <a:rPr lang="en"/>
              <a:t>Proofreading Guide</a:t>
            </a:r>
          </a:p>
        </p:txBody>
      </p:sp>
      <p:sp>
        <p:nvSpPr>
          <p:cNvPr id="141" name="Shape 141"/>
          <p:cNvSpPr txBox="1"/>
          <p:nvPr>
            <p:ph idx="1" type="body"/>
          </p:nvPr>
        </p:nvSpPr>
        <p:spPr>
          <a:xfrm>
            <a:off x="39575" y="1266100"/>
            <a:ext cx="9021000" cy="38082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b="1" lang="en" sz="1100">
                <a:solidFill>
                  <a:schemeClr val="dk1"/>
                </a:solidFill>
              </a:rPr>
              <a:t>Spelling</a:t>
            </a:r>
          </a:p>
          <a:p>
            <a:pPr lvl="0">
              <a:spcBef>
                <a:spcPts val="0"/>
              </a:spcBef>
              <a:buClr>
                <a:schemeClr val="dk1"/>
              </a:buClr>
              <a:buSzPct val="100000"/>
              <a:buFont typeface="Arial"/>
              <a:buNone/>
            </a:pPr>
            <a:r>
              <a:rPr lang="en" sz="1100">
                <a:solidFill>
                  <a:schemeClr val="dk1"/>
                </a:solidFill>
              </a:rPr>
              <a:t>Use a dictionary if you’re even a little bit uncertain about a word.</a:t>
            </a:r>
          </a:p>
          <a:p>
            <a:pPr lvl="0">
              <a:spcBef>
                <a:spcPts val="0"/>
              </a:spcBef>
              <a:buClr>
                <a:schemeClr val="dk1"/>
              </a:buClr>
              <a:buSzPct val="100000"/>
              <a:buFont typeface="Arial"/>
              <a:buNone/>
            </a:pPr>
            <a:r>
              <a:rPr lang="en" sz="1100">
                <a:solidFill>
                  <a:schemeClr val="dk1"/>
                </a:solidFill>
              </a:rPr>
              <a:t>Some variants of common words can be difficult. Do you keep or drop the “e” when adding “ing” or “ment” to nouns? You can usually find those words in a dictionary too.</a:t>
            </a:r>
          </a:p>
          <a:p>
            <a:pPr lvl="0">
              <a:spcBef>
                <a:spcPts val="0"/>
              </a:spcBef>
              <a:buClr>
                <a:schemeClr val="dk1"/>
              </a:buClr>
              <a:buSzPct val="100000"/>
              <a:buFont typeface="Arial"/>
              <a:buNone/>
            </a:pPr>
            <a:r>
              <a:t/>
            </a:r>
            <a:endParaRPr sz="1100">
              <a:solidFill>
                <a:schemeClr val="dk1"/>
              </a:solidFill>
            </a:endParaRPr>
          </a:p>
          <a:p>
            <a:pPr lvl="0">
              <a:spcBef>
                <a:spcPts val="0"/>
              </a:spcBef>
              <a:buClr>
                <a:schemeClr val="dk1"/>
              </a:buClr>
              <a:buSzPct val="100000"/>
              <a:buFont typeface="Arial"/>
              <a:buNone/>
            </a:pPr>
            <a:r>
              <a:rPr b="1" lang="en" sz="1100">
                <a:solidFill>
                  <a:schemeClr val="dk1"/>
                </a:solidFill>
              </a:rPr>
              <a:t>Punctuation</a:t>
            </a:r>
          </a:p>
          <a:p>
            <a:pPr lvl="0">
              <a:spcBef>
                <a:spcPts val="0"/>
              </a:spcBef>
              <a:buClr>
                <a:schemeClr val="dk1"/>
              </a:buClr>
              <a:buSzPct val="100000"/>
              <a:buFont typeface="Arial"/>
              <a:buNone/>
            </a:pPr>
            <a:r>
              <a:rPr lang="en" sz="1100">
                <a:solidFill>
                  <a:schemeClr val="dk1"/>
                </a:solidFill>
              </a:rPr>
              <a:t>Don’t use punctuation at random. If you’re not sure where to use punctuation, it’s better to use too little than too much.</a:t>
            </a:r>
          </a:p>
          <a:p>
            <a:pPr lvl="0">
              <a:spcBef>
                <a:spcPts val="0"/>
              </a:spcBef>
              <a:buClr>
                <a:schemeClr val="dk1"/>
              </a:buClr>
              <a:buSzPct val="91666"/>
              <a:buFont typeface="Arial"/>
              <a:buNone/>
            </a:pPr>
            <a:r>
              <a:t/>
            </a:r>
            <a:endParaRPr sz="1200">
              <a:solidFill>
                <a:schemeClr val="dk1"/>
              </a:solidFill>
            </a:endParaRPr>
          </a:p>
          <a:p>
            <a:pPr lvl="0">
              <a:spcBef>
                <a:spcPts val="0"/>
              </a:spcBef>
              <a:buClr>
                <a:schemeClr val="dk1"/>
              </a:buClr>
              <a:buSzPct val="137500"/>
              <a:buFont typeface="Arial"/>
              <a:buNone/>
            </a:pPr>
            <a:r>
              <a:rPr b="1" lang="en" sz="800">
                <a:solidFill>
                  <a:schemeClr val="dk1"/>
                </a:solidFill>
              </a:rPr>
              <a:t>Apostrophes</a:t>
            </a:r>
          </a:p>
          <a:p>
            <a:pPr lvl="0">
              <a:spcBef>
                <a:spcPts val="0"/>
              </a:spcBef>
              <a:buClr>
                <a:schemeClr val="dk1"/>
              </a:buClr>
              <a:buSzPct val="137500"/>
              <a:buFont typeface="Arial"/>
              <a:buNone/>
            </a:pPr>
            <a:r>
              <a:rPr lang="en" sz="800">
                <a:solidFill>
                  <a:schemeClr val="dk1"/>
                </a:solidFill>
              </a:rPr>
              <a:t>Use apostrophes to show where letters are omitted in contractions:</a:t>
            </a:r>
          </a:p>
          <a:p>
            <a:pPr lvl="0">
              <a:spcBef>
                <a:spcPts val="0"/>
              </a:spcBef>
              <a:buClr>
                <a:schemeClr val="dk1"/>
              </a:buClr>
              <a:buSzPct val="137500"/>
              <a:buFont typeface="Arial"/>
              <a:buNone/>
            </a:pPr>
            <a:r>
              <a:rPr lang="en" sz="800">
                <a:solidFill>
                  <a:schemeClr val="dk1"/>
                </a:solidFill>
              </a:rPr>
              <a:t>Can’t (cannot), wouldn’t (would not), you’re (you are), it’s (it is).</a:t>
            </a:r>
          </a:p>
          <a:p>
            <a:pPr lvl="0">
              <a:spcBef>
                <a:spcPts val="0"/>
              </a:spcBef>
              <a:buClr>
                <a:schemeClr val="dk1"/>
              </a:buClr>
              <a:buSzPct val="137500"/>
              <a:buFont typeface="Arial"/>
              <a:buNone/>
            </a:pPr>
            <a:r>
              <a:rPr lang="en" sz="800">
                <a:solidFill>
                  <a:schemeClr val="dk1"/>
                </a:solidFill>
              </a:rPr>
              <a:t>Use apostrophes also to show ownership:</a:t>
            </a:r>
          </a:p>
          <a:p>
            <a:pPr lvl="0">
              <a:spcBef>
                <a:spcPts val="0"/>
              </a:spcBef>
              <a:buClr>
                <a:schemeClr val="dk1"/>
              </a:buClr>
              <a:buSzPct val="137500"/>
              <a:buFont typeface="Arial"/>
              <a:buNone/>
            </a:pPr>
            <a:r>
              <a:rPr lang="en" sz="800">
                <a:solidFill>
                  <a:schemeClr val="dk1"/>
                </a:solidFill>
              </a:rPr>
              <a:t>The children’s toys (children own toys)</a:t>
            </a:r>
          </a:p>
          <a:p>
            <a:pPr lvl="0">
              <a:spcBef>
                <a:spcPts val="0"/>
              </a:spcBef>
              <a:buClr>
                <a:schemeClr val="dk1"/>
              </a:buClr>
              <a:buSzPct val="137500"/>
              <a:buFont typeface="Arial"/>
              <a:buNone/>
            </a:pPr>
            <a:r>
              <a:rPr lang="en" sz="800">
                <a:solidFill>
                  <a:schemeClr val="dk1"/>
                </a:solidFill>
              </a:rPr>
              <a:t>The man’s ideas (ideas belong to the man)</a:t>
            </a:r>
          </a:p>
          <a:p>
            <a:pPr lvl="0">
              <a:spcBef>
                <a:spcPts val="0"/>
              </a:spcBef>
              <a:buClr>
                <a:schemeClr val="dk1"/>
              </a:buClr>
              <a:buSzPct val="137500"/>
              <a:buFont typeface="Arial"/>
              <a:buNone/>
            </a:pPr>
            <a:r>
              <a:rPr lang="en" sz="800">
                <a:solidFill>
                  <a:schemeClr val="dk1"/>
                </a:solidFill>
              </a:rPr>
              <a:t>The grocer’s tax return (tax return belongs to the grocer)</a:t>
            </a:r>
          </a:p>
          <a:p>
            <a:pPr lvl="0">
              <a:spcBef>
                <a:spcPts val="0"/>
              </a:spcBef>
              <a:buClr>
                <a:schemeClr val="dk1"/>
              </a:buClr>
              <a:buSzPct val="137500"/>
              <a:buFont typeface="Arial"/>
              <a:buNone/>
            </a:pPr>
            <a:r>
              <a:rPr lang="en" sz="800">
                <a:solidFill>
                  <a:schemeClr val="dk1"/>
                </a:solidFill>
              </a:rPr>
              <a:t>The soldiers’ weapons (weapons belong to the soldiers)</a:t>
            </a:r>
          </a:p>
          <a:p>
            <a:pPr lvl="0">
              <a:spcBef>
                <a:spcPts val="0"/>
              </a:spcBef>
              <a:buClr>
                <a:schemeClr val="dk1"/>
              </a:buClr>
              <a:buSzPct val="137500"/>
              <a:buFont typeface="Arial"/>
              <a:buNone/>
            </a:pPr>
            <a:r>
              <a:t/>
            </a:r>
            <a:endParaRPr sz="800">
              <a:solidFill>
                <a:schemeClr val="dk1"/>
              </a:solidFill>
            </a:endParaRPr>
          </a:p>
          <a:p>
            <a:pPr lvl="0">
              <a:spcBef>
                <a:spcPts val="0"/>
              </a:spcBef>
              <a:buClr>
                <a:schemeClr val="dk1"/>
              </a:buClr>
              <a:buSzPct val="137500"/>
              <a:buFont typeface="Arial"/>
              <a:buNone/>
            </a:pPr>
            <a:r>
              <a:rPr b="1" lang="en" sz="800">
                <a:solidFill>
                  <a:schemeClr val="dk1"/>
                </a:solidFill>
              </a:rPr>
              <a:t>Semicolons</a:t>
            </a:r>
          </a:p>
          <a:p>
            <a:pPr lvl="0">
              <a:spcBef>
                <a:spcPts val="0"/>
              </a:spcBef>
              <a:buClr>
                <a:schemeClr val="dk1"/>
              </a:buClr>
              <a:buSzPct val="137500"/>
              <a:buFont typeface="Arial"/>
              <a:buNone/>
            </a:pPr>
            <a:r>
              <a:rPr lang="en" sz="800">
                <a:solidFill>
                  <a:schemeClr val="dk1"/>
                </a:solidFill>
              </a:rPr>
              <a:t>Use semicolons to punctuate sentences when the sentences are very closely related in meaning:</a:t>
            </a:r>
          </a:p>
          <a:p>
            <a:pPr lvl="0">
              <a:spcBef>
                <a:spcPts val="0"/>
              </a:spcBef>
              <a:buClr>
                <a:schemeClr val="dk1"/>
              </a:buClr>
              <a:buSzPct val="137500"/>
              <a:buFont typeface="Arial"/>
              <a:buNone/>
            </a:pPr>
            <a:r>
              <a:rPr lang="en" sz="800">
                <a:solidFill>
                  <a:schemeClr val="dk1"/>
                </a:solidFill>
              </a:rPr>
              <a:t>All the students had passed; all of them had worked very hard.</a:t>
            </a:r>
          </a:p>
          <a:p>
            <a:pPr lvl="0">
              <a:spcBef>
                <a:spcPts val="0"/>
              </a:spcBef>
              <a:buClr>
                <a:schemeClr val="dk1"/>
              </a:buClr>
              <a:buSzPct val="137500"/>
              <a:buFont typeface="Arial"/>
              <a:buNone/>
            </a:pPr>
            <a:r>
              <a:rPr lang="en" sz="800">
                <a:solidFill>
                  <a:schemeClr val="dk1"/>
                </a:solidFill>
              </a:rPr>
              <a:t>Use semicolons to separate items in a list when the individual items already have commas:</a:t>
            </a:r>
          </a:p>
          <a:p>
            <a:pPr lvl="0">
              <a:spcBef>
                <a:spcPts val="0"/>
              </a:spcBef>
              <a:buClr>
                <a:schemeClr val="dk1"/>
              </a:buClr>
              <a:buSzPct val="137500"/>
              <a:buFont typeface="Arial"/>
              <a:buNone/>
            </a:pPr>
            <a:r>
              <a:rPr lang="en" sz="800">
                <a:solidFill>
                  <a:schemeClr val="dk1"/>
                </a:solidFill>
              </a:rPr>
              <a:t>The landscape could be divided into flat, alluvial plains; low hills with underground waterways; and high alpine peak country, unsuitable for farming.</a:t>
            </a:r>
          </a:p>
          <a:p>
            <a:pPr lvl="0">
              <a:spcBef>
                <a:spcPts val="0"/>
              </a:spcBef>
              <a:buClr>
                <a:schemeClr val="dk1"/>
              </a:buClr>
              <a:buSzPct val="137500"/>
              <a:buFont typeface="Arial"/>
              <a:buNone/>
            </a:pPr>
            <a:r>
              <a:t/>
            </a:r>
            <a:endParaRPr sz="800">
              <a:solidFill>
                <a:schemeClr val="dk1"/>
              </a:solidFill>
            </a:endParaRPr>
          </a:p>
          <a:p>
            <a:pPr lvl="0">
              <a:spcBef>
                <a:spcPts val="0"/>
              </a:spcBef>
              <a:buNone/>
            </a:pPr>
            <a:r>
              <a:t/>
            </a:r>
            <a:endParaRPr sz="800"/>
          </a:p>
        </p:txBody>
      </p:sp>
      <p:sp>
        <p:nvSpPr>
          <p:cNvPr id="142" name="Shape 142"/>
          <p:cNvSpPr txBox="1"/>
          <p:nvPr/>
        </p:nvSpPr>
        <p:spPr>
          <a:xfrm>
            <a:off x="5509475" y="2819025"/>
            <a:ext cx="3363000" cy="1141500"/>
          </a:xfrm>
          <a:prstGeom prst="rect">
            <a:avLst/>
          </a:prstGeom>
          <a:noFill/>
          <a:ln>
            <a:noFill/>
          </a:ln>
        </p:spPr>
        <p:txBody>
          <a:bodyPr anchorCtr="0" anchor="t" bIns="91425" lIns="91425" rIns="91425" tIns="91425">
            <a:noAutofit/>
          </a:bodyPr>
          <a:lstStyle/>
          <a:p>
            <a:pPr lvl="0">
              <a:spcBef>
                <a:spcPts val="0"/>
              </a:spcBef>
              <a:buClr>
                <a:schemeClr val="dk1"/>
              </a:buClr>
              <a:buSzPct val="137500"/>
              <a:buFont typeface="Arial"/>
              <a:buNone/>
            </a:pPr>
            <a:r>
              <a:rPr b="1" lang="en" sz="800">
                <a:solidFill>
                  <a:schemeClr val="dk1"/>
                </a:solidFill>
              </a:rPr>
              <a:t>Colons</a:t>
            </a:r>
          </a:p>
          <a:p>
            <a:pPr lvl="0">
              <a:spcBef>
                <a:spcPts val="0"/>
              </a:spcBef>
              <a:buClr>
                <a:schemeClr val="dk1"/>
              </a:buClr>
              <a:buSzPct val="137500"/>
              <a:buFont typeface="Arial"/>
              <a:buNone/>
            </a:pPr>
            <a:r>
              <a:rPr lang="en" sz="800">
                <a:solidFill>
                  <a:schemeClr val="dk1"/>
                </a:solidFill>
              </a:rPr>
              <a:t>Use colons to punctuate sentences when you need to introduce a list:</a:t>
            </a:r>
          </a:p>
          <a:p>
            <a:pPr lvl="0">
              <a:spcBef>
                <a:spcPts val="0"/>
              </a:spcBef>
              <a:buClr>
                <a:schemeClr val="dk1"/>
              </a:buClr>
              <a:buSzPct val="137500"/>
              <a:buFont typeface="Arial"/>
              <a:buNone/>
            </a:pPr>
            <a:r>
              <a:rPr lang="en" sz="800">
                <a:solidFill>
                  <a:schemeClr val="dk1"/>
                </a:solidFill>
              </a:rPr>
              <a:t>She was loaded with jewellery: five necklaces, a ring on every finger,</a:t>
            </a:r>
          </a:p>
          <a:p>
            <a:pPr lvl="0">
              <a:spcBef>
                <a:spcPts val="0"/>
              </a:spcBef>
              <a:buClr>
                <a:schemeClr val="dk1"/>
              </a:buClr>
              <a:buSzPct val="137500"/>
              <a:buFont typeface="Arial"/>
              <a:buNone/>
            </a:pPr>
            <a:r>
              <a:rPr lang="en" sz="800">
                <a:solidFill>
                  <a:schemeClr val="dk1"/>
                </a:solidFill>
              </a:rPr>
              <a:t>a nose ring and 16 earrings.</a:t>
            </a:r>
          </a:p>
          <a:p>
            <a:pPr lvl="0">
              <a:spcBef>
                <a:spcPts val="0"/>
              </a:spcBef>
              <a:buClr>
                <a:schemeClr val="dk1"/>
              </a:buClr>
              <a:buSzPct val="137500"/>
              <a:buFont typeface="Arial"/>
              <a:buNone/>
            </a:pPr>
            <a:r>
              <a:rPr lang="en" sz="800">
                <a:solidFill>
                  <a:schemeClr val="dk1"/>
                </a:solidFill>
              </a:rPr>
              <a:t>Use colons to introduce an idea suggested by the first part of a sentence. It’s the equivalent of saying “and here it is”.</a:t>
            </a:r>
          </a:p>
          <a:p>
            <a:pPr lvl="0">
              <a:spcBef>
                <a:spcPts val="0"/>
              </a:spcBef>
              <a:buClr>
                <a:schemeClr val="dk1"/>
              </a:buClr>
              <a:buSzPct val="137500"/>
              <a:buFont typeface="Arial"/>
              <a:buNone/>
            </a:pPr>
            <a:r>
              <a:rPr lang="en" sz="800">
                <a:solidFill>
                  <a:schemeClr val="dk1"/>
                </a:solidFill>
              </a:rPr>
              <a:t>Samantha had a brainwave: she would phone Paul and tell him everything.</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05977"/>
            <a:ext cx="8229600" cy="1141500"/>
          </a:xfrm>
          <a:prstGeom prst="rect">
            <a:avLst/>
          </a:prstGeom>
        </p:spPr>
        <p:txBody>
          <a:bodyPr anchorCtr="0" anchor="b" bIns="91425" lIns="91425" rIns="91425" tIns="91425">
            <a:noAutofit/>
          </a:bodyPr>
          <a:lstStyle/>
          <a:p>
            <a:pPr lvl="0">
              <a:spcBef>
                <a:spcPts val="0"/>
              </a:spcBef>
              <a:buNone/>
            </a:pPr>
            <a:r>
              <a:rPr lang="en"/>
              <a:t>Proofreading Guide</a:t>
            </a:r>
          </a:p>
        </p:txBody>
      </p:sp>
      <p:sp>
        <p:nvSpPr>
          <p:cNvPr id="148" name="Shape 148"/>
          <p:cNvSpPr txBox="1"/>
          <p:nvPr>
            <p:ph idx="1" type="body"/>
          </p:nvPr>
        </p:nvSpPr>
        <p:spPr>
          <a:xfrm>
            <a:off x="39575" y="1266100"/>
            <a:ext cx="9060600" cy="38181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sz="1100">
                <a:solidFill>
                  <a:schemeClr val="dk1"/>
                </a:solidFill>
              </a:rPr>
              <a:t>	 	 	</a:t>
            </a:r>
          </a:p>
          <a:p>
            <a:pPr lvl="0">
              <a:spcBef>
                <a:spcPts val="0"/>
              </a:spcBef>
              <a:buClr>
                <a:schemeClr val="dk1"/>
              </a:buClr>
              <a:buSzPct val="100000"/>
              <a:buFont typeface="Arial"/>
              <a:buNone/>
            </a:pPr>
            <a:r>
              <a:rPr b="1" lang="en" sz="1100">
                <a:solidFill>
                  <a:schemeClr val="dk1"/>
                </a:solidFill>
              </a:rPr>
              <a:t>Grammar and syntax</a:t>
            </a:r>
          </a:p>
          <a:p>
            <a:pPr lvl="0">
              <a:spcBef>
                <a:spcPts val="0"/>
              </a:spcBef>
              <a:buClr>
                <a:schemeClr val="dk1"/>
              </a:buClr>
              <a:buSzPct val="91666"/>
              <a:buFont typeface="Arial"/>
              <a:buNone/>
            </a:pPr>
            <a:r>
              <a:rPr lang="en" sz="1200">
                <a:solidFill>
                  <a:schemeClr val="dk1"/>
                </a:solidFill>
              </a:rPr>
              <a:t>The main grammatical problem that crops up in student essays is lack of agreement between subject and verb. The form of the verb should always agree with the subject of the verb in number. This means that if the subject is singular, then the verb should be singular. If the subject is plural, use the verb in its plural form. Sounds simple, doesn’t it? Sometimes, though, it’s hard to spot the subject.</a:t>
            </a:r>
          </a:p>
          <a:p>
            <a:pPr lvl="0">
              <a:spcBef>
                <a:spcPts val="0"/>
              </a:spcBef>
              <a:buClr>
                <a:schemeClr val="dk1"/>
              </a:buClr>
              <a:buSzPct val="91666"/>
              <a:buFont typeface="Arial"/>
              <a:buNone/>
            </a:pPr>
            <a:r>
              <a:t/>
            </a:r>
            <a:endParaRPr sz="1200">
              <a:solidFill>
                <a:schemeClr val="dk1"/>
              </a:solidFill>
            </a:endParaRPr>
          </a:p>
          <a:p>
            <a:pPr lvl="0">
              <a:spcBef>
                <a:spcPts val="0"/>
              </a:spcBef>
              <a:buClr>
                <a:schemeClr val="dk1"/>
              </a:buClr>
              <a:buSzPct val="91666"/>
              <a:buFont typeface="Arial"/>
              <a:buNone/>
            </a:pPr>
            <a:r>
              <a:rPr b="1" lang="en" sz="1200">
                <a:solidFill>
                  <a:schemeClr val="dk1"/>
                </a:solidFill>
              </a:rPr>
              <a:t>subject verb</a:t>
            </a:r>
          </a:p>
          <a:p>
            <a:pPr lvl="0">
              <a:spcBef>
                <a:spcPts val="0"/>
              </a:spcBef>
              <a:buClr>
                <a:schemeClr val="dk1"/>
              </a:buClr>
              <a:buSzPct val="91666"/>
              <a:buFont typeface="Arial"/>
              <a:buNone/>
            </a:pPr>
            <a:r>
              <a:rPr lang="en" sz="1200">
                <a:solidFill>
                  <a:schemeClr val="dk1"/>
                </a:solidFill>
              </a:rPr>
              <a:t>1. The football </a:t>
            </a:r>
            <a:r>
              <a:rPr i="1" lang="en" sz="1200">
                <a:solidFill>
                  <a:schemeClr val="dk1"/>
                </a:solidFill>
              </a:rPr>
              <a:t>coach holds </a:t>
            </a:r>
            <a:r>
              <a:rPr lang="en" sz="1200">
                <a:solidFill>
                  <a:schemeClr val="dk1"/>
                </a:solidFill>
              </a:rPr>
              <a:t>practices every weekend. ✔</a:t>
            </a:r>
          </a:p>
          <a:p>
            <a:pPr lvl="0">
              <a:spcBef>
                <a:spcPts val="0"/>
              </a:spcBef>
              <a:buClr>
                <a:schemeClr val="dk1"/>
              </a:buClr>
              <a:buSzPct val="91666"/>
              <a:buFont typeface="Arial"/>
              <a:buNone/>
            </a:pPr>
            <a:r>
              <a:rPr lang="en" sz="1200">
                <a:solidFill>
                  <a:schemeClr val="dk1"/>
                </a:solidFill>
              </a:rPr>
              <a:t>The football </a:t>
            </a:r>
            <a:r>
              <a:rPr i="1" lang="en" sz="1200">
                <a:solidFill>
                  <a:schemeClr val="dk1"/>
                </a:solidFill>
              </a:rPr>
              <a:t>coach hold </a:t>
            </a:r>
            <a:r>
              <a:rPr lang="en" sz="1200">
                <a:solidFill>
                  <a:schemeClr val="dk1"/>
                </a:solidFill>
              </a:rPr>
              <a:t>practices every weekend. ✘</a:t>
            </a:r>
          </a:p>
          <a:p>
            <a:pPr lvl="0">
              <a:spcBef>
                <a:spcPts val="0"/>
              </a:spcBef>
              <a:buClr>
                <a:schemeClr val="dk1"/>
              </a:buClr>
              <a:buSzPct val="91666"/>
              <a:buFont typeface="Arial"/>
              <a:buNone/>
            </a:pPr>
            <a:r>
              <a:t/>
            </a:r>
            <a:endParaRPr sz="1200">
              <a:solidFill>
                <a:schemeClr val="dk1"/>
              </a:solidFill>
            </a:endParaRPr>
          </a:p>
          <a:p>
            <a:pPr lvl="0">
              <a:spcBef>
                <a:spcPts val="0"/>
              </a:spcBef>
              <a:buClr>
                <a:schemeClr val="dk1"/>
              </a:buClr>
              <a:buSzPct val="91666"/>
              <a:buFont typeface="Arial"/>
              <a:buNone/>
            </a:pPr>
            <a:r>
              <a:rPr b="1" lang="en" sz="1200">
                <a:solidFill>
                  <a:schemeClr val="dk1"/>
                </a:solidFill>
              </a:rPr>
              <a:t>subject verb</a:t>
            </a:r>
          </a:p>
          <a:p>
            <a:pPr lvl="0">
              <a:spcBef>
                <a:spcPts val="0"/>
              </a:spcBef>
              <a:buClr>
                <a:schemeClr val="dk1"/>
              </a:buClr>
              <a:buSzPct val="91666"/>
              <a:buFont typeface="Arial"/>
              <a:buNone/>
            </a:pPr>
            <a:r>
              <a:rPr lang="en" sz="1200">
                <a:solidFill>
                  <a:schemeClr val="dk1"/>
                </a:solidFill>
              </a:rPr>
              <a:t>2. The </a:t>
            </a:r>
            <a:r>
              <a:rPr i="1" lang="en" sz="1200">
                <a:solidFill>
                  <a:schemeClr val="dk1"/>
                </a:solidFill>
              </a:rPr>
              <a:t>coach </a:t>
            </a:r>
            <a:r>
              <a:rPr lang="en" sz="1200">
                <a:solidFill>
                  <a:schemeClr val="dk1"/>
                </a:solidFill>
              </a:rPr>
              <a:t>of our two best teams </a:t>
            </a:r>
            <a:r>
              <a:rPr i="1" lang="en" sz="1200">
                <a:solidFill>
                  <a:schemeClr val="dk1"/>
                </a:solidFill>
              </a:rPr>
              <a:t>hold </a:t>
            </a:r>
            <a:r>
              <a:rPr lang="en" sz="1200">
                <a:solidFill>
                  <a:schemeClr val="dk1"/>
                </a:solidFill>
              </a:rPr>
              <a:t>practices every weekend. ✘</a:t>
            </a:r>
          </a:p>
          <a:p>
            <a:pPr lvl="0">
              <a:spcBef>
                <a:spcPts val="0"/>
              </a:spcBef>
              <a:buClr>
                <a:schemeClr val="dk1"/>
              </a:buClr>
              <a:buSzPct val="91666"/>
              <a:buFont typeface="Arial"/>
              <a:buNone/>
            </a:pPr>
            <a:r>
              <a:rPr lang="en" sz="1200">
                <a:solidFill>
                  <a:schemeClr val="dk1"/>
                </a:solidFill>
              </a:rPr>
              <a:t>The </a:t>
            </a:r>
            <a:r>
              <a:rPr i="1" lang="en" sz="1200">
                <a:solidFill>
                  <a:schemeClr val="dk1"/>
                </a:solidFill>
              </a:rPr>
              <a:t>coach </a:t>
            </a:r>
            <a:r>
              <a:rPr lang="en" sz="1200">
                <a:solidFill>
                  <a:schemeClr val="dk1"/>
                </a:solidFill>
              </a:rPr>
              <a:t>of our two best teams </a:t>
            </a:r>
            <a:r>
              <a:rPr i="1" lang="en" sz="1200">
                <a:solidFill>
                  <a:schemeClr val="dk1"/>
                </a:solidFill>
              </a:rPr>
              <a:t>holds </a:t>
            </a:r>
            <a:r>
              <a:rPr lang="en" sz="1200">
                <a:solidFill>
                  <a:schemeClr val="dk1"/>
                </a:solidFill>
              </a:rPr>
              <a:t>practices every weekend. ✔</a:t>
            </a:r>
          </a:p>
          <a:p>
            <a:pPr lvl="0">
              <a:spcBef>
                <a:spcPts val="0"/>
              </a:spcBef>
              <a:buClr>
                <a:schemeClr val="dk1"/>
              </a:buClr>
              <a:buSzPct val="91666"/>
              <a:buFont typeface="Arial"/>
              <a:buNone/>
            </a:pPr>
            <a:r>
              <a:rPr lang="en" sz="1200">
                <a:solidFill>
                  <a:schemeClr val="dk1"/>
                </a:solidFill>
              </a:rPr>
              <a:t>In example 2, it’s easy to make a mistake because the noun </a:t>
            </a:r>
            <a:r>
              <a:rPr i="1" lang="en" sz="1200">
                <a:solidFill>
                  <a:schemeClr val="dk1"/>
                </a:solidFill>
              </a:rPr>
              <a:t>teams </a:t>
            </a:r>
            <a:r>
              <a:rPr lang="en" sz="1200">
                <a:solidFill>
                  <a:schemeClr val="dk1"/>
                </a:solidFill>
              </a:rPr>
              <a:t>is next to the verb, and as it’s a plural noun it can be mistaken for the subject of the verb. But it is the coach who holds practices, not the teams. So the coach is still the subject of the verb.</a:t>
            </a:r>
          </a:p>
          <a:p>
            <a:pPr lvl="0" rtl="0">
              <a:spcBef>
                <a:spcPts val="0"/>
              </a:spcBef>
              <a:buNone/>
            </a:pPr>
            <a:r>
              <a:t/>
            </a:r>
            <a:endParaRPr sz="1200">
              <a:solidFill>
                <a:schemeClr val="dk1"/>
              </a:solidFill>
            </a:endParaRPr>
          </a:p>
          <a:p>
            <a:pPr lvl="0">
              <a:spcBef>
                <a:spcPts val="0"/>
              </a:spcBef>
              <a:buClr>
                <a:schemeClr val="dk1"/>
              </a:buClr>
              <a:buSzPct val="91666"/>
              <a:buFont typeface="Arial"/>
              <a:buNone/>
            </a:pPr>
            <a:r>
              <a:rPr lang="en" sz="1200">
                <a:solidFill>
                  <a:schemeClr val="dk1"/>
                </a:solidFill>
              </a:rPr>
              <a:t>You can find online grammar games here: </a:t>
            </a:r>
            <a:r>
              <a:rPr lang="en" sz="1200" u="sng">
                <a:solidFill>
                  <a:schemeClr val="hlink"/>
                </a:solidFill>
                <a:hlinkClick r:id="rId3"/>
              </a:rPr>
              <a:t>http://freerice.com/#/english-grammar/1936308</a:t>
            </a:r>
            <a:r>
              <a:rPr lang="en" sz="1200">
                <a:solidFill>
                  <a:schemeClr val="dk1"/>
                </a:solidFill>
              </a:rPr>
              <a:t> and </a:t>
            </a:r>
            <a:r>
              <a:rPr lang="en" sz="1200" u="sng">
                <a:solidFill>
                  <a:schemeClr val="hlink"/>
                </a:solidFill>
                <a:hlinkClick r:id="rId4"/>
              </a:rPr>
              <a:t>https://learnenglishkids.britishcouncil.org/en/grammar-games</a:t>
            </a:r>
            <a:r>
              <a:rPr lang="en" sz="1200">
                <a:solidFill>
                  <a:schemeClr val="dk1"/>
                </a:solidFill>
              </a:rPr>
              <a:t> </a:t>
            </a:r>
          </a:p>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sz="3000"/>
              <a:t>REMEMBER: Tip Top</a:t>
            </a:r>
          </a:p>
          <a:p>
            <a:pPr lvl="0">
              <a:spcBef>
                <a:spcPts val="0"/>
              </a:spcBef>
              <a:buNone/>
            </a:pPr>
            <a:r>
              <a:rPr lang="en" sz="3000"/>
              <a:t>Am I paragraphing correctly?</a:t>
            </a:r>
          </a:p>
        </p:txBody>
      </p:sp>
      <p:sp>
        <p:nvSpPr>
          <p:cNvPr id="154" name="Shape 154"/>
          <p:cNvSpPr txBox="1"/>
          <p:nvPr>
            <p:ph idx="1" type="body"/>
          </p:nvPr>
        </p:nvSpPr>
        <p:spPr>
          <a:xfrm>
            <a:off x="457200" y="1460499"/>
            <a:ext cx="8229600" cy="3465299"/>
          </a:xfrm>
          <a:prstGeom prst="rect">
            <a:avLst/>
          </a:prstGeom>
        </p:spPr>
        <p:txBody>
          <a:bodyPr anchorCtr="0" anchor="t" bIns="91425" lIns="91425" rIns="91425" tIns="91425">
            <a:noAutofit/>
          </a:bodyPr>
          <a:lstStyle/>
          <a:p>
            <a:pPr lvl="0">
              <a:spcBef>
                <a:spcPts val="0"/>
              </a:spcBef>
              <a:buNone/>
            </a:pPr>
            <a:r>
              <a:t/>
            </a:r>
            <a:endParaRPr/>
          </a:p>
        </p:txBody>
      </p:sp>
      <p:pic>
        <p:nvPicPr>
          <p:cNvPr descr="Screen Shot 2015-08-17 at 7.32.33 pm.png" id="155" name="Shape 155"/>
          <p:cNvPicPr preferRelativeResize="0"/>
          <p:nvPr/>
        </p:nvPicPr>
        <p:blipFill>
          <a:blip r:embed="rId3">
            <a:alphaModFix/>
          </a:blip>
          <a:stretch>
            <a:fillRect/>
          </a:stretch>
        </p:blipFill>
        <p:spPr>
          <a:xfrm>
            <a:off x="1255200" y="1407575"/>
            <a:ext cx="6266575" cy="3679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x="0" y="0"/>
          <a:ext cx="0" cy="0"/>
          <a:chOff x="0" y="0"/>
          <a:chExt cx="0" cy="0"/>
        </a:xfrm>
      </p:grpSpPr>
      <p:sp>
        <p:nvSpPr>
          <p:cNvPr id="45" name="Shape 45"/>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Before Writing Strategies</a:t>
            </a:r>
          </a:p>
        </p:txBody>
      </p:sp>
      <p:sp>
        <p:nvSpPr>
          <p:cNvPr id="46" name="Shape 46"/>
          <p:cNvSpPr txBox="1"/>
          <p:nvPr>
            <p:ph idx="1" type="body"/>
          </p:nvPr>
        </p:nvSpPr>
        <p:spPr>
          <a:xfrm>
            <a:off x="457200" y="1460499"/>
            <a:ext cx="8229600" cy="3465299"/>
          </a:xfrm>
          <a:prstGeom prst="rect">
            <a:avLst/>
          </a:prstGeom>
        </p:spPr>
        <p:txBody>
          <a:bodyPr anchorCtr="0" anchor="t" bIns="91425" lIns="91425" rIns="91425" tIns="91425">
            <a:noAutofit/>
          </a:bodyPr>
          <a:lstStyle/>
          <a:p>
            <a:pPr lvl="0" rtl="0">
              <a:spcBef>
                <a:spcPts val="0"/>
              </a:spcBef>
              <a:buNone/>
            </a:pPr>
            <a:r>
              <a:rPr lang="en"/>
              <a:t>Refer to the MHJC</a:t>
            </a:r>
          </a:p>
          <a:p>
            <a:pPr lvl="0" rtl="0">
              <a:spcBef>
                <a:spcPts val="0"/>
              </a:spcBef>
              <a:buNone/>
            </a:pPr>
            <a:r>
              <a:rPr lang="en"/>
              <a:t>6 Step Essay Writing </a:t>
            </a:r>
          </a:p>
          <a:p>
            <a:pPr lvl="0">
              <a:spcBef>
                <a:spcPts val="0"/>
              </a:spcBef>
              <a:buNone/>
            </a:pPr>
            <a:r>
              <a:rPr lang="en"/>
              <a:t>Process</a:t>
            </a:r>
          </a:p>
        </p:txBody>
      </p:sp>
      <p:pic>
        <p:nvPicPr>
          <p:cNvPr descr="Screen Shot 2015-08-14 at 5.27.02 pm.png" id="47" name="Shape 47"/>
          <p:cNvPicPr preferRelativeResize="0"/>
          <p:nvPr/>
        </p:nvPicPr>
        <p:blipFill>
          <a:blip r:embed="rId3">
            <a:alphaModFix/>
          </a:blip>
          <a:stretch>
            <a:fillRect/>
          </a:stretch>
        </p:blipFill>
        <p:spPr>
          <a:xfrm>
            <a:off x="4782525" y="1460500"/>
            <a:ext cx="3211124" cy="3656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pic>
        <p:nvPicPr>
          <p:cNvPr descr="Screen Shot 2015-08-16 at 8.06.17 pm.png" id="52" name="Shape 52"/>
          <p:cNvPicPr preferRelativeResize="0"/>
          <p:nvPr/>
        </p:nvPicPr>
        <p:blipFill>
          <a:blip r:embed="rId3">
            <a:alphaModFix/>
          </a:blip>
          <a:stretch>
            <a:fillRect/>
          </a:stretch>
        </p:blipFill>
        <p:spPr>
          <a:xfrm>
            <a:off x="3109699" y="2628274"/>
            <a:ext cx="2812825" cy="2515225"/>
          </a:xfrm>
          <a:prstGeom prst="rect">
            <a:avLst/>
          </a:prstGeom>
          <a:noFill/>
          <a:ln>
            <a:noFill/>
          </a:ln>
        </p:spPr>
      </p:pic>
      <p:sp>
        <p:nvSpPr>
          <p:cNvPr id="53" name="Shape 53"/>
          <p:cNvSpPr txBox="1"/>
          <p:nvPr>
            <p:ph idx="1" type="body"/>
          </p:nvPr>
        </p:nvSpPr>
        <p:spPr>
          <a:xfrm>
            <a:off x="119850" y="1398225"/>
            <a:ext cx="8928600" cy="3655500"/>
          </a:xfrm>
          <a:prstGeom prst="rect">
            <a:avLst/>
          </a:prstGeom>
        </p:spPr>
        <p:txBody>
          <a:bodyPr anchorCtr="0" anchor="t" bIns="91425" lIns="91425" rIns="91425" tIns="91425">
            <a:noAutofit/>
          </a:bodyPr>
          <a:lstStyle/>
          <a:p>
            <a:pPr lvl="0" rtl="0">
              <a:spcBef>
                <a:spcPts val="0"/>
              </a:spcBef>
              <a:buNone/>
            </a:pPr>
            <a:r>
              <a:rPr lang="en" sz="2400" u="sng"/>
              <a:t>Brainstorms: </a:t>
            </a:r>
            <a:r>
              <a:rPr lang="en" sz="2000"/>
              <a:t>Great idea generation. The world’s worst essay plan! Get students to try listing and then reviewing their list to rank their ideas to choose the topic for their paragraphs, or circle and number the most relevant ideas and then get them to transfer this a ‘box plan’.</a:t>
            </a:r>
          </a:p>
          <a:p>
            <a:pPr lvl="0" rtl="0">
              <a:spcBef>
                <a:spcPts val="0"/>
              </a:spcBef>
              <a:buNone/>
            </a:pPr>
            <a:r>
              <a:t/>
            </a:r>
            <a:endParaRPr sz="2400"/>
          </a:p>
          <a:p>
            <a:pPr lvl="0" rtl="0">
              <a:spcBef>
                <a:spcPts val="0"/>
              </a:spcBef>
              <a:buNone/>
            </a:pPr>
            <a:r>
              <a:t/>
            </a:r>
            <a:endParaRPr/>
          </a:p>
          <a:p>
            <a:pPr lvl="0">
              <a:spcBef>
                <a:spcPts val="0"/>
              </a:spcBef>
              <a:buNone/>
            </a:pPr>
            <a:r>
              <a:t/>
            </a:r>
            <a:endParaRPr/>
          </a:p>
        </p:txBody>
      </p:sp>
      <p:sp>
        <p:nvSpPr>
          <p:cNvPr id="54" name="Shape 54"/>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Step 2: Generating Ideas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Generating Ideas Cont...</a:t>
            </a:r>
          </a:p>
        </p:txBody>
      </p:sp>
      <p:sp>
        <p:nvSpPr>
          <p:cNvPr id="60" name="Shape 60"/>
          <p:cNvSpPr txBox="1"/>
          <p:nvPr>
            <p:ph idx="1" type="body"/>
          </p:nvPr>
        </p:nvSpPr>
        <p:spPr>
          <a:xfrm>
            <a:off x="457200" y="1460499"/>
            <a:ext cx="8229600" cy="3465299"/>
          </a:xfrm>
          <a:prstGeom prst="rect">
            <a:avLst/>
          </a:prstGeom>
        </p:spPr>
        <p:txBody>
          <a:bodyPr anchorCtr="0" anchor="t" bIns="91425" lIns="91425" rIns="91425" tIns="91425">
            <a:noAutofit/>
          </a:bodyPr>
          <a:lstStyle/>
          <a:p>
            <a:pPr lvl="0" rtl="0">
              <a:spcBef>
                <a:spcPts val="0"/>
              </a:spcBef>
              <a:buNone/>
            </a:pPr>
            <a:r>
              <a:rPr lang="en" sz="1800"/>
              <a:t>Mind mapping could be useful. Mind mapping is a creative and visual tool to develop ideas. Students can generate numerous layers of meaning and this tool can be used as a whole class, with pairs of groups adding a branch of development to the initial idea. It is a great tool for visual learners and can be part of the planning to write process for any subject or used to get students to deepen their thinking around an issue/focus.</a:t>
            </a:r>
          </a:p>
          <a:p>
            <a:pPr lvl="0">
              <a:spcBef>
                <a:spcPts val="0"/>
              </a:spcBef>
              <a:buClr>
                <a:schemeClr val="dk1"/>
              </a:buClr>
              <a:buSzPct val="61111"/>
              <a:buFont typeface="Arial"/>
              <a:buNone/>
            </a:pPr>
            <a:r>
              <a:t/>
            </a:r>
            <a:endParaRPr sz="1800"/>
          </a:p>
        </p:txBody>
      </p:sp>
      <p:pic>
        <p:nvPicPr>
          <p:cNvPr descr="Screen Shot 2015-08-16 at 7.46.38 pm.png" id="61" name="Shape 61"/>
          <p:cNvPicPr preferRelativeResize="0"/>
          <p:nvPr/>
        </p:nvPicPr>
        <p:blipFill>
          <a:blip r:embed="rId3">
            <a:alphaModFix/>
          </a:blip>
          <a:stretch>
            <a:fillRect/>
          </a:stretch>
        </p:blipFill>
        <p:spPr>
          <a:xfrm>
            <a:off x="5023425" y="2999125"/>
            <a:ext cx="3586424" cy="2080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457200" y="205977"/>
            <a:ext cx="8229600" cy="1141500"/>
          </a:xfrm>
          <a:prstGeom prst="rect">
            <a:avLst/>
          </a:prstGeom>
        </p:spPr>
        <p:txBody>
          <a:bodyPr anchorCtr="0" anchor="b"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Clr>
                <a:schemeClr val="dk1"/>
              </a:buClr>
              <a:buSzPct val="25000"/>
              <a:buFont typeface="Arial"/>
              <a:buNone/>
            </a:pPr>
            <a:r>
              <a:t/>
            </a:r>
            <a:endParaRPr/>
          </a:p>
          <a:p>
            <a:pPr lvl="0">
              <a:spcBef>
                <a:spcPts val="0"/>
              </a:spcBef>
              <a:buNone/>
            </a:pPr>
            <a:r>
              <a:rPr lang="en"/>
              <a:t>Generating Ideas Cont...</a:t>
            </a:r>
          </a:p>
        </p:txBody>
      </p:sp>
      <p:sp>
        <p:nvSpPr>
          <p:cNvPr id="67" name="Shape 67"/>
          <p:cNvSpPr txBox="1"/>
          <p:nvPr>
            <p:ph idx="1" type="body"/>
          </p:nvPr>
        </p:nvSpPr>
        <p:spPr>
          <a:xfrm>
            <a:off x="139825" y="1448175"/>
            <a:ext cx="8547000" cy="3477600"/>
          </a:xfrm>
          <a:prstGeom prst="rect">
            <a:avLst/>
          </a:prstGeom>
        </p:spPr>
        <p:txBody>
          <a:bodyPr anchorCtr="0" anchor="t" bIns="91425" lIns="91425" rIns="91425" tIns="91425">
            <a:noAutofit/>
          </a:bodyPr>
          <a:lstStyle/>
          <a:p>
            <a:pPr lvl="0">
              <a:spcBef>
                <a:spcPts val="0"/>
              </a:spcBef>
              <a:buNone/>
            </a:pPr>
            <a:r>
              <a:rPr b="1" lang="en" sz="1600"/>
              <a:t>Useful websites for Mind Mapping:</a:t>
            </a:r>
          </a:p>
          <a:p>
            <a:pPr indent="-330200" lvl="0" marL="457200" rtl="0">
              <a:spcBef>
                <a:spcPts val="0"/>
              </a:spcBef>
              <a:buSzPct val="100000"/>
              <a:buChar char="-"/>
            </a:pPr>
            <a:r>
              <a:rPr lang="en" sz="1600" u="sng">
                <a:solidFill>
                  <a:schemeClr val="hlink"/>
                </a:solidFill>
                <a:hlinkClick r:id="rId3"/>
              </a:rPr>
              <a:t>https://coggle.it/</a:t>
            </a:r>
            <a:r>
              <a:rPr lang="en" sz="1600"/>
              <a:t> : Can be used by an individual, small </a:t>
            </a:r>
            <a:br>
              <a:rPr lang="en" sz="1600"/>
            </a:br>
            <a:r>
              <a:rPr lang="en" sz="1600"/>
              <a:t>groups or as a class!</a:t>
            </a:r>
            <a:br>
              <a:rPr lang="en" sz="1600"/>
            </a:br>
            <a:br>
              <a:rPr lang="en" sz="1600"/>
            </a:br>
          </a:p>
          <a:p>
            <a:pPr indent="-330200" lvl="0" marL="457200" rtl="0">
              <a:spcBef>
                <a:spcPts val="0"/>
              </a:spcBef>
              <a:buSzPct val="100000"/>
              <a:buChar char="-"/>
            </a:pPr>
            <a:r>
              <a:rPr lang="en" sz="1600" u="sng">
                <a:solidFill>
                  <a:schemeClr val="hlink"/>
                </a:solidFill>
                <a:hlinkClick r:id="rId4"/>
              </a:rPr>
              <a:t>https://bubbl.us/</a:t>
            </a:r>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lvl="0" rtl="0">
              <a:spcBef>
                <a:spcPts val="0"/>
              </a:spcBef>
              <a:buNone/>
            </a:pPr>
            <a:r>
              <a:t/>
            </a:r>
            <a:endParaRPr sz="1600"/>
          </a:p>
          <a:p>
            <a:pPr indent="-330200" lvl="0" marL="457200" rtl="0">
              <a:spcBef>
                <a:spcPts val="0"/>
              </a:spcBef>
              <a:buSzPct val="100000"/>
              <a:buChar char="-"/>
            </a:pPr>
            <a:r>
              <a:rPr lang="en" sz="1600" u="sng">
                <a:solidFill>
                  <a:schemeClr val="hlink"/>
                </a:solidFill>
                <a:hlinkClick r:id="rId5"/>
              </a:rPr>
              <a:t>http://www.lifehack.org/articles/featured/11-free-mind-mapping-applications-web-services.html</a:t>
            </a:r>
            <a:r>
              <a:rPr lang="en" sz="1600"/>
              <a:t> </a:t>
            </a:r>
          </a:p>
        </p:txBody>
      </p:sp>
      <p:pic>
        <p:nvPicPr>
          <p:cNvPr descr="Screen Shot 2016-05-16 at 9.48.14 pm.png" id="68" name="Shape 68"/>
          <p:cNvPicPr preferRelativeResize="0"/>
          <p:nvPr/>
        </p:nvPicPr>
        <p:blipFill>
          <a:blip r:embed="rId6">
            <a:alphaModFix/>
          </a:blip>
          <a:stretch>
            <a:fillRect/>
          </a:stretch>
        </p:blipFill>
        <p:spPr>
          <a:xfrm>
            <a:off x="5602474" y="1671200"/>
            <a:ext cx="3476049" cy="1504775"/>
          </a:xfrm>
          <a:prstGeom prst="rect">
            <a:avLst/>
          </a:prstGeom>
          <a:noFill/>
          <a:ln>
            <a:noFill/>
          </a:ln>
        </p:spPr>
      </p:pic>
      <p:pic>
        <p:nvPicPr>
          <p:cNvPr descr="Screen Shot 2016-05-16 at 9.51.05 pm.png" id="69" name="Shape 69"/>
          <p:cNvPicPr preferRelativeResize="0"/>
          <p:nvPr/>
        </p:nvPicPr>
        <p:blipFill>
          <a:blip r:embed="rId7">
            <a:alphaModFix/>
          </a:blip>
          <a:stretch>
            <a:fillRect/>
          </a:stretch>
        </p:blipFill>
        <p:spPr>
          <a:xfrm>
            <a:off x="2935000" y="2589450"/>
            <a:ext cx="2598024" cy="179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pic>
        <p:nvPicPr>
          <p:cNvPr descr="Screen Shot 2015-08-16 at 8.12.37 pm.png" id="74" name="Shape 74"/>
          <p:cNvPicPr preferRelativeResize="0"/>
          <p:nvPr/>
        </p:nvPicPr>
        <p:blipFill>
          <a:blip r:embed="rId3">
            <a:alphaModFix/>
          </a:blip>
          <a:stretch>
            <a:fillRect/>
          </a:stretch>
        </p:blipFill>
        <p:spPr>
          <a:xfrm>
            <a:off x="2770700" y="3406950"/>
            <a:ext cx="3033425" cy="1736550"/>
          </a:xfrm>
          <a:prstGeom prst="rect">
            <a:avLst/>
          </a:prstGeom>
          <a:noFill/>
          <a:ln>
            <a:noFill/>
          </a:ln>
        </p:spPr>
      </p:pic>
      <p:sp>
        <p:nvSpPr>
          <p:cNvPr id="75" name="Shape 75"/>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Clr>
                <a:schemeClr val="dk1"/>
              </a:buClr>
              <a:buSzPct val="25000"/>
              <a:buFont typeface="Arial"/>
              <a:buNone/>
            </a:pPr>
            <a:r>
              <a:rPr lang="en"/>
              <a:t>Generating Ideas Cont...</a:t>
            </a:r>
          </a:p>
        </p:txBody>
      </p:sp>
      <p:sp>
        <p:nvSpPr>
          <p:cNvPr id="76" name="Shape 76"/>
          <p:cNvSpPr txBox="1"/>
          <p:nvPr>
            <p:ph idx="1" type="body"/>
          </p:nvPr>
        </p:nvSpPr>
        <p:spPr>
          <a:xfrm>
            <a:off x="457200" y="1460499"/>
            <a:ext cx="8229600" cy="3465299"/>
          </a:xfrm>
          <a:prstGeom prst="rect">
            <a:avLst/>
          </a:prstGeom>
        </p:spPr>
        <p:txBody>
          <a:bodyPr anchorCtr="0" anchor="t" bIns="91425" lIns="91425" rIns="91425" tIns="91425">
            <a:noAutofit/>
          </a:bodyPr>
          <a:lstStyle/>
          <a:p>
            <a:pPr indent="-355600" lvl="0" marL="457200" rtl="0">
              <a:spcBef>
                <a:spcPts val="0"/>
              </a:spcBef>
              <a:buSzPct val="100000"/>
              <a:buChar char="-"/>
            </a:pPr>
            <a:r>
              <a:rPr lang="en" sz="2000"/>
              <a:t>3 Level Guides</a:t>
            </a:r>
            <a:br>
              <a:rPr lang="en" sz="2000"/>
            </a:br>
            <a:r>
              <a:rPr lang="en" sz="2000"/>
              <a:t>Help students gather information from written texts and are designed to be used in small groups to encourage discussion and provide support</a:t>
            </a:r>
          </a:p>
          <a:p>
            <a:pPr indent="-355600" lvl="0" marL="457200" rtl="0">
              <a:spcBef>
                <a:spcPts val="0"/>
              </a:spcBef>
              <a:buSzPct val="100000"/>
              <a:buChar char="-"/>
            </a:pPr>
            <a:r>
              <a:rPr lang="en" sz="2000"/>
              <a:t>Fishbone</a:t>
            </a:r>
            <a:br>
              <a:rPr lang="en" sz="2000"/>
            </a:br>
            <a:r>
              <a:rPr lang="en" sz="2000"/>
              <a:t>Helps students to understand cause and effect</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57200" y="205977"/>
            <a:ext cx="8229600" cy="1141500"/>
          </a:xfrm>
          <a:prstGeom prst="rect">
            <a:avLst/>
          </a:prstGeom>
        </p:spPr>
        <p:txBody>
          <a:bodyPr anchorCtr="0" anchor="b" bIns="91425" lIns="91425" rIns="91425" tIns="91425">
            <a:noAutofit/>
          </a:bodyPr>
          <a:lstStyle/>
          <a:p>
            <a:pPr lvl="0">
              <a:spcBef>
                <a:spcPts val="0"/>
              </a:spcBef>
              <a:buNone/>
            </a:pPr>
            <a:r>
              <a:rPr lang="en"/>
              <a:t>Organising Information</a:t>
            </a:r>
          </a:p>
        </p:txBody>
      </p:sp>
      <p:sp>
        <p:nvSpPr>
          <p:cNvPr id="82" name="Shape 82"/>
          <p:cNvSpPr txBox="1"/>
          <p:nvPr>
            <p:ph idx="1" type="body"/>
          </p:nvPr>
        </p:nvSpPr>
        <p:spPr>
          <a:xfrm>
            <a:off x="457200" y="1460499"/>
            <a:ext cx="8229600" cy="3465300"/>
          </a:xfrm>
          <a:prstGeom prst="rect">
            <a:avLst/>
          </a:prstGeom>
        </p:spPr>
        <p:txBody>
          <a:bodyPr anchorCtr="0" anchor="t" bIns="91425" lIns="91425" rIns="91425" tIns="91425">
            <a:noAutofit/>
          </a:bodyPr>
          <a:lstStyle/>
          <a:p>
            <a:pPr lvl="0">
              <a:spcBef>
                <a:spcPts val="0"/>
              </a:spcBef>
              <a:buNone/>
            </a:pPr>
            <a:r>
              <a:rPr lang="en"/>
              <a:t>Steps 3 and 4 of the 6 Step </a:t>
            </a:r>
          </a:p>
          <a:p>
            <a:pPr lvl="0">
              <a:spcBef>
                <a:spcPts val="0"/>
              </a:spcBef>
              <a:buNone/>
            </a:pPr>
            <a:r>
              <a:rPr lang="en"/>
              <a:t>Essay Writing Process. Using a ‘</a:t>
            </a:r>
          </a:p>
          <a:p>
            <a:pPr lvl="0">
              <a:spcBef>
                <a:spcPts val="0"/>
              </a:spcBef>
              <a:buNone/>
            </a:pPr>
            <a:r>
              <a:rPr lang="en"/>
              <a:t>Box Plan’ is a good idea!</a:t>
            </a:r>
          </a:p>
          <a:p>
            <a:pPr lvl="0">
              <a:spcBef>
                <a:spcPts val="0"/>
              </a:spcBef>
              <a:buNone/>
            </a:pPr>
            <a:r>
              <a:t/>
            </a:r>
            <a:endParaRPr/>
          </a:p>
        </p:txBody>
      </p:sp>
      <p:pic>
        <p:nvPicPr>
          <p:cNvPr descr="Screen Shot 2016-05-18 at 9.26.34 am.png" id="83" name="Shape 83"/>
          <p:cNvPicPr preferRelativeResize="0"/>
          <p:nvPr/>
        </p:nvPicPr>
        <p:blipFill>
          <a:blip r:embed="rId3">
            <a:alphaModFix/>
          </a:blip>
          <a:stretch>
            <a:fillRect/>
          </a:stretch>
        </p:blipFill>
        <p:spPr>
          <a:xfrm>
            <a:off x="5845774" y="1532124"/>
            <a:ext cx="3002974" cy="36113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69900" y="205977"/>
            <a:ext cx="8229600" cy="1141500"/>
          </a:xfrm>
          <a:prstGeom prst="rect">
            <a:avLst/>
          </a:prstGeom>
        </p:spPr>
        <p:txBody>
          <a:bodyPr anchorCtr="0" anchor="b" bIns="91425" lIns="91425" rIns="91425" tIns="91425">
            <a:noAutofit/>
          </a:bodyPr>
          <a:lstStyle/>
          <a:p>
            <a:pPr lvl="0">
              <a:spcBef>
                <a:spcPts val="0"/>
              </a:spcBef>
              <a:buNone/>
            </a:pPr>
            <a:r>
              <a:rPr lang="en" sz="4000"/>
              <a:t>BEST PRACTICE = MODELLING</a:t>
            </a:r>
          </a:p>
        </p:txBody>
      </p:sp>
      <p:sp>
        <p:nvSpPr>
          <p:cNvPr id="89" name="Shape 89"/>
          <p:cNvSpPr txBox="1"/>
          <p:nvPr>
            <p:ph idx="1" type="body"/>
          </p:nvPr>
        </p:nvSpPr>
        <p:spPr>
          <a:xfrm>
            <a:off x="69900" y="1448175"/>
            <a:ext cx="8616900" cy="3477600"/>
          </a:xfrm>
          <a:prstGeom prst="rect">
            <a:avLst/>
          </a:prstGeom>
        </p:spPr>
        <p:txBody>
          <a:bodyPr anchorCtr="0" anchor="t" bIns="91425" lIns="91425" rIns="91425" tIns="91425">
            <a:noAutofit/>
          </a:bodyPr>
          <a:lstStyle/>
          <a:p>
            <a:pPr lvl="0">
              <a:spcBef>
                <a:spcPts val="0"/>
              </a:spcBef>
              <a:buNone/>
            </a:pPr>
            <a:r>
              <a:rPr lang="en" sz="1800"/>
              <a:t>Providing your students with an exemplar provides them with a clear idea of what your expectations are. You may chose to write this in advance but it is always good if you can co-construct your exemplar with your students and discuss why you are choosing in include specific information and make links back to the question/task.</a:t>
            </a:r>
          </a:p>
          <a:p>
            <a:pPr lvl="0">
              <a:spcBef>
                <a:spcPts val="0"/>
              </a:spcBef>
              <a:buNone/>
            </a:pPr>
            <a:r>
              <a:rPr lang="en" sz="1800"/>
              <a:t>Eg. </a:t>
            </a:r>
          </a:p>
        </p:txBody>
      </p:sp>
      <p:pic>
        <p:nvPicPr>
          <p:cNvPr descr="Screen Shot 2016-05-09 at 9.50.10 am.png" id="90" name="Shape 90"/>
          <p:cNvPicPr preferRelativeResize="0"/>
          <p:nvPr/>
        </p:nvPicPr>
        <p:blipFill>
          <a:blip r:embed="rId3">
            <a:alphaModFix/>
          </a:blip>
          <a:stretch>
            <a:fillRect/>
          </a:stretch>
        </p:blipFill>
        <p:spPr>
          <a:xfrm>
            <a:off x="749050" y="2802999"/>
            <a:ext cx="3435649" cy="2122774"/>
          </a:xfrm>
          <a:prstGeom prst="rect">
            <a:avLst/>
          </a:prstGeom>
          <a:noFill/>
          <a:ln>
            <a:noFill/>
          </a:ln>
        </p:spPr>
      </p:pic>
      <p:cxnSp>
        <p:nvCxnSpPr>
          <p:cNvPr id="91" name="Shape 91"/>
          <p:cNvCxnSpPr/>
          <p:nvPr/>
        </p:nvCxnSpPr>
        <p:spPr>
          <a:xfrm flipH="1" rot="10800000">
            <a:off x="4234650" y="3635400"/>
            <a:ext cx="1178400" cy="479400"/>
          </a:xfrm>
          <a:prstGeom prst="straightConnector1">
            <a:avLst/>
          </a:prstGeom>
          <a:noFill/>
          <a:ln cap="flat" cmpd="sng" w="9525">
            <a:solidFill>
              <a:schemeClr val="dk2"/>
            </a:solidFill>
            <a:prstDash val="solid"/>
            <a:round/>
            <a:headEnd len="lg" w="lg" type="none"/>
            <a:tailEnd len="lg" w="lg" type="triangle"/>
          </a:ln>
        </p:spPr>
      </p:cxnSp>
      <p:sp>
        <p:nvSpPr>
          <p:cNvPr id="92" name="Shape 92"/>
          <p:cNvSpPr txBox="1"/>
          <p:nvPr/>
        </p:nvSpPr>
        <p:spPr>
          <a:xfrm>
            <a:off x="5483075" y="3425675"/>
            <a:ext cx="2706600" cy="1141500"/>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rPr>
              <a:t>It’s not perfect BUT it was co-constructed with the students after we had all taken part in idea generation tasks and shared our best ideas.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457200" y="205977"/>
            <a:ext cx="8229600" cy="1141499"/>
          </a:xfrm>
          <a:prstGeom prst="rect">
            <a:avLst/>
          </a:prstGeom>
        </p:spPr>
        <p:txBody>
          <a:bodyPr anchorCtr="0" anchor="b" bIns="91425" lIns="91425" rIns="91425" tIns="91425">
            <a:noAutofit/>
          </a:bodyPr>
          <a:lstStyle/>
          <a:p>
            <a:pPr lvl="0">
              <a:spcBef>
                <a:spcPts val="0"/>
              </a:spcBef>
              <a:buNone/>
            </a:pPr>
            <a:r>
              <a:rPr lang="en"/>
              <a:t>SEXY Paragraphs</a:t>
            </a:r>
          </a:p>
        </p:txBody>
      </p:sp>
      <p:sp>
        <p:nvSpPr>
          <p:cNvPr id="98" name="Shape 98"/>
          <p:cNvSpPr txBox="1"/>
          <p:nvPr>
            <p:ph idx="1" type="body"/>
          </p:nvPr>
        </p:nvSpPr>
        <p:spPr>
          <a:xfrm>
            <a:off x="457200" y="1460499"/>
            <a:ext cx="8229600" cy="3465299"/>
          </a:xfrm>
          <a:prstGeom prst="rect">
            <a:avLst/>
          </a:prstGeom>
        </p:spPr>
        <p:txBody>
          <a:bodyPr anchorCtr="0" anchor="t" bIns="91425" lIns="91425" rIns="91425" tIns="91425">
            <a:noAutofit/>
          </a:bodyPr>
          <a:lstStyle/>
          <a:p>
            <a:pPr lvl="0" rtl="0">
              <a:spcBef>
                <a:spcPts val="0"/>
              </a:spcBef>
              <a:buNone/>
            </a:pPr>
            <a:r>
              <a:rPr b="1" lang="en"/>
              <a:t>S - Statement </a:t>
            </a:r>
          </a:p>
          <a:p>
            <a:pPr lvl="0" rtl="0">
              <a:spcBef>
                <a:spcPts val="0"/>
              </a:spcBef>
              <a:buNone/>
            </a:pPr>
            <a:r>
              <a:rPr lang="en" sz="2800"/>
              <a:t>States the ‘topic’ or ‘subject’ at the start of the paragraph. It is a short ONE sentence introduction to the paragraph. Each paragraph should only present ONE idea (Tip Top)</a:t>
            </a:r>
          </a:p>
          <a:p>
            <a:pPr lvl="0" rtl="0">
              <a:spcBef>
                <a:spcPts val="0"/>
              </a:spcBef>
              <a:buNone/>
            </a:pPr>
            <a:r>
              <a:rPr lang="en" sz="2400"/>
              <a:t>eg. My lord, this man is guilty</a:t>
            </a:r>
          </a:p>
          <a:p>
            <a:pPr lvl="0">
              <a:spcBef>
                <a:spcPts val="0"/>
              </a:spcBef>
              <a:buNone/>
            </a:pPr>
            <a:r>
              <a:rPr i="1" lang="en" sz="2400"/>
              <a:t>(OK, tell me more about it. I need more details)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