
<file path=[Content_Types].xml><?xml version="1.0" encoding="utf-8"?>
<Types xmlns="http://schemas.openxmlformats.org/package/2006/content-types">
  <Default ContentType="image/jpeg" Extension="jpg"/>
  <Default ContentType="image/gif" Extension="gif"/>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83fe300b30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83fe300b30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74f714d42e_1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74f714d42e_1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83fe300b3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83fe300b3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83fe300b30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83fe300b30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Teaching points:  To follow an outline to copy correct proportion and accuracy</a:t>
            </a:r>
            <a:endParaRPr/>
          </a:p>
          <a:p>
            <a:pPr indent="0" lvl="0" marL="0" rtl="0" algn="l">
              <a:spcBef>
                <a:spcPts val="0"/>
              </a:spcBef>
              <a:spcAft>
                <a:spcPts val="0"/>
              </a:spcAft>
              <a:buNone/>
            </a:pPr>
            <a:r>
              <a:rPr lang="en"/>
              <a:t>Teaching points:  To use a variety of marks to show detail and shading with a pen</a:t>
            </a:r>
            <a:endParaRPr/>
          </a:p>
          <a:p>
            <a:pPr indent="0" lvl="0" marL="0" rtl="0" algn="l">
              <a:spcBef>
                <a:spcPts val="0"/>
              </a:spcBef>
              <a:spcAft>
                <a:spcPts val="0"/>
              </a:spcAft>
              <a:buNone/>
            </a:pPr>
            <a:r>
              <a:rPr lang="en"/>
              <a:t>Teaching points:  To use a 6 b pencil to accurately draw from a photo, achieving correct accuracy, proportion and      shading</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g83fe300b30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83fe300b3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74f714d42e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74f714d42e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Recycled metal objects are great to collect as well.</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g84bca8416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84bca8416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g83fe300b30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83fe300b30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g83fe300b30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83fe300b30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g74f714d42e_1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74f714d42e_1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fish structure is really important to get right as it needs to be sturdy and have secure joins before you begin the paper mache process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18.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1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21.jpg"/><Relationship Id="rId4" Type="http://schemas.openxmlformats.org/officeDocument/2006/relationships/image" Target="../media/image20.jpg"/><Relationship Id="rId5" Type="http://schemas.openxmlformats.org/officeDocument/2006/relationships/image" Target="../media/image1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2.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image" Target="../media/image11.jpg"/><Relationship Id="rId4" Type="http://schemas.openxmlformats.org/officeDocument/2006/relationships/image" Target="../media/image8.jpg"/><Relationship Id="rId5" Type="http://schemas.openxmlformats.org/officeDocument/2006/relationships/image" Target="../media/image9.jpg"/><Relationship Id="rId6" Type="http://schemas.openxmlformats.org/officeDocument/2006/relationships/image" Target="../media/image16.jpg"/><Relationship Id="rId7" Type="http://schemas.openxmlformats.org/officeDocument/2006/relationships/image" Target="../media/image10.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hyperlink" Target="https://oceana.org/living-blue/10-ways-you-can-help-save-oceans" TargetMode="External"/><Relationship Id="rId4" Type="http://schemas.openxmlformats.org/officeDocument/2006/relationships/hyperlink" Target="https://oceana.org/living-blue/10-ways-you-can-help-save-oceans" TargetMode="External"/><Relationship Id="rId5" Type="http://schemas.openxmlformats.org/officeDocument/2006/relationships/hyperlink" Target="https://oceana.org/living-blue/10-ways-you-can-help-save-oceans" TargetMode="External"/><Relationship Id="rId6" Type="http://schemas.openxmlformats.org/officeDocument/2006/relationships/hyperlink" Target="https://oceana.org/living-blue/10-ways-you-can-help-save-oceans" TargetMode="External"/><Relationship Id="rId7" Type="http://schemas.openxmlformats.org/officeDocument/2006/relationships/hyperlink" Target="https://www.mfe.govt.nz/marine/we-all-have-role-play/what-you-can-do"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image" Target="../media/image6.jpg"/><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image" Target="../media/image7.jpg"/><Relationship Id="rId4" Type="http://schemas.openxmlformats.org/officeDocument/2006/relationships/image" Target="../media/image14.jpg"/><Relationship Id="rId5"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image" Target="../media/image5.jpg"/><Relationship Id="rId4" Type="http://schemas.openxmlformats.org/officeDocument/2006/relationships/image" Target="../media/image12.jpg"/><Relationship Id="rId5" Type="http://schemas.openxmlformats.org/officeDocument/2006/relationships/image" Target="../media/image13.jpg"/><Relationship Id="rId6" Type="http://schemas.openxmlformats.org/officeDocument/2006/relationships/image" Target="../media/image3.jpg"/><Relationship Id="rId7" Type="http://schemas.openxmlformats.org/officeDocument/2006/relationships/image" Target="../media/image19.jpg"/><Relationship Id="rId8" Type="http://schemas.openxmlformats.org/officeDocument/2006/relationships/image" Target="../media/image2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1067550" y="82900"/>
            <a:ext cx="6809850" cy="4733975"/>
          </a:xfrm>
          <a:prstGeom prst="rect">
            <a:avLst/>
          </a:prstGeom>
          <a:noFill/>
          <a:ln>
            <a:noFill/>
          </a:ln>
        </p:spPr>
      </p:pic>
      <p:sp>
        <p:nvSpPr>
          <p:cNvPr id="55" name="Google Shape;55;p13"/>
          <p:cNvSpPr txBox="1"/>
          <p:nvPr/>
        </p:nvSpPr>
        <p:spPr>
          <a:xfrm>
            <a:off x="1784000" y="3023550"/>
            <a:ext cx="5328900" cy="130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4800">
                <a:solidFill>
                  <a:srgbClr val="A4C2F4"/>
                </a:solidFill>
              </a:rPr>
              <a:t>Wai and Kai not</a:t>
            </a:r>
            <a:endParaRPr sz="4800">
              <a:solidFill>
                <a:srgbClr val="A4C2F4"/>
              </a:solidFill>
            </a:endParaRPr>
          </a:p>
          <a:p>
            <a:pPr indent="0" lvl="0" marL="0" rtl="0" algn="l">
              <a:spcBef>
                <a:spcPts val="0"/>
              </a:spcBef>
              <a:spcAft>
                <a:spcPts val="0"/>
              </a:spcAft>
              <a:buNone/>
            </a:pPr>
            <a:r>
              <a:rPr lang="en" sz="1800">
                <a:solidFill>
                  <a:srgbClr val="A4C2F4"/>
                </a:solidFill>
              </a:rPr>
              <a:t>An inquiry into our fishing industry through Art</a:t>
            </a:r>
            <a:endParaRPr sz="1800">
              <a:solidFill>
                <a:srgbClr val="A4C2F4"/>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nvSpPr>
        <p:spPr>
          <a:xfrm>
            <a:off x="1031200" y="410375"/>
            <a:ext cx="6345000" cy="59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                       </a:t>
            </a:r>
            <a:r>
              <a:rPr lang="en" sz="2300"/>
              <a:t>Setting up your Visual Diaries</a:t>
            </a:r>
            <a:endParaRPr sz="2300"/>
          </a:p>
          <a:p>
            <a:pPr indent="0" lvl="0" marL="0" rtl="0" algn="l">
              <a:spcBef>
                <a:spcPts val="0"/>
              </a:spcBef>
              <a:spcAft>
                <a:spcPts val="0"/>
              </a:spcAft>
              <a:buNone/>
            </a:pPr>
            <a:r>
              <a:t/>
            </a:r>
            <a:endParaRPr sz="2300"/>
          </a:p>
        </p:txBody>
      </p:sp>
      <p:sp>
        <p:nvSpPr>
          <p:cNvPr id="61" name="Google Shape;61;p14"/>
          <p:cNvSpPr txBox="1"/>
          <p:nvPr/>
        </p:nvSpPr>
        <p:spPr>
          <a:xfrm>
            <a:off x="4556225" y="1346875"/>
            <a:ext cx="3956400" cy="326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t>For this term you are required to use a Visual Art diary where you will keep all of your practise drawings, plans and reflections.</a:t>
            </a:r>
            <a:endParaRPr sz="1600"/>
          </a:p>
          <a:p>
            <a:pPr indent="0" lvl="0" marL="0" rtl="0" algn="l">
              <a:spcBef>
                <a:spcPts val="0"/>
              </a:spcBef>
              <a:spcAft>
                <a:spcPts val="0"/>
              </a:spcAft>
              <a:buNone/>
            </a:pPr>
            <a:r>
              <a:t/>
            </a:r>
            <a:endParaRPr sz="1600"/>
          </a:p>
          <a:p>
            <a:pPr indent="0" lvl="0" marL="0" rtl="0" algn="l">
              <a:spcBef>
                <a:spcPts val="0"/>
              </a:spcBef>
              <a:spcAft>
                <a:spcPts val="0"/>
              </a:spcAft>
              <a:buNone/>
            </a:pPr>
            <a:r>
              <a:rPr i="1" lang="en" sz="1600"/>
              <a:t>You need</a:t>
            </a:r>
            <a:endParaRPr i="1" sz="1600"/>
          </a:p>
          <a:p>
            <a:pPr indent="0" lvl="0" marL="0" rtl="0" algn="l">
              <a:spcBef>
                <a:spcPts val="0"/>
              </a:spcBef>
              <a:spcAft>
                <a:spcPts val="0"/>
              </a:spcAft>
              <a:buNone/>
            </a:pPr>
            <a:r>
              <a:t/>
            </a:r>
            <a:endParaRPr sz="1600"/>
          </a:p>
          <a:p>
            <a:pPr indent="0" lvl="0" marL="0" rtl="0" algn="l">
              <a:spcBef>
                <a:spcPts val="0"/>
              </a:spcBef>
              <a:spcAft>
                <a:spcPts val="0"/>
              </a:spcAft>
              <a:buNone/>
            </a:pPr>
            <a:r>
              <a:rPr lang="en" sz="1600"/>
              <a:t>1 visual diary </a:t>
            </a:r>
            <a:endParaRPr sz="1600"/>
          </a:p>
          <a:p>
            <a:pPr indent="0" lvl="0" marL="0" rtl="0" algn="l">
              <a:spcBef>
                <a:spcPts val="0"/>
              </a:spcBef>
              <a:spcAft>
                <a:spcPts val="0"/>
              </a:spcAft>
              <a:buNone/>
            </a:pPr>
            <a:r>
              <a:rPr lang="en" sz="1600"/>
              <a:t>1 6 B pencil</a:t>
            </a:r>
            <a:endParaRPr sz="1600"/>
          </a:p>
          <a:p>
            <a:pPr indent="0" lvl="0" marL="0" rtl="0" algn="l">
              <a:spcBef>
                <a:spcPts val="0"/>
              </a:spcBef>
              <a:spcAft>
                <a:spcPts val="0"/>
              </a:spcAft>
              <a:buNone/>
            </a:pPr>
            <a:r>
              <a:rPr lang="en" sz="1600"/>
              <a:t>1 drawing pen</a:t>
            </a:r>
            <a:endParaRPr sz="1600"/>
          </a:p>
          <a:p>
            <a:pPr indent="0" lvl="0" marL="0" rtl="0" algn="l">
              <a:spcBef>
                <a:spcPts val="0"/>
              </a:spcBef>
              <a:spcAft>
                <a:spcPts val="0"/>
              </a:spcAft>
              <a:buNone/>
            </a:pPr>
            <a:r>
              <a:rPr lang="en" sz="1600"/>
              <a:t>1 eraser or rubber</a:t>
            </a:r>
            <a:endParaRPr sz="1600"/>
          </a:p>
        </p:txBody>
      </p:sp>
      <p:pic>
        <p:nvPicPr>
          <p:cNvPr id="62" name="Google Shape;62;p14"/>
          <p:cNvPicPr preferRelativeResize="0"/>
          <p:nvPr/>
        </p:nvPicPr>
        <p:blipFill>
          <a:blip r:embed="rId3">
            <a:alphaModFix/>
          </a:blip>
          <a:stretch>
            <a:fillRect/>
          </a:stretch>
        </p:blipFill>
        <p:spPr>
          <a:xfrm>
            <a:off x="152400" y="1162475"/>
            <a:ext cx="4251425" cy="2984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5"/>
          <p:cNvSpPr txBox="1"/>
          <p:nvPr/>
        </p:nvSpPr>
        <p:spPr>
          <a:xfrm>
            <a:off x="1346875" y="452475"/>
            <a:ext cx="6860700" cy="76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500"/>
              <a:t>Observational drawing challenge</a:t>
            </a:r>
            <a:endParaRPr sz="3500"/>
          </a:p>
        </p:txBody>
      </p:sp>
      <p:sp>
        <p:nvSpPr>
          <p:cNvPr id="68" name="Google Shape;68;p15"/>
          <p:cNvSpPr txBox="1"/>
          <p:nvPr/>
        </p:nvSpPr>
        <p:spPr>
          <a:xfrm>
            <a:off x="326200" y="1283750"/>
            <a:ext cx="8565300" cy="3556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We are learning to:</a:t>
            </a:r>
            <a:r>
              <a:rPr lang="en">
                <a:solidFill>
                  <a:schemeClr val="dk1"/>
                </a:solidFill>
              </a:rPr>
              <a:t> </a:t>
            </a:r>
            <a:r>
              <a:rPr lang="en">
                <a:solidFill>
                  <a:srgbClr val="0000FF"/>
                </a:solidFill>
              </a:rPr>
              <a:t>Draw with accuracy, correct proportion and to challenge yourself to add shading in the correct places to show form.</a:t>
            </a:r>
            <a:endParaRPr>
              <a:solidFill>
                <a:srgbClr val="0000FF"/>
              </a:solidFill>
            </a:endParaRPr>
          </a:p>
          <a:p>
            <a:pPr indent="0" lvl="0" marL="0" rtl="0" algn="l">
              <a:spcBef>
                <a:spcPts val="0"/>
              </a:spcBef>
              <a:spcAft>
                <a:spcPts val="0"/>
              </a:spcAft>
              <a:buNone/>
            </a:pPr>
            <a:r>
              <a:t/>
            </a:r>
            <a:endParaRPr/>
          </a:p>
          <a:p>
            <a:pPr indent="0" lvl="0" marL="0" rtl="0" algn="l">
              <a:spcBef>
                <a:spcPts val="0"/>
              </a:spcBef>
              <a:spcAft>
                <a:spcPts val="0"/>
              </a:spcAft>
              <a:buNone/>
            </a:pPr>
            <a:r>
              <a:rPr lang="en"/>
              <a:t>We will start the term with some observational drawing practise.  Below are three levels of scaffolding for you to challenge yourself against.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Copy the first two drawings as accurately as you can and see how realistic you can make the final photograph of a fish. Use pencil for the final drawing and try to replicate the tones and details.</a:t>
            </a:r>
            <a:endParaRPr/>
          </a:p>
        </p:txBody>
      </p:sp>
      <p:pic>
        <p:nvPicPr>
          <p:cNvPr id="69" name="Google Shape;69;p15"/>
          <p:cNvPicPr preferRelativeResize="0"/>
          <p:nvPr/>
        </p:nvPicPr>
        <p:blipFill>
          <a:blip r:embed="rId3">
            <a:alphaModFix/>
          </a:blip>
          <a:stretch>
            <a:fillRect/>
          </a:stretch>
        </p:blipFill>
        <p:spPr>
          <a:xfrm>
            <a:off x="252800" y="3251900"/>
            <a:ext cx="2552700" cy="1790700"/>
          </a:xfrm>
          <a:prstGeom prst="rect">
            <a:avLst/>
          </a:prstGeom>
          <a:noFill/>
          <a:ln>
            <a:noFill/>
          </a:ln>
        </p:spPr>
      </p:pic>
      <p:pic>
        <p:nvPicPr>
          <p:cNvPr id="70" name="Google Shape;70;p15"/>
          <p:cNvPicPr preferRelativeResize="0"/>
          <p:nvPr/>
        </p:nvPicPr>
        <p:blipFill>
          <a:blip r:embed="rId4">
            <a:alphaModFix/>
          </a:blip>
          <a:stretch>
            <a:fillRect/>
          </a:stretch>
        </p:blipFill>
        <p:spPr>
          <a:xfrm>
            <a:off x="2909773" y="3117923"/>
            <a:ext cx="1873325" cy="1873325"/>
          </a:xfrm>
          <a:prstGeom prst="rect">
            <a:avLst/>
          </a:prstGeom>
          <a:noFill/>
          <a:ln>
            <a:noFill/>
          </a:ln>
        </p:spPr>
      </p:pic>
      <p:pic>
        <p:nvPicPr>
          <p:cNvPr id="71" name="Google Shape;71;p15"/>
          <p:cNvPicPr preferRelativeResize="0"/>
          <p:nvPr/>
        </p:nvPicPr>
        <p:blipFill>
          <a:blip r:embed="rId5">
            <a:alphaModFix/>
          </a:blip>
          <a:stretch>
            <a:fillRect/>
          </a:stretch>
        </p:blipFill>
        <p:spPr>
          <a:xfrm>
            <a:off x="5028563" y="3044938"/>
            <a:ext cx="3705225" cy="20193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6"/>
          <p:cNvSpPr txBox="1"/>
          <p:nvPr/>
        </p:nvSpPr>
        <p:spPr>
          <a:xfrm>
            <a:off x="509725" y="405450"/>
            <a:ext cx="8085900" cy="389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6"/>
          <p:cNvSpPr txBox="1"/>
          <p:nvPr/>
        </p:nvSpPr>
        <p:spPr>
          <a:xfrm>
            <a:off x="405000" y="354375"/>
            <a:ext cx="8383500" cy="431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a:t>We are learning to </a:t>
            </a:r>
            <a:r>
              <a:rPr lang="en">
                <a:solidFill>
                  <a:srgbClr val="0000FF"/>
                </a:solidFill>
              </a:rPr>
              <a:t>draw and label the various features of a fish to help our planning</a:t>
            </a:r>
            <a:endParaRPr>
              <a:solidFill>
                <a:srgbClr val="0000FF"/>
              </a:solidFill>
            </a:endParaRPr>
          </a:p>
          <a:p>
            <a:pPr indent="0" lvl="0" marL="0" rtl="0" algn="l">
              <a:spcBef>
                <a:spcPts val="0"/>
              </a:spcBef>
              <a:spcAft>
                <a:spcPts val="0"/>
              </a:spcAft>
              <a:buNone/>
            </a:pPr>
            <a:r>
              <a:t/>
            </a:r>
            <a:endParaRPr>
              <a:solidFill>
                <a:srgbClr val="0000FF"/>
              </a:solidFill>
            </a:endParaRPr>
          </a:p>
          <a:p>
            <a:pPr indent="0" lvl="0" marL="0" rtl="0" algn="l">
              <a:spcBef>
                <a:spcPts val="0"/>
              </a:spcBef>
              <a:spcAft>
                <a:spcPts val="0"/>
              </a:spcAft>
              <a:buNone/>
            </a:pPr>
            <a:r>
              <a:rPr lang="en"/>
              <a:t>Before we can create our fish sculptures we need to recognise the different types of fins and features that a fish has.  Most fish will have these features but of course there will be lots of variations amongst the differents species.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Copy the picture and label the different parts of a fish onto a new page in your visual art diary</a:t>
            </a:r>
            <a:endParaRPr/>
          </a:p>
        </p:txBody>
      </p:sp>
      <p:pic>
        <p:nvPicPr>
          <p:cNvPr id="78" name="Google Shape;78;p16"/>
          <p:cNvPicPr preferRelativeResize="0"/>
          <p:nvPr/>
        </p:nvPicPr>
        <p:blipFill>
          <a:blip r:embed="rId3">
            <a:alphaModFix/>
          </a:blip>
          <a:stretch>
            <a:fillRect/>
          </a:stretch>
        </p:blipFill>
        <p:spPr>
          <a:xfrm>
            <a:off x="2195250" y="1968488"/>
            <a:ext cx="4762500" cy="28670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17"/>
          <p:cNvSpPr txBox="1"/>
          <p:nvPr/>
        </p:nvSpPr>
        <p:spPr>
          <a:xfrm>
            <a:off x="0" y="0"/>
            <a:ext cx="6287700" cy="688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These are some examples of fish that have been created from recycled objects.  You need to look at a variety of ideas to spark your own imagination.  </a:t>
            </a:r>
            <a:endParaRPr>
              <a:solidFill>
                <a:schemeClr val="dk1"/>
              </a:solidFill>
            </a:endParaRPr>
          </a:p>
        </p:txBody>
      </p:sp>
      <p:pic>
        <p:nvPicPr>
          <p:cNvPr id="84" name="Google Shape;84;p17"/>
          <p:cNvPicPr preferRelativeResize="0"/>
          <p:nvPr/>
        </p:nvPicPr>
        <p:blipFill>
          <a:blip r:embed="rId3">
            <a:alphaModFix/>
          </a:blip>
          <a:stretch>
            <a:fillRect/>
          </a:stretch>
        </p:blipFill>
        <p:spPr>
          <a:xfrm>
            <a:off x="152400" y="1225800"/>
            <a:ext cx="2828925" cy="1619250"/>
          </a:xfrm>
          <a:prstGeom prst="rect">
            <a:avLst/>
          </a:prstGeom>
          <a:noFill/>
          <a:ln>
            <a:noFill/>
          </a:ln>
        </p:spPr>
      </p:pic>
      <p:pic>
        <p:nvPicPr>
          <p:cNvPr id="85" name="Google Shape;85;p17"/>
          <p:cNvPicPr preferRelativeResize="0"/>
          <p:nvPr/>
        </p:nvPicPr>
        <p:blipFill>
          <a:blip r:embed="rId4">
            <a:alphaModFix/>
          </a:blip>
          <a:stretch>
            <a:fillRect/>
          </a:stretch>
        </p:blipFill>
        <p:spPr>
          <a:xfrm>
            <a:off x="152400" y="3207000"/>
            <a:ext cx="2619375" cy="1743075"/>
          </a:xfrm>
          <a:prstGeom prst="rect">
            <a:avLst/>
          </a:prstGeom>
          <a:noFill/>
          <a:ln>
            <a:noFill/>
          </a:ln>
        </p:spPr>
      </p:pic>
      <p:pic>
        <p:nvPicPr>
          <p:cNvPr id="86" name="Google Shape;86;p17"/>
          <p:cNvPicPr preferRelativeResize="0"/>
          <p:nvPr/>
        </p:nvPicPr>
        <p:blipFill>
          <a:blip r:embed="rId5">
            <a:alphaModFix/>
          </a:blip>
          <a:stretch>
            <a:fillRect/>
          </a:stretch>
        </p:blipFill>
        <p:spPr>
          <a:xfrm>
            <a:off x="2928938" y="3207000"/>
            <a:ext cx="3048000" cy="1504950"/>
          </a:xfrm>
          <a:prstGeom prst="rect">
            <a:avLst/>
          </a:prstGeom>
          <a:noFill/>
          <a:ln>
            <a:noFill/>
          </a:ln>
        </p:spPr>
      </p:pic>
      <p:pic>
        <p:nvPicPr>
          <p:cNvPr id="87" name="Google Shape;87;p17"/>
          <p:cNvPicPr preferRelativeResize="0"/>
          <p:nvPr/>
        </p:nvPicPr>
        <p:blipFill>
          <a:blip r:embed="rId6">
            <a:alphaModFix/>
          </a:blip>
          <a:stretch>
            <a:fillRect/>
          </a:stretch>
        </p:blipFill>
        <p:spPr>
          <a:xfrm>
            <a:off x="3188250" y="1235325"/>
            <a:ext cx="2847975" cy="1600200"/>
          </a:xfrm>
          <a:prstGeom prst="rect">
            <a:avLst/>
          </a:prstGeom>
          <a:noFill/>
          <a:ln>
            <a:noFill/>
          </a:ln>
        </p:spPr>
      </p:pic>
      <p:pic>
        <p:nvPicPr>
          <p:cNvPr id="88" name="Google Shape;88;p17"/>
          <p:cNvPicPr preferRelativeResize="0"/>
          <p:nvPr/>
        </p:nvPicPr>
        <p:blipFill>
          <a:blip r:embed="rId7">
            <a:alphaModFix/>
          </a:blip>
          <a:stretch>
            <a:fillRect/>
          </a:stretch>
        </p:blipFill>
        <p:spPr>
          <a:xfrm>
            <a:off x="6243150" y="1219175"/>
            <a:ext cx="2619375" cy="1632498"/>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18">
            <a:hlinkClick r:id="rId3"/>
          </p:cNvPr>
          <p:cNvSpPr txBox="1"/>
          <p:nvPr/>
        </p:nvSpPr>
        <p:spPr>
          <a:xfrm>
            <a:off x="0" y="0"/>
            <a:ext cx="9018300" cy="506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n">
                <a:solidFill>
                  <a:schemeClr val="dk1"/>
                </a:solidFill>
              </a:rPr>
              <a:t>We are learning to: </a:t>
            </a:r>
            <a:endParaRPr b="1" i="1">
              <a:solidFill>
                <a:schemeClr val="dk1"/>
              </a:solidFill>
            </a:endParaRPr>
          </a:p>
          <a:p>
            <a:pPr indent="-317500" lvl="0" marL="457200" rtl="0" algn="l">
              <a:spcBef>
                <a:spcPts val="0"/>
              </a:spcBef>
              <a:spcAft>
                <a:spcPts val="0"/>
              </a:spcAft>
              <a:buClr>
                <a:srgbClr val="0000FF"/>
              </a:buClr>
              <a:buSzPts val="1400"/>
              <a:buChar char="●"/>
            </a:pPr>
            <a:r>
              <a:rPr b="1" lang="en">
                <a:solidFill>
                  <a:srgbClr val="0000FF"/>
                </a:solidFill>
              </a:rPr>
              <a:t>Recognise that there are several issues that threaten the sustainability of our fishing industries</a:t>
            </a:r>
            <a:endParaRPr b="1">
              <a:solidFill>
                <a:srgbClr val="0000FF"/>
              </a:solidFill>
            </a:endParaRPr>
          </a:p>
          <a:p>
            <a:pPr indent="-317500" lvl="0" marL="457200" rtl="0" algn="l">
              <a:spcBef>
                <a:spcPts val="0"/>
              </a:spcBef>
              <a:spcAft>
                <a:spcPts val="0"/>
              </a:spcAft>
              <a:buClr>
                <a:srgbClr val="0000FF"/>
              </a:buClr>
              <a:buSzPts val="1400"/>
              <a:buChar char="●"/>
            </a:pPr>
            <a:r>
              <a:rPr b="1" lang="en">
                <a:solidFill>
                  <a:srgbClr val="0000FF"/>
                </a:solidFill>
              </a:rPr>
              <a:t>Use our imagination to design a fish that is morphing into a plastic bottle</a:t>
            </a:r>
            <a:endParaRPr b="1">
              <a:solidFill>
                <a:srgbClr val="0000FF"/>
              </a:solidFill>
            </a:endParaRPr>
          </a:p>
          <a:p>
            <a:pPr indent="0" lvl="0" marL="457200" rtl="0" algn="l">
              <a:spcBef>
                <a:spcPts val="0"/>
              </a:spcBef>
              <a:spcAft>
                <a:spcPts val="0"/>
              </a:spcAft>
              <a:buNone/>
            </a:pPr>
            <a:r>
              <a:t/>
            </a:r>
            <a:endParaRPr b="1">
              <a:solidFill>
                <a:srgbClr val="0000FF"/>
              </a:solidFill>
            </a:endParaRPr>
          </a:p>
          <a:p>
            <a:pPr indent="0" lvl="0" marL="0" rtl="0" algn="l">
              <a:spcBef>
                <a:spcPts val="0"/>
              </a:spcBef>
              <a:spcAft>
                <a:spcPts val="0"/>
              </a:spcAft>
              <a:buNone/>
            </a:pPr>
            <a:r>
              <a:rPr b="1" i="1" lang="en">
                <a:solidFill>
                  <a:schemeClr val="dk1"/>
                </a:solidFill>
              </a:rPr>
              <a:t>Success Criteria: </a:t>
            </a:r>
            <a:endParaRPr b="1" i="1">
              <a:solidFill>
                <a:schemeClr val="dk1"/>
              </a:solidFill>
            </a:endParaRPr>
          </a:p>
          <a:p>
            <a:pPr indent="-317500" lvl="0" marL="457200" rtl="0" algn="l">
              <a:spcBef>
                <a:spcPts val="0"/>
              </a:spcBef>
              <a:spcAft>
                <a:spcPts val="0"/>
              </a:spcAft>
              <a:buClr>
                <a:srgbClr val="0000FF"/>
              </a:buClr>
              <a:buSzPts val="1400"/>
              <a:buChar char="●"/>
            </a:pPr>
            <a:r>
              <a:rPr b="1" lang="en">
                <a:solidFill>
                  <a:srgbClr val="0000FF"/>
                </a:solidFill>
              </a:rPr>
              <a:t>Watch two videos and read the resources from the teacher to answer the following questions</a:t>
            </a:r>
            <a:endParaRPr b="1">
              <a:solidFill>
                <a:srgbClr val="0000FF"/>
              </a:solidFill>
            </a:endParaRPr>
          </a:p>
          <a:p>
            <a:pPr indent="-317500" lvl="0" marL="457200" rtl="0" algn="l">
              <a:spcBef>
                <a:spcPts val="0"/>
              </a:spcBef>
              <a:spcAft>
                <a:spcPts val="0"/>
              </a:spcAft>
              <a:buClr>
                <a:srgbClr val="0000FF"/>
              </a:buClr>
              <a:buSzPts val="1400"/>
              <a:buChar char="●"/>
            </a:pPr>
            <a:r>
              <a:rPr b="1" lang="en">
                <a:solidFill>
                  <a:srgbClr val="0000FF"/>
                </a:solidFill>
              </a:rPr>
              <a:t>Make a title page called…..THE PROBLEM</a:t>
            </a:r>
            <a:endParaRPr b="1">
              <a:solidFill>
                <a:srgbClr val="0000FF"/>
              </a:solidFill>
            </a:endParaRPr>
          </a:p>
          <a:p>
            <a:pPr indent="0" lvl="0" marL="457200" rtl="0" algn="l">
              <a:spcBef>
                <a:spcPts val="0"/>
              </a:spcBef>
              <a:spcAft>
                <a:spcPts val="0"/>
              </a:spcAft>
              <a:buNone/>
            </a:pPr>
            <a:r>
              <a:t/>
            </a:r>
            <a:endParaRPr b="1">
              <a:solidFill>
                <a:srgbClr val="0000FF"/>
              </a:solidFill>
            </a:endParaRPr>
          </a:p>
          <a:p>
            <a:pPr indent="0" lvl="0" marL="0" rtl="0" algn="l">
              <a:spcBef>
                <a:spcPts val="0"/>
              </a:spcBef>
              <a:spcAft>
                <a:spcPts val="0"/>
              </a:spcAft>
              <a:buNone/>
            </a:pPr>
            <a:r>
              <a:rPr b="1" lang="en"/>
              <a:t>Using this link, watch the first two videos.  The first one is about the five facts you need to know about our oceans, and the second short video about types of fish to eat.</a:t>
            </a:r>
            <a:endParaRPr b="1"/>
          </a:p>
          <a:p>
            <a:pPr indent="0" lvl="0" marL="457200" rtl="0" algn="l">
              <a:spcBef>
                <a:spcPts val="0"/>
              </a:spcBef>
              <a:spcAft>
                <a:spcPts val="0"/>
              </a:spcAft>
              <a:buNone/>
            </a:pPr>
            <a:r>
              <a:t/>
            </a:r>
            <a:endParaRPr b="1"/>
          </a:p>
          <a:p>
            <a:pPr indent="0" lvl="0" marL="457200" rtl="0" algn="l">
              <a:spcBef>
                <a:spcPts val="0"/>
              </a:spcBef>
              <a:spcAft>
                <a:spcPts val="0"/>
              </a:spcAft>
              <a:buNone/>
            </a:pPr>
            <a:r>
              <a:rPr b="1" lang="en"/>
              <a:t>List the main points from each video</a:t>
            </a:r>
            <a:endParaRPr b="1"/>
          </a:p>
          <a:p>
            <a:pPr indent="0" lvl="0" marL="457200" rtl="0" algn="l">
              <a:spcBef>
                <a:spcPts val="0"/>
              </a:spcBef>
              <a:spcAft>
                <a:spcPts val="0"/>
              </a:spcAft>
              <a:buNone/>
            </a:pPr>
            <a:r>
              <a:t/>
            </a:r>
            <a:endParaRPr b="1"/>
          </a:p>
          <a:p>
            <a:pPr indent="0" lvl="0" marL="457200" rtl="0" algn="l">
              <a:spcBef>
                <a:spcPts val="0"/>
              </a:spcBef>
              <a:spcAft>
                <a:spcPts val="0"/>
              </a:spcAft>
              <a:buNone/>
            </a:pPr>
            <a:r>
              <a:t/>
            </a:r>
            <a:endParaRPr b="1">
              <a:solidFill>
                <a:srgbClr val="0000FF"/>
              </a:solidFill>
            </a:endParaRPr>
          </a:p>
          <a:p>
            <a:pPr indent="0" lvl="0" marL="457200" rtl="0" algn="l">
              <a:spcBef>
                <a:spcPts val="0"/>
              </a:spcBef>
              <a:spcAft>
                <a:spcPts val="0"/>
              </a:spcAft>
              <a:buNone/>
            </a:pPr>
            <a:r>
              <a:t/>
            </a:r>
            <a:endParaRPr b="1">
              <a:solidFill>
                <a:srgbClr val="0000FF"/>
              </a:solidFill>
            </a:endParaRPr>
          </a:p>
          <a:p>
            <a:pPr indent="0" lvl="0" marL="0" rtl="0" algn="l">
              <a:spcBef>
                <a:spcPts val="0"/>
              </a:spcBef>
              <a:spcAft>
                <a:spcPts val="0"/>
              </a:spcAft>
              <a:buNone/>
            </a:pPr>
            <a:r>
              <a:rPr b="1" lang="en">
                <a:solidFill>
                  <a:srgbClr val="0000FF"/>
                </a:solidFill>
              </a:rPr>
              <a:t>          </a:t>
            </a:r>
            <a:r>
              <a:rPr b="1" lang="en"/>
              <a:t>After looking through the link </a:t>
            </a:r>
            <a:r>
              <a:rPr b="1" lang="en"/>
              <a:t>below, list the 7 ways we can help make a difference to our marine</a:t>
            </a:r>
            <a:endParaRPr b="1"/>
          </a:p>
          <a:p>
            <a:pPr indent="0" lvl="0" marL="0" rtl="0" algn="l">
              <a:spcBef>
                <a:spcPts val="0"/>
              </a:spcBef>
              <a:spcAft>
                <a:spcPts val="0"/>
              </a:spcAft>
              <a:buNone/>
            </a:pPr>
            <a:r>
              <a:rPr b="1" lang="en"/>
              <a:t>          environments.</a:t>
            </a:r>
            <a:endParaRPr b="1"/>
          </a:p>
          <a:p>
            <a:pPr indent="0" lvl="0" marL="0" rtl="0" algn="l">
              <a:spcBef>
                <a:spcPts val="0"/>
              </a:spcBef>
              <a:spcAft>
                <a:spcPts val="0"/>
              </a:spcAft>
              <a:buNone/>
            </a:pPr>
            <a:r>
              <a:t/>
            </a:r>
            <a:endParaRPr b="1"/>
          </a:p>
          <a:p>
            <a:pPr indent="0" lvl="0" marL="0" rtl="0" algn="l">
              <a:spcBef>
                <a:spcPts val="0"/>
              </a:spcBef>
              <a:spcAft>
                <a:spcPts val="0"/>
              </a:spcAft>
              <a:buNone/>
            </a:pPr>
            <a:r>
              <a:rPr b="1" lang="en"/>
              <a:t>          </a:t>
            </a:r>
            <a:endParaRPr b="1"/>
          </a:p>
        </p:txBody>
      </p:sp>
      <p:sp>
        <p:nvSpPr>
          <p:cNvPr id="94" name="Google Shape;94;p18">
            <a:hlinkClick r:id="rId4"/>
          </p:cNvPr>
          <p:cNvSpPr txBox="1"/>
          <p:nvPr/>
        </p:nvSpPr>
        <p:spPr>
          <a:xfrm>
            <a:off x="548625" y="2743175"/>
            <a:ext cx="61035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5"/>
              </a:rPr>
              <a:t>ttps://oceana.org/living-blue/10-ways-you-can-help-save-oceans</a:t>
            </a:r>
            <a:endParaRPr/>
          </a:p>
        </p:txBody>
      </p:sp>
      <p:sp>
        <p:nvSpPr>
          <p:cNvPr id="95" name="Google Shape;95;p18">
            <a:hlinkClick r:id="rId6"/>
          </p:cNvPr>
          <p:cNvSpPr txBox="1"/>
          <p:nvPr/>
        </p:nvSpPr>
        <p:spPr>
          <a:xfrm>
            <a:off x="548625" y="3771900"/>
            <a:ext cx="5874900" cy="903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7"/>
              </a:rPr>
              <a:t>https://www.mfe.govt.nz/marine/we-all-have-role-play/what-you-can-do</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19"/>
          <p:cNvSpPr txBox="1"/>
          <p:nvPr/>
        </p:nvSpPr>
        <p:spPr>
          <a:xfrm>
            <a:off x="172125" y="303750"/>
            <a:ext cx="8717700" cy="4667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a:t>We are learning to</a:t>
            </a:r>
            <a:r>
              <a:rPr lang="en"/>
              <a:t> </a:t>
            </a:r>
            <a:r>
              <a:rPr lang="en">
                <a:solidFill>
                  <a:srgbClr val="0000FF"/>
                </a:solidFill>
              </a:rPr>
              <a:t>look for resources around home to help create a recycled fish sculpture</a:t>
            </a:r>
            <a:endParaRPr>
              <a:solidFill>
                <a:srgbClr val="0000FF"/>
              </a:solidFill>
            </a:endParaRPr>
          </a:p>
          <a:p>
            <a:pPr indent="0" lvl="0" marL="0" rtl="0" algn="l">
              <a:spcBef>
                <a:spcPts val="0"/>
              </a:spcBef>
              <a:spcAft>
                <a:spcPts val="0"/>
              </a:spcAft>
              <a:buNone/>
            </a:pPr>
            <a:r>
              <a:rPr i="1" lang="en"/>
              <a:t>We are learning to </a:t>
            </a:r>
            <a:r>
              <a:rPr lang="en">
                <a:solidFill>
                  <a:srgbClr val="0000FF"/>
                </a:solidFill>
              </a:rPr>
              <a:t>manipulate and change the forms of our collected resources to create a fish</a:t>
            </a:r>
            <a:endParaRPr>
              <a:solidFill>
                <a:srgbClr val="0000FF"/>
              </a:solidFill>
            </a:endParaRPr>
          </a:p>
          <a:p>
            <a:pPr indent="0" lvl="0" marL="0" rtl="0" algn="l">
              <a:spcBef>
                <a:spcPts val="0"/>
              </a:spcBef>
              <a:spcAft>
                <a:spcPts val="0"/>
              </a:spcAft>
              <a:buNone/>
            </a:pPr>
            <a:r>
              <a:t/>
            </a:r>
            <a:endParaRPr>
              <a:solidFill>
                <a:srgbClr val="0000FF"/>
              </a:solidFill>
            </a:endParaRPr>
          </a:p>
          <a:p>
            <a:pPr indent="0" lvl="0" marL="0" rtl="0" algn="l">
              <a:spcBef>
                <a:spcPts val="0"/>
              </a:spcBef>
              <a:spcAft>
                <a:spcPts val="0"/>
              </a:spcAft>
              <a:buNone/>
            </a:pPr>
            <a:r>
              <a:t/>
            </a:r>
            <a:endParaRPr/>
          </a:p>
          <a:p>
            <a:pPr indent="0" lvl="0" marL="0" rtl="0" algn="l">
              <a:spcBef>
                <a:spcPts val="0"/>
              </a:spcBef>
              <a:spcAft>
                <a:spcPts val="0"/>
              </a:spcAft>
              <a:buNone/>
            </a:pPr>
            <a:r>
              <a:rPr lang="en"/>
              <a:t>You need to find stuff like…...</a:t>
            </a:r>
            <a:endParaRPr/>
          </a:p>
          <a:p>
            <a:pPr indent="0" lvl="0" marL="0" rtl="0" algn="l">
              <a:spcBef>
                <a:spcPts val="0"/>
              </a:spcBef>
              <a:spcAft>
                <a:spcPts val="0"/>
              </a:spcAft>
              <a:buNone/>
            </a:pPr>
            <a:r>
              <a:rPr i="1" lang="en">
                <a:solidFill>
                  <a:srgbClr val="0000FF"/>
                </a:solidFill>
              </a:rPr>
              <a:t>plastic bottles, </a:t>
            </a:r>
            <a:endParaRPr i="1">
              <a:solidFill>
                <a:srgbClr val="0000FF"/>
              </a:solidFill>
            </a:endParaRPr>
          </a:p>
          <a:p>
            <a:pPr indent="0" lvl="0" marL="0" rtl="0" algn="l">
              <a:spcBef>
                <a:spcPts val="0"/>
              </a:spcBef>
              <a:spcAft>
                <a:spcPts val="0"/>
              </a:spcAft>
              <a:buNone/>
            </a:pPr>
            <a:r>
              <a:rPr i="1" lang="en">
                <a:solidFill>
                  <a:srgbClr val="0000FF"/>
                </a:solidFill>
              </a:rPr>
              <a:t>card, bottle tops</a:t>
            </a:r>
            <a:endParaRPr i="1">
              <a:solidFill>
                <a:srgbClr val="0000FF"/>
              </a:solidFill>
            </a:endParaRPr>
          </a:p>
          <a:p>
            <a:pPr indent="0" lvl="0" marL="0" rtl="0" algn="l">
              <a:spcBef>
                <a:spcPts val="0"/>
              </a:spcBef>
              <a:spcAft>
                <a:spcPts val="0"/>
              </a:spcAft>
              <a:buNone/>
            </a:pPr>
            <a:r>
              <a:rPr i="1" lang="en">
                <a:solidFill>
                  <a:srgbClr val="0000FF"/>
                </a:solidFill>
              </a:rPr>
              <a:t>Cardboard rolls</a:t>
            </a:r>
            <a:endParaRPr i="1">
              <a:solidFill>
                <a:srgbClr val="0000FF"/>
              </a:solidFill>
            </a:endParaRPr>
          </a:p>
          <a:p>
            <a:pPr indent="0" lvl="0" marL="0" rtl="0" algn="l">
              <a:spcBef>
                <a:spcPts val="0"/>
              </a:spcBef>
              <a:spcAft>
                <a:spcPts val="0"/>
              </a:spcAft>
              <a:buNone/>
            </a:pPr>
            <a:r>
              <a:rPr i="1" lang="en">
                <a:solidFill>
                  <a:srgbClr val="0000FF"/>
                </a:solidFill>
              </a:rPr>
              <a:t>Egg cartons</a:t>
            </a:r>
            <a:endParaRPr i="1">
              <a:solidFill>
                <a:srgbClr val="0000FF"/>
              </a:solidFill>
            </a:endParaRPr>
          </a:p>
          <a:p>
            <a:pPr indent="0" lvl="0" marL="0" rtl="0" algn="l">
              <a:spcBef>
                <a:spcPts val="0"/>
              </a:spcBef>
              <a:spcAft>
                <a:spcPts val="0"/>
              </a:spcAft>
              <a:buNone/>
            </a:pPr>
            <a:r>
              <a:rPr i="1" lang="en">
                <a:solidFill>
                  <a:srgbClr val="0000FF"/>
                </a:solidFill>
              </a:rPr>
              <a:t>Buttons</a:t>
            </a:r>
            <a:endParaRPr i="1">
              <a:solidFill>
                <a:srgbClr val="0000FF"/>
              </a:solidFill>
            </a:endParaRPr>
          </a:p>
          <a:p>
            <a:pPr indent="0" lvl="0" marL="0" rtl="0" algn="l">
              <a:spcBef>
                <a:spcPts val="0"/>
              </a:spcBef>
              <a:spcAft>
                <a:spcPts val="0"/>
              </a:spcAft>
              <a:buNone/>
            </a:pPr>
            <a:r>
              <a:rPr i="1" lang="en">
                <a:solidFill>
                  <a:srgbClr val="0000FF"/>
                </a:solidFill>
              </a:rPr>
              <a:t>Plastic spoons or forks</a:t>
            </a:r>
            <a:endParaRPr i="1">
              <a:solidFill>
                <a:srgbClr val="0000FF"/>
              </a:solidFill>
            </a:endParaRPr>
          </a:p>
          <a:p>
            <a:pPr indent="0" lvl="0" marL="0" rtl="0" algn="l">
              <a:spcBef>
                <a:spcPts val="0"/>
              </a:spcBef>
              <a:spcAft>
                <a:spcPts val="0"/>
              </a:spcAft>
              <a:buNone/>
            </a:pPr>
            <a:r>
              <a:rPr i="1" lang="en">
                <a:solidFill>
                  <a:srgbClr val="0000FF"/>
                </a:solidFill>
              </a:rPr>
              <a:t>Plastic mesh</a:t>
            </a:r>
            <a:endParaRPr i="1">
              <a:solidFill>
                <a:srgbClr val="0000FF"/>
              </a:solidFill>
            </a:endParaRPr>
          </a:p>
          <a:p>
            <a:pPr indent="0" lvl="0" marL="0" rtl="0" algn="l">
              <a:spcBef>
                <a:spcPts val="0"/>
              </a:spcBef>
              <a:spcAft>
                <a:spcPts val="0"/>
              </a:spcAft>
              <a:buNone/>
            </a:pPr>
            <a:r>
              <a:rPr i="1" lang="en">
                <a:solidFill>
                  <a:srgbClr val="0000FF"/>
                </a:solidFill>
              </a:rPr>
              <a:t>Ping pong balls </a:t>
            </a:r>
            <a:endParaRPr i="1">
              <a:solidFill>
                <a:srgbClr val="0000FF"/>
              </a:solidFill>
            </a:endParaRPr>
          </a:p>
          <a:p>
            <a:pPr indent="0" lvl="0" marL="0" rtl="0" algn="l">
              <a:spcBef>
                <a:spcPts val="0"/>
              </a:spcBef>
              <a:spcAft>
                <a:spcPts val="0"/>
              </a:spcAft>
              <a:buNone/>
            </a:pPr>
            <a:r>
              <a:rPr i="1" lang="en">
                <a:solidFill>
                  <a:srgbClr val="0000FF"/>
                </a:solidFill>
              </a:rPr>
              <a:t>Old toys that you could break up for bits</a:t>
            </a:r>
            <a:endParaRPr i="1">
              <a:solidFill>
                <a:srgbClr val="0000FF"/>
              </a:solidFill>
            </a:endParaRPr>
          </a:p>
          <a:p>
            <a:pPr indent="0" lvl="0" marL="0" rtl="0" algn="l">
              <a:spcBef>
                <a:spcPts val="0"/>
              </a:spcBef>
              <a:spcAft>
                <a:spcPts val="0"/>
              </a:spcAft>
              <a:buNone/>
            </a:pPr>
            <a:r>
              <a:rPr i="1" lang="en">
                <a:solidFill>
                  <a:srgbClr val="0000FF"/>
                </a:solidFill>
              </a:rPr>
              <a:t>Nails, </a:t>
            </a:r>
            <a:endParaRPr i="1">
              <a:solidFill>
                <a:srgbClr val="0000FF"/>
              </a:solidFill>
            </a:endParaRPr>
          </a:p>
          <a:p>
            <a:pPr indent="0" lvl="0" marL="0" rtl="0" algn="l">
              <a:spcBef>
                <a:spcPts val="0"/>
              </a:spcBef>
              <a:spcAft>
                <a:spcPts val="0"/>
              </a:spcAft>
              <a:buNone/>
            </a:pPr>
            <a:r>
              <a:rPr i="1" lang="en">
                <a:solidFill>
                  <a:srgbClr val="0000FF"/>
                </a:solidFill>
              </a:rPr>
              <a:t>plastic golf tees</a:t>
            </a:r>
            <a:endParaRPr i="1">
              <a:solidFill>
                <a:srgbClr val="0000FF"/>
              </a:solidFill>
            </a:endParaRPr>
          </a:p>
          <a:p>
            <a:pPr indent="0" lvl="0" marL="0" rtl="0" algn="l">
              <a:spcBef>
                <a:spcPts val="0"/>
              </a:spcBef>
              <a:spcAft>
                <a:spcPts val="0"/>
              </a:spcAft>
              <a:buNone/>
            </a:pPr>
            <a:r>
              <a:rPr i="1" lang="en">
                <a:solidFill>
                  <a:srgbClr val="0000FF"/>
                </a:solidFill>
              </a:rPr>
              <a:t>Ice block sticks</a:t>
            </a:r>
            <a:endParaRPr i="1">
              <a:solidFill>
                <a:srgbClr val="0000FF"/>
              </a:solidFill>
            </a:endParaRPr>
          </a:p>
          <a:p>
            <a:pPr indent="0" lvl="0" marL="0" rtl="0" algn="l">
              <a:spcBef>
                <a:spcPts val="0"/>
              </a:spcBef>
              <a:spcAft>
                <a:spcPts val="0"/>
              </a:spcAft>
              <a:buNone/>
            </a:pPr>
            <a:r>
              <a:rPr i="1" lang="en">
                <a:solidFill>
                  <a:srgbClr val="0000FF"/>
                </a:solidFill>
              </a:rPr>
              <a:t>Springs</a:t>
            </a:r>
            <a:endParaRPr i="1">
              <a:solidFill>
                <a:srgbClr val="0000FF"/>
              </a:solidFill>
            </a:endParaRPr>
          </a:p>
          <a:p>
            <a:pPr indent="0" lvl="0" marL="0" rtl="0" algn="l">
              <a:spcBef>
                <a:spcPts val="0"/>
              </a:spcBef>
              <a:spcAft>
                <a:spcPts val="0"/>
              </a:spcAft>
              <a:buNone/>
            </a:pPr>
            <a:r>
              <a:rPr i="1" lang="en">
                <a:solidFill>
                  <a:srgbClr val="0000FF"/>
                </a:solidFill>
              </a:rPr>
              <a:t>Tooth picks</a:t>
            </a:r>
            <a:endParaRPr i="1">
              <a:solidFill>
                <a:srgbClr val="0000FF"/>
              </a:solidFill>
            </a:endParaRPr>
          </a:p>
          <a:p>
            <a:pPr indent="0" lvl="0" marL="0" rtl="0" algn="l">
              <a:spcBef>
                <a:spcPts val="0"/>
              </a:spcBef>
              <a:spcAft>
                <a:spcPts val="0"/>
              </a:spcAft>
              <a:buNone/>
            </a:pPr>
            <a:r>
              <a:rPr i="1" lang="en">
                <a:solidFill>
                  <a:srgbClr val="0000FF"/>
                </a:solidFill>
              </a:rPr>
              <a:t>Meat skewers</a:t>
            </a:r>
            <a:endParaRPr i="1">
              <a:solidFill>
                <a:srgbClr val="0000FF"/>
              </a:solidFill>
            </a:endParaRPr>
          </a:p>
          <a:p>
            <a:pPr indent="0" lvl="0" marL="0" rtl="0" algn="l">
              <a:spcBef>
                <a:spcPts val="0"/>
              </a:spcBef>
              <a:spcAft>
                <a:spcPts val="0"/>
              </a:spcAft>
              <a:buNone/>
            </a:pPr>
            <a:r>
              <a:t/>
            </a:r>
            <a:endParaRPr i="1">
              <a:solidFill>
                <a:srgbClr val="0000FF"/>
              </a:solidFill>
            </a:endParaRPr>
          </a:p>
          <a:p>
            <a:pPr indent="0" lvl="0" marL="0" rtl="0" algn="l">
              <a:spcBef>
                <a:spcPts val="0"/>
              </a:spcBef>
              <a:spcAft>
                <a:spcPts val="0"/>
              </a:spcAft>
              <a:buNone/>
            </a:pPr>
            <a:r>
              <a:t/>
            </a:r>
            <a:endParaRPr/>
          </a:p>
        </p:txBody>
      </p:sp>
      <p:pic>
        <p:nvPicPr>
          <p:cNvPr id="101" name="Google Shape;101;p19"/>
          <p:cNvPicPr preferRelativeResize="0"/>
          <p:nvPr/>
        </p:nvPicPr>
        <p:blipFill>
          <a:blip r:embed="rId3">
            <a:alphaModFix/>
          </a:blip>
          <a:stretch>
            <a:fillRect/>
          </a:stretch>
        </p:blipFill>
        <p:spPr>
          <a:xfrm>
            <a:off x="3736121" y="1123046"/>
            <a:ext cx="1769875" cy="1177675"/>
          </a:xfrm>
          <a:prstGeom prst="rect">
            <a:avLst/>
          </a:prstGeom>
          <a:noFill/>
          <a:ln>
            <a:noFill/>
          </a:ln>
        </p:spPr>
      </p:pic>
      <p:pic>
        <p:nvPicPr>
          <p:cNvPr id="102" name="Google Shape;102;p19"/>
          <p:cNvPicPr preferRelativeResize="0"/>
          <p:nvPr/>
        </p:nvPicPr>
        <p:blipFill>
          <a:blip r:embed="rId4">
            <a:alphaModFix/>
          </a:blip>
          <a:stretch>
            <a:fillRect/>
          </a:stretch>
        </p:blipFill>
        <p:spPr>
          <a:xfrm>
            <a:off x="5727000" y="1123046"/>
            <a:ext cx="1249225" cy="17423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pic>
        <p:nvPicPr>
          <p:cNvPr id="107" name="Google Shape;107;p20"/>
          <p:cNvPicPr preferRelativeResize="0"/>
          <p:nvPr/>
        </p:nvPicPr>
        <p:blipFill>
          <a:blip r:embed="rId3">
            <a:alphaModFix/>
          </a:blip>
          <a:stretch>
            <a:fillRect/>
          </a:stretch>
        </p:blipFill>
        <p:spPr>
          <a:xfrm>
            <a:off x="6450150" y="304800"/>
            <a:ext cx="2428875" cy="1885950"/>
          </a:xfrm>
          <a:prstGeom prst="rect">
            <a:avLst/>
          </a:prstGeom>
          <a:noFill/>
          <a:ln>
            <a:noFill/>
          </a:ln>
        </p:spPr>
      </p:pic>
      <p:pic>
        <p:nvPicPr>
          <p:cNvPr id="108" name="Google Shape;108;p20"/>
          <p:cNvPicPr preferRelativeResize="0"/>
          <p:nvPr/>
        </p:nvPicPr>
        <p:blipFill>
          <a:blip r:embed="rId4">
            <a:alphaModFix/>
          </a:blip>
          <a:stretch>
            <a:fillRect/>
          </a:stretch>
        </p:blipFill>
        <p:spPr>
          <a:xfrm>
            <a:off x="2805150" y="2404025"/>
            <a:ext cx="3351450" cy="2405350"/>
          </a:xfrm>
          <a:prstGeom prst="rect">
            <a:avLst/>
          </a:prstGeom>
          <a:noFill/>
          <a:ln>
            <a:noFill/>
          </a:ln>
        </p:spPr>
      </p:pic>
      <p:pic>
        <p:nvPicPr>
          <p:cNvPr id="109" name="Google Shape;109;p20"/>
          <p:cNvPicPr preferRelativeResize="0"/>
          <p:nvPr/>
        </p:nvPicPr>
        <p:blipFill>
          <a:blip r:embed="rId5">
            <a:alphaModFix/>
          </a:blip>
          <a:stretch>
            <a:fillRect/>
          </a:stretch>
        </p:blipFill>
        <p:spPr>
          <a:xfrm>
            <a:off x="496650" y="2404025"/>
            <a:ext cx="1943475" cy="2405350"/>
          </a:xfrm>
          <a:prstGeom prst="rect">
            <a:avLst/>
          </a:prstGeom>
          <a:noFill/>
          <a:ln>
            <a:noFill/>
          </a:ln>
        </p:spPr>
      </p:pic>
      <p:sp>
        <p:nvSpPr>
          <p:cNvPr id="110" name="Google Shape;110;p20"/>
          <p:cNvSpPr txBox="1"/>
          <p:nvPr/>
        </p:nvSpPr>
        <p:spPr>
          <a:xfrm>
            <a:off x="334125" y="304800"/>
            <a:ext cx="5700300" cy="2222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a:t>We are learning to</a:t>
            </a:r>
            <a:r>
              <a:rPr lang="en"/>
              <a:t> </a:t>
            </a:r>
            <a:r>
              <a:rPr lang="en">
                <a:solidFill>
                  <a:srgbClr val="0000FF"/>
                </a:solidFill>
              </a:rPr>
              <a:t>create a detailed sketched plan of what our fish will look like and show how we will create different features</a:t>
            </a:r>
            <a:endParaRPr>
              <a:solidFill>
                <a:srgbClr val="0000FF"/>
              </a:solidFill>
            </a:endParaRPr>
          </a:p>
          <a:p>
            <a:pPr indent="0" lvl="0" marL="0" rtl="0" algn="l">
              <a:spcBef>
                <a:spcPts val="0"/>
              </a:spcBef>
              <a:spcAft>
                <a:spcPts val="0"/>
              </a:spcAft>
              <a:buNone/>
            </a:pPr>
            <a:r>
              <a:t/>
            </a:r>
            <a:endParaRPr>
              <a:solidFill>
                <a:srgbClr val="0000FF"/>
              </a:solidFill>
            </a:endParaRPr>
          </a:p>
          <a:p>
            <a:pPr indent="0" lvl="0" marL="0" rtl="0" algn="l">
              <a:spcBef>
                <a:spcPts val="0"/>
              </a:spcBef>
              <a:spcAft>
                <a:spcPts val="0"/>
              </a:spcAft>
              <a:buNone/>
            </a:pPr>
            <a:r>
              <a:rPr lang="en"/>
              <a:t>Now that you have collected lots of different objects, have a go at creating a drawn plan of what your fish could potentially look like.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Be sure to add notes beside how you’re planning to create features and what materials you will need.</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pic>
        <p:nvPicPr>
          <p:cNvPr id="115" name="Google Shape;115;p21"/>
          <p:cNvPicPr preferRelativeResize="0"/>
          <p:nvPr/>
        </p:nvPicPr>
        <p:blipFill>
          <a:blip r:embed="rId3">
            <a:alphaModFix/>
          </a:blip>
          <a:stretch>
            <a:fillRect/>
          </a:stretch>
        </p:blipFill>
        <p:spPr>
          <a:xfrm>
            <a:off x="2889275" y="1549650"/>
            <a:ext cx="2628850" cy="1847850"/>
          </a:xfrm>
          <a:prstGeom prst="rect">
            <a:avLst/>
          </a:prstGeom>
          <a:noFill/>
          <a:ln>
            <a:noFill/>
          </a:ln>
        </p:spPr>
      </p:pic>
      <p:pic>
        <p:nvPicPr>
          <p:cNvPr id="116" name="Google Shape;116;p21"/>
          <p:cNvPicPr preferRelativeResize="0"/>
          <p:nvPr/>
        </p:nvPicPr>
        <p:blipFill>
          <a:blip r:embed="rId4">
            <a:alphaModFix/>
          </a:blip>
          <a:stretch>
            <a:fillRect/>
          </a:stretch>
        </p:blipFill>
        <p:spPr>
          <a:xfrm>
            <a:off x="686725" y="292500"/>
            <a:ext cx="2143125" cy="2143125"/>
          </a:xfrm>
          <a:prstGeom prst="rect">
            <a:avLst/>
          </a:prstGeom>
          <a:noFill/>
          <a:ln>
            <a:noFill/>
          </a:ln>
        </p:spPr>
      </p:pic>
      <p:pic>
        <p:nvPicPr>
          <p:cNvPr id="117" name="Google Shape;117;p21"/>
          <p:cNvPicPr preferRelativeResize="0"/>
          <p:nvPr/>
        </p:nvPicPr>
        <p:blipFill>
          <a:blip r:embed="rId5">
            <a:alphaModFix/>
          </a:blip>
          <a:stretch>
            <a:fillRect/>
          </a:stretch>
        </p:blipFill>
        <p:spPr>
          <a:xfrm>
            <a:off x="686725" y="2673000"/>
            <a:ext cx="1788850" cy="2265724"/>
          </a:xfrm>
          <a:prstGeom prst="rect">
            <a:avLst/>
          </a:prstGeom>
          <a:noFill/>
          <a:ln>
            <a:noFill/>
          </a:ln>
        </p:spPr>
      </p:pic>
      <p:pic>
        <p:nvPicPr>
          <p:cNvPr id="118" name="Google Shape;118;p21"/>
          <p:cNvPicPr preferRelativeResize="0"/>
          <p:nvPr/>
        </p:nvPicPr>
        <p:blipFill>
          <a:blip r:embed="rId6">
            <a:alphaModFix/>
          </a:blip>
          <a:stretch>
            <a:fillRect/>
          </a:stretch>
        </p:blipFill>
        <p:spPr>
          <a:xfrm>
            <a:off x="5764675" y="1549650"/>
            <a:ext cx="2466975" cy="1847850"/>
          </a:xfrm>
          <a:prstGeom prst="rect">
            <a:avLst/>
          </a:prstGeom>
          <a:noFill/>
          <a:ln>
            <a:noFill/>
          </a:ln>
        </p:spPr>
      </p:pic>
      <p:pic>
        <p:nvPicPr>
          <p:cNvPr id="119" name="Google Shape;119;p21"/>
          <p:cNvPicPr preferRelativeResize="0"/>
          <p:nvPr/>
        </p:nvPicPr>
        <p:blipFill>
          <a:blip r:embed="rId7">
            <a:alphaModFix/>
          </a:blip>
          <a:stretch>
            <a:fillRect/>
          </a:stretch>
        </p:blipFill>
        <p:spPr>
          <a:xfrm>
            <a:off x="6348825" y="3576650"/>
            <a:ext cx="1882825" cy="1414975"/>
          </a:xfrm>
          <a:prstGeom prst="rect">
            <a:avLst/>
          </a:prstGeom>
          <a:noFill/>
          <a:ln>
            <a:noFill/>
          </a:ln>
        </p:spPr>
      </p:pic>
      <p:pic>
        <p:nvPicPr>
          <p:cNvPr id="120" name="Google Shape;120;p21"/>
          <p:cNvPicPr preferRelativeResize="0"/>
          <p:nvPr/>
        </p:nvPicPr>
        <p:blipFill>
          <a:blip r:embed="rId8">
            <a:alphaModFix/>
          </a:blip>
          <a:stretch>
            <a:fillRect/>
          </a:stretch>
        </p:blipFill>
        <p:spPr>
          <a:xfrm>
            <a:off x="2825325" y="3576638"/>
            <a:ext cx="3124200" cy="1466850"/>
          </a:xfrm>
          <a:prstGeom prst="rect">
            <a:avLst/>
          </a:prstGeom>
          <a:noFill/>
          <a:ln>
            <a:noFill/>
          </a:ln>
        </p:spPr>
      </p:pic>
      <p:sp>
        <p:nvSpPr>
          <p:cNvPr id="121" name="Google Shape;121;p21"/>
          <p:cNvSpPr txBox="1"/>
          <p:nvPr/>
        </p:nvSpPr>
        <p:spPr>
          <a:xfrm>
            <a:off x="2997000" y="324000"/>
            <a:ext cx="5234700" cy="1046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a:t>We are learning to</a:t>
            </a:r>
            <a:r>
              <a:rPr lang="en"/>
              <a:t> </a:t>
            </a:r>
            <a:r>
              <a:rPr lang="en">
                <a:solidFill>
                  <a:srgbClr val="9900FF"/>
                </a:solidFill>
              </a:rPr>
              <a:t>problem solve and be creative</a:t>
            </a:r>
            <a:endParaRPr>
              <a:solidFill>
                <a:srgbClr val="9900FF"/>
              </a:solidFill>
            </a:endParaRPr>
          </a:p>
          <a:p>
            <a:pPr indent="0" lvl="0" marL="0" rtl="0" algn="l">
              <a:spcBef>
                <a:spcPts val="0"/>
              </a:spcBef>
              <a:spcAft>
                <a:spcPts val="0"/>
              </a:spcAft>
              <a:buNone/>
            </a:pPr>
            <a:r>
              <a:t/>
            </a:r>
            <a:endParaRPr/>
          </a:p>
          <a:p>
            <a:pPr indent="0" lvl="0" marL="0" rtl="0" algn="l">
              <a:spcBef>
                <a:spcPts val="0"/>
              </a:spcBef>
              <a:spcAft>
                <a:spcPts val="0"/>
              </a:spcAft>
              <a:buNone/>
            </a:pPr>
            <a:r>
              <a:rPr lang="en"/>
              <a:t>What with and how are you going to make and attach the features?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