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Merriweather"/>
      <p:regular r:id="rId9"/>
      <p:bold r:id="rId10"/>
      <p:italic r:id="rId11"/>
      <p:boldItalic r:id="rId12"/>
    </p:embeddedFont>
    <p:embeddedFont>
      <p:font typeface="Comfortaa"/>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erriweather-italic.fntdata"/><Relationship Id="rId10" Type="http://schemas.openxmlformats.org/officeDocument/2006/relationships/font" Target="fonts/Merriweather-bold.fntdata"/><Relationship Id="rId13" Type="http://schemas.openxmlformats.org/officeDocument/2006/relationships/font" Target="fonts/Comfortaa-regular.fntdata"/><Relationship Id="rId12"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erriweather-regular.fntdata"/><Relationship Id="rId14"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26c7be8b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26c7be8b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826c7be8b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26c7be8b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26c7be8b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26c7be8b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516275" y="105450"/>
            <a:ext cx="8162700" cy="188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999999"/>
                </a:solidFill>
                <a:latin typeface="Comfortaa"/>
                <a:ea typeface="Comfortaa"/>
                <a:cs typeface="Comfortaa"/>
                <a:sym typeface="Comfortaa"/>
              </a:rPr>
              <a:t>Hi class, thinking of you and missing you at school, here is a little task you can work on:</a:t>
            </a:r>
            <a:endParaRPr sz="900">
              <a:solidFill>
                <a:srgbClr val="999999"/>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sz="11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sz="11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b="1" lang="en">
                <a:solidFill>
                  <a:srgbClr val="9900FF"/>
                </a:solidFill>
                <a:latin typeface="Comfortaa"/>
                <a:ea typeface="Comfortaa"/>
                <a:cs typeface="Comfortaa"/>
                <a:sym typeface="Comfortaa"/>
              </a:rPr>
              <a:t>KINDNESS WEEK PROPOSAL</a:t>
            </a:r>
            <a:endParaRPr b="1">
              <a:solidFill>
                <a:srgbClr val="9900FF"/>
              </a:solidFill>
              <a:latin typeface="Comfortaa"/>
              <a:ea typeface="Comfortaa"/>
              <a:cs typeface="Comfortaa"/>
              <a:sym typeface="Comfortaa"/>
            </a:endParaRPr>
          </a:p>
          <a:p>
            <a:pPr indent="0" lvl="0" marL="0" rtl="0" algn="l">
              <a:lnSpc>
                <a:spcPct val="115000"/>
              </a:lnSpc>
              <a:spcBef>
                <a:spcPts val="0"/>
              </a:spcBef>
              <a:spcAft>
                <a:spcPts val="0"/>
              </a:spcAft>
              <a:buNone/>
            </a:pPr>
            <a:r>
              <a:rPr lang="en" sz="1000">
                <a:solidFill>
                  <a:schemeClr val="dk1"/>
                </a:solidFill>
                <a:latin typeface="Comfortaa"/>
                <a:ea typeface="Comfortaa"/>
                <a:cs typeface="Comfortaa"/>
                <a:sym typeface="Comfortaa"/>
              </a:rPr>
              <a:t>This is an individual task, where you can think about the issues that we have discussed in class, about how MHJC can be kinder towards each other. Be creative and think about what activities of action you can do around MHJC during Kindness week. I have provided a template, please add your own words, change the fonts and the photos.</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sz="1000">
                <a:solidFill>
                  <a:schemeClr val="dk1"/>
                </a:solidFill>
                <a:latin typeface="Comfortaa"/>
                <a:ea typeface="Comfortaa"/>
                <a:cs typeface="Comfortaa"/>
                <a:sym typeface="Comfortaa"/>
              </a:rPr>
              <a:t>Back at class, we will share our ideas with the group, and select our favourite action plan to carry out. The assignment will be set on Google classroom. </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sz="10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sp>
        <p:nvSpPr>
          <p:cNvPr id="55" name="Google Shape;55;p13"/>
          <p:cNvSpPr txBox="1"/>
          <p:nvPr/>
        </p:nvSpPr>
        <p:spPr>
          <a:xfrm>
            <a:off x="592475" y="2174100"/>
            <a:ext cx="3304500" cy="22323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accent5"/>
                </a:solidFill>
                <a:latin typeface="Comfortaa"/>
                <a:ea typeface="Comfortaa"/>
                <a:cs typeface="Comfortaa"/>
                <a:sym typeface="Comfortaa"/>
              </a:rPr>
              <a:t>Instructions:</a:t>
            </a:r>
            <a:endParaRPr sz="1000">
              <a:solidFill>
                <a:schemeClr val="accent5"/>
              </a:solidFill>
              <a:latin typeface="Comfortaa"/>
              <a:ea typeface="Comfortaa"/>
              <a:cs typeface="Comfortaa"/>
              <a:sym typeface="Comfortaa"/>
            </a:endParaRPr>
          </a:p>
          <a:p>
            <a:pPr indent="-292100" lvl="0" marL="457200" rtl="0" algn="l">
              <a:lnSpc>
                <a:spcPct val="115000"/>
              </a:lnSpc>
              <a:spcBef>
                <a:spcPts val="0"/>
              </a:spcBef>
              <a:spcAft>
                <a:spcPts val="0"/>
              </a:spcAft>
              <a:buClr>
                <a:schemeClr val="dk1"/>
              </a:buClr>
              <a:buSzPts val="1000"/>
              <a:buFont typeface="Comfortaa"/>
              <a:buAutoNum type="arabicPeriod"/>
            </a:pPr>
            <a:r>
              <a:rPr lang="en" sz="1000">
                <a:solidFill>
                  <a:schemeClr val="dk1"/>
                </a:solidFill>
                <a:latin typeface="Comfortaa"/>
                <a:ea typeface="Comfortaa"/>
                <a:cs typeface="Comfortaa"/>
                <a:sym typeface="Comfortaa"/>
              </a:rPr>
              <a:t>Set up a template with 2 slides titled “(Name) - Safe schools week idea”</a:t>
            </a:r>
            <a:endParaRPr sz="1000">
              <a:solidFill>
                <a:schemeClr val="dk1"/>
              </a:solidFill>
              <a:latin typeface="Comfortaa"/>
              <a:ea typeface="Comfortaa"/>
              <a:cs typeface="Comfortaa"/>
              <a:sym typeface="Comfortaa"/>
            </a:endParaRPr>
          </a:p>
          <a:p>
            <a:pPr indent="-292100" lvl="0" marL="457200" rtl="0" algn="l">
              <a:lnSpc>
                <a:spcPct val="115000"/>
              </a:lnSpc>
              <a:spcBef>
                <a:spcPts val="0"/>
              </a:spcBef>
              <a:spcAft>
                <a:spcPts val="0"/>
              </a:spcAft>
              <a:buClr>
                <a:schemeClr val="dk1"/>
              </a:buClr>
              <a:buSzPts val="1000"/>
              <a:buFont typeface="Comfortaa"/>
              <a:buAutoNum type="arabicPeriod"/>
            </a:pPr>
            <a:r>
              <a:rPr lang="en" sz="1000">
                <a:solidFill>
                  <a:schemeClr val="dk1"/>
                </a:solidFill>
                <a:latin typeface="Comfortaa"/>
                <a:ea typeface="Comfortaa"/>
                <a:cs typeface="Comfortaa"/>
                <a:sym typeface="Comfortaa"/>
              </a:rPr>
              <a:t>Answer the 5 Ws - who, what, when, where, why, how this will take place</a:t>
            </a:r>
            <a:endParaRPr sz="1000">
              <a:solidFill>
                <a:schemeClr val="dk1"/>
              </a:solidFill>
              <a:latin typeface="Comfortaa"/>
              <a:ea typeface="Comfortaa"/>
              <a:cs typeface="Comfortaa"/>
              <a:sym typeface="Comfortaa"/>
            </a:endParaRPr>
          </a:p>
          <a:p>
            <a:pPr indent="-292100" lvl="0" marL="457200" rtl="0" algn="l">
              <a:lnSpc>
                <a:spcPct val="115000"/>
              </a:lnSpc>
              <a:spcBef>
                <a:spcPts val="0"/>
              </a:spcBef>
              <a:spcAft>
                <a:spcPts val="0"/>
              </a:spcAft>
              <a:buClr>
                <a:schemeClr val="dk1"/>
              </a:buClr>
              <a:buSzPts val="1000"/>
              <a:buFont typeface="Comfortaa"/>
              <a:buAutoNum type="arabicPeriod"/>
            </a:pPr>
            <a:r>
              <a:rPr lang="en" sz="1000">
                <a:solidFill>
                  <a:schemeClr val="dk1"/>
                </a:solidFill>
                <a:latin typeface="Comfortaa"/>
                <a:ea typeface="Comfortaa"/>
                <a:cs typeface="Comfortaa"/>
                <a:sym typeface="Comfortaa"/>
              </a:rPr>
              <a:t>Add two pictures of the action. One picture will be a drawing and the other can be an image found online. </a:t>
            </a:r>
            <a:endParaRPr sz="1000">
              <a:solidFill>
                <a:schemeClr val="dk1"/>
              </a:solidFill>
              <a:latin typeface="Comfortaa"/>
              <a:ea typeface="Comfortaa"/>
              <a:cs typeface="Comfortaa"/>
              <a:sym typeface="Comfortaa"/>
            </a:endParaRPr>
          </a:p>
          <a:p>
            <a:pPr indent="-292100" lvl="0" marL="457200" rtl="0" algn="l">
              <a:lnSpc>
                <a:spcPct val="115000"/>
              </a:lnSpc>
              <a:spcBef>
                <a:spcPts val="0"/>
              </a:spcBef>
              <a:spcAft>
                <a:spcPts val="0"/>
              </a:spcAft>
              <a:buClr>
                <a:schemeClr val="dk1"/>
              </a:buClr>
              <a:buSzPts val="1000"/>
              <a:buFont typeface="Comfortaa"/>
              <a:buAutoNum type="arabicPeriod"/>
            </a:pPr>
            <a:r>
              <a:rPr lang="en" sz="1000">
                <a:solidFill>
                  <a:schemeClr val="dk1"/>
                </a:solidFill>
                <a:latin typeface="Comfortaa"/>
                <a:ea typeface="Comfortaa"/>
                <a:cs typeface="Comfortaa"/>
                <a:sym typeface="Comfortaa"/>
              </a:rPr>
              <a:t>Write a few sentences to describe the social action</a:t>
            </a:r>
            <a:endParaRPr sz="1000">
              <a:solidFill>
                <a:schemeClr val="dk1"/>
              </a:solidFill>
              <a:latin typeface="Comfortaa"/>
              <a:ea typeface="Comfortaa"/>
              <a:cs typeface="Comfortaa"/>
              <a:sym typeface="Comfortaa"/>
            </a:endParaRPr>
          </a:p>
          <a:p>
            <a:pPr indent="-292100" lvl="0" marL="457200" rtl="0" algn="l">
              <a:lnSpc>
                <a:spcPct val="115000"/>
              </a:lnSpc>
              <a:spcBef>
                <a:spcPts val="0"/>
              </a:spcBef>
              <a:spcAft>
                <a:spcPts val="0"/>
              </a:spcAft>
              <a:buClr>
                <a:schemeClr val="dk1"/>
              </a:buClr>
              <a:buSzPts val="1000"/>
              <a:buFont typeface="Comfortaa"/>
              <a:buAutoNum type="arabicPeriod"/>
            </a:pPr>
            <a:r>
              <a:rPr lang="en" sz="1000">
                <a:solidFill>
                  <a:schemeClr val="dk1"/>
                </a:solidFill>
                <a:latin typeface="Comfortaa"/>
                <a:ea typeface="Comfortaa"/>
                <a:cs typeface="Comfortaa"/>
                <a:sym typeface="Comfortaa"/>
              </a:rPr>
              <a:t>Use as much detail as possible</a:t>
            </a:r>
            <a:endParaRPr/>
          </a:p>
        </p:txBody>
      </p:sp>
      <p:sp>
        <p:nvSpPr>
          <p:cNvPr id="56" name="Google Shape;56;p13"/>
          <p:cNvSpPr txBox="1"/>
          <p:nvPr/>
        </p:nvSpPr>
        <p:spPr>
          <a:xfrm>
            <a:off x="4698450" y="2174100"/>
            <a:ext cx="3766800" cy="28170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rgbClr val="9900FF"/>
                </a:solidFill>
                <a:latin typeface="Comfortaa"/>
                <a:ea typeface="Comfortaa"/>
                <a:cs typeface="Comfortaa"/>
                <a:sym typeface="Comfortaa"/>
              </a:rPr>
              <a:t>Ideas of the social action could be: </a:t>
            </a:r>
            <a:r>
              <a:rPr lang="en" sz="1000">
                <a:solidFill>
                  <a:schemeClr val="dk1"/>
                </a:solidFill>
                <a:latin typeface="Comfortaa"/>
                <a:ea typeface="Comfortaa"/>
                <a:cs typeface="Comfortaa"/>
                <a:sym typeface="Comfortaa"/>
              </a:rPr>
              <a:t>post it notes of kindness around the school, puns, a performance, a Kindness poster, encouraging bracelets, one pink fingernail with nail polish… (think of your own- yours will be much more creative than mine!)</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mfortaa"/>
                <a:ea typeface="Comfortaa"/>
                <a:cs typeface="Comfortaa"/>
                <a:sym typeface="Comfortaa"/>
              </a:rPr>
              <a:t>Remember that this is only two slides. Be creative! Think of different ways to lay out the information.</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b="1" lang="en" sz="1000">
                <a:solidFill>
                  <a:srgbClr val="9900FF"/>
                </a:solidFill>
                <a:latin typeface="Comfortaa"/>
                <a:ea typeface="Comfortaa"/>
                <a:cs typeface="Comfortaa"/>
                <a:sym typeface="Comfortaa"/>
              </a:rPr>
              <a:t>EXTENSION: </a:t>
            </a:r>
            <a:r>
              <a:rPr lang="en" sz="1000">
                <a:solidFill>
                  <a:schemeClr val="dk1"/>
                </a:solidFill>
                <a:latin typeface="Comfortaa"/>
                <a:ea typeface="Comfortaa"/>
                <a:cs typeface="Comfortaa"/>
                <a:sym typeface="Comfortaa"/>
              </a:rPr>
              <a:t>as an extension, please make sure you have  finished the rest of the activities on the “Face-off! Management plan,” as we will be sending the Google form out back at school.</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mfortaa"/>
                <a:ea typeface="Comfortaa"/>
                <a:cs typeface="Comfortaa"/>
                <a:sym typeface="Comfortaa"/>
              </a:rPr>
              <a:t>Hope you are all doing well.</a:t>
            </a:r>
            <a:endParaRPr sz="1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234274" y="774175"/>
            <a:ext cx="3333031" cy="3316575"/>
          </a:xfrm>
          <a:prstGeom prst="rect">
            <a:avLst/>
          </a:prstGeom>
          <a:noFill/>
          <a:ln>
            <a:noFill/>
          </a:ln>
        </p:spPr>
      </p:pic>
      <p:pic>
        <p:nvPicPr>
          <p:cNvPr id="62" name="Google Shape;62;p14"/>
          <p:cNvPicPr preferRelativeResize="0"/>
          <p:nvPr/>
        </p:nvPicPr>
        <p:blipFill>
          <a:blip r:embed="rId4">
            <a:alphaModFix/>
          </a:blip>
          <a:stretch>
            <a:fillRect/>
          </a:stretch>
        </p:blipFill>
        <p:spPr>
          <a:xfrm>
            <a:off x="5220570" y="697975"/>
            <a:ext cx="2553678" cy="3316575"/>
          </a:xfrm>
          <a:prstGeom prst="rect">
            <a:avLst/>
          </a:prstGeom>
          <a:noFill/>
          <a:ln>
            <a:noFill/>
          </a:ln>
        </p:spPr>
      </p:pic>
      <p:sp>
        <p:nvSpPr>
          <p:cNvPr id="63" name="Google Shape;63;p14"/>
          <p:cNvSpPr txBox="1"/>
          <p:nvPr/>
        </p:nvSpPr>
        <p:spPr>
          <a:xfrm>
            <a:off x="1584750" y="76200"/>
            <a:ext cx="6162600" cy="7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latin typeface="Comfortaa"/>
                <a:ea typeface="Comfortaa"/>
                <a:cs typeface="Comfortaa"/>
                <a:sym typeface="Comfortaa"/>
              </a:rPr>
              <a:t>SLIDE ONE - (Write your name here) - </a:t>
            </a:r>
            <a:r>
              <a:rPr lang="en" u="sng">
                <a:latin typeface="Comfortaa"/>
                <a:ea typeface="Comfortaa"/>
                <a:cs typeface="Comfortaa"/>
                <a:sym typeface="Comfortaa"/>
              </a:rPr>
              <a:t>Proposal for Kindness Week</a:t>
            </a:r>
            <a:endParaRPr u="sng">
              <a:latin typeface="Comfortaa"/>
              <a:ea typeface="Comfortaa"/>
              <a:cs typeface="Comfortaa"/>
              <a:sym typeface="Comfortaa"/>
            </a:endParaRPr>
          </a:p>
        </p:txBody>
      </p:sp>
      <p:sp>
        <p:nvSpPr>
          <p:cNvPr id="64" name="Google Shape;64;p14"/>
          <p:cNvSpPr txBox="1"/>
          <p:nvPr/>
        </p:nvSpPr>
        <p:spPr>
          <a:xfrm>
            <a:off x="531075" y="4268225"/>
            <a:ext cx="7740000" cy="7431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omfortaa"/>
                <a:ea typeface="Comfortaa"/>
                <a:cs typeface="Comfortaa"/>
                <a:sym typeface="Comfortaa"/>
              </a:rPr>
              <a:t>A few sentences to explain my social action</a:t>
            </a:r>
            <a:endParaRPr b="1" sz="1000">
              <a:latin typeface="Comfortaa"/>
              <a:ea typeface="Comfortaa"/>
              <a:cs typeface="Comfortaa"/>
              <a:sym typeface="Comfortaa"/>
            </a:endParaRPr>
          </a:p>
          <a:p>
            <a:pPr indent="0" lvl="0" marL="0" rtl="0" algn="l">
              <a:spcBef>
                <a:spcPts val="0"/>
              </a:spcBef>
              <a:spcAft>
                <a:spcPts val="0"/>
              </a:spcAft>
              <a:buNone/>
            </a:pPr>
            <a:r>
              <a:rPr lang="en" sz="1000">
                <a:solidFill>
                  <a:srgbClr val="B7B7B7"/>
                </a:solidFill>
                <a:latin typeface="Comfortaa"/>
                <a:ea typeface="Comfortaa"/>
                <a:cs typeface="Comfortaa"/>
                <a:sym typeface="Comfortaa"/>
              </a:rPr>
              <a:t>(EXAMPLE ONLY) </a:t>
            </a:r>
            <a:r>
              <a:rPr i="1" lang="en" sz="1000">
                <a:solidFill>
                  <a:srgbClr val="B7B7B7"/>
                </a:solidFill>
                <a:latin typeface="Comfortaa"/>
                <a:ea typeface="Comfortaa"/>
                <a:cs typeface="Comfortaa"/>
                <a:sym typeface="Comfortaa"/>
              </a:rPr>
              <a:t>My social action idea is to create post it notes to put up around the school, to be kind to others. An example words I would write on the post it note is “Stand up for bullying!” or “Bee kind!”</a:t>
            </a:r>
            <a:endParaRPr i="1" sz="1000">
              <a:solidFill>
                <a:srgbClr val="B7B7B7"/>
              </a:solidFill>
              <a:latin typeface="Comfortaa"/>
              <a:ea typeface="Comfortaa"/>
              <a:cs typeface="Comfortaa"/>
              <a:sym typeface="Comfortaa"/>
            </a:endParaRPr>
          </a:p>
          <a:p>
            <a:pPr indent="0" lvl="0" marL="0" rtl="0" algn="l">
              <a:spcBef>
                <a:spcPts val="0"/>
              </a:spcBef>
              <a:spcAft>
                <a:spcPts val="0"/>
              </a:spcAft>
              <a:buNone/>
            </a:pPr>
            <a:r>
              <a:rPr i="1" lang="en" sz="1000">
                <a:solidFill>
                  <a:srgbClr val="B7B7B7"/>
                </a:solidFill>
                <a:latin typeface="Comfortaa"/>
                <a:ea typeface="Comfortaa"/>
                <a:cs typeface="Comfortaa"/>
                <a:sym typeface="Comfortaa"/>
              </a:rPr>
              <a:t>I am going to use different coloured post it notes, and also paint the post it notes…. </a:t>
            </a:r>
            <a:endParaRPr i="1" sz="1000">
              <a:solidFill>
                <a:srgbClr val="B7B7B7"/>
              </a:solidFill>
              <a:latin typeface="Comfortaa"/>
              <a:ea typeface="Comfortaa"/>
              <a:cs typeface="Comfortaa"/>
              <a:sym typeface="Comfortaa"/>
            </a:endParaRPr>
          </a:p>
        </p:txBody>
      </p:sp>
      <p:sp>
        <p:nvSpPr>
          <p:cNvPr id="65" name="Google Shape;65;p14"/>
          <p:cNvSpPr txBox="1"/>
          <p:nvPr/>
        </p:nvSpPr>
        <p:spPr>
          <a:xfrm>
            <a:off x="7774250" y="1494800"/>
            <a:ext cx="1219500" cy="7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omfortaa"/>
                <a:ea typeface="Comfortaa"/>
                <a:cs typeface="Comfortaa"/>
                <a:sym typeface="Comfortaa"/>
              </a:rPr>
              <a:t>This is the photo you found online</a:t>
            </a:r>
            <a:endParaRPr sz="1000">
              <a:latin typeface="Comfortaa"/>
              <a:ea typeface="Comfortaa"/>
              <a:cs typeface="Comfortaa"/>
              <a:sym typeface="Comfortaa"/>
            </a:endParaRPr>
          </a:p>
        </p:txBody>
      </p:sp>
      <p:sp>
        <p:nvSpPr>
          <p:cNvPr id="66" name="Google Shape;66;p14"/>
          <p:cNvSpPr txBox="1"/>
          <p:nvPr/>
        </p:nvSpPr>
        <p:spPr>
          <a:xfrm>
            <a:off x="446325" y="1355400"/>
            <a:ext cx="945300" cy="11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omfortaa"/>
                <a:ea typeface="Comfortaa"/>
                <a:cs typeface="Comfortaa"/>
                <a:sym typeface="Comfortaa"/>
              </a:rPr>
              <a:t>This is a drawing you have done </a:t>
            </a:r>
            <a:endParaRPr sz="10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nvSpPr>
        <p:spPr>
          <a:xfrm>
            <a:off x="1118600" y="801475"/>
            <a:ext cx="6894000" cy="3855300"/>
          </a:xfrm>
          <a:prstGeom prst="rect">
            <a:avLst/>
          </a:prstGeom>
          <a:solidFill>
            <a:srgbClr val="D9D2E9"/>
          </a:solid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
                <a:solidFill>
                  <a:schemeClr val="dk1"/>
                </a:solidFill>
                <a:latin typeface="Comfortaa"/>
                <a:ea typeface="Comfortaa"/>
                <a:cs typeface="Comfortaa"/>
                <a:sym typeface="Comfortaa"/>
              </a:rPr>
              <a:t>T</a:t>
            </a:r>
            <a:r>
              <a:rPr b="1" lang="en">
                <a:solidFill>
                  <a:schemeClr val="dk1"/>
                </a:solidFill>
                <a:latin typeface="Comfortaa"/>
                <a:ea typeface="Comfortaa"/>
                <a:cs typeface="Comfortaa"/>
                <a:sym typeface="Comfortaa"/>
              </a:rPr>
              <a:t>he 5 Ws </a:t>
            </a:r>
            <a:endParaRPr b="1">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t/>
            </a:r>
            <a:endParaRPr b="1">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rPr lang="en">
                <a:solidFill>
                  <a:schemeClr val="dk1"/>
                </a:solidFill>
                <a:latin typeface="Comfortaa"/>
                <a:ea typeface="Comfortaa"/>
                <a:cs typeface="Comfortaa"/>
                <a:sym typeface="Comfortaa"/>
              </a:rPr>
              <a:t>Who: people in your group</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rPr lang="en">
                <a:solidFill>
                  <a:schemeClr val="dk1"/>
                </a:solidFill>
                <a:latin typeface="Comfortaa"/>
                <a:ea typeface="Comfortaa"/>
                <a:cs typeface="Comfortaa"/>
                <a:sym typeface="Comfortaa"/>
              </a:rPr>
              <a:t>What: (you social action) e.g putting up posters around the school</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rPr lang="en">
                <a:solidFill>
                  <a:schemeClr val="dk1"/>
                </a:solidFill>
                <a:latin typeface="Comfortaa"/>
                <a:ea typeface="Comfortaa"/>
                <a:cs typeface="Comfortaa"/>
                <a:sym typeface="Comfortaa"/>
              </a:rPr>
              <a:t>When: During Kindness Week</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rPr lang="en">
                <a:solidFill>
                  <a:schemeClr val="dk1"/>
                </a:solidFill>
                <a:latin typeface="Comfortaa"/>
                <a:ea typeface="Comfortaa"/>
                <a:cs typeface="Comfortaa"/>
                <a:sym typeface="Comfortaa"/>
              </a:rPr>
              <a:t>Where: e.g flash mob- outside the playground. Put up posters in the library, Forest Whanau…..</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rPr lang="en">
                <a:solidFill>
                  <a:schemeClr val="dk1"/>
                </a:solidFill>
                <a:latin typeface="Comfortaa"/>
                <a:ea typeface="Comfortaa"/>
                <a:cs typeface="Comfortaa"/>
                <a:sym typeface="Comfortaa"/>
              </a:rPr>
              <a:t>Why: To promote being caring to others</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t/>
            </a:r>
            <a:endParaRPr>
              <a:solidFill>
                <a:schemeClr val="dk1"/>
              </a:solidFill>
              <a:latin typeface="Comfortaa"/>
              <a:ea typeface="Comfortaa"/>
              <a:cs typeface="Comfortaa"/>
              <a:sym typeface="Comfortaa"/>
            </a:endParaRPr>
          </a:p>
          <a:p>
            <a:pPr indent="0" lvl="0" marL="457200" rtl="0" algn="l">
              <a:lnSpc>
                <a:spcPct val="115000"/>
              </a:lnSpc>
              <a:spcBef>
                <a:spcPts val="0"/>
              </a:spcBef>
              <a:spcAft>
                <a:spcPts val="0"/>
              </a:spcAft>
              <a:buNone/>
            </a:pPr>
            <a:r>
              <a:rPr lang="en">
                <a:solidFill>
                  <a:schemeClr val="dk1"/>
                </a:solidFill>
                <a:latin typeface="Comfortaa"/>
                <a:ea typeface="Comfortaa"/>
                <a:cs typeface="Comfortaa"/>
                <a:sym typeface="Comfortaa"/>
              </a:rPr>
              <a:t>How this will take place: posters (A3 sized paper, draw on the paper…. Coloured felts to stand out. One person will be collecting paper, one person drawing…. </a:t>
            </a:r>
            <a:endParaRPr/>
          </a:p>
        </p:txBody>
      </p:sp>
      <p:sp>
        <p:nvSpPr>
          <p:cNvPr id="72" name="Google Shape;72;p15"/>
          <p:cNvSpPr txBox="1"/>
          <p:nvPr/>
        </p:nvSpPr>
        <p:spPr>
          <a:xfrm>
            <a:off x="1737150" y="152400"/>
            <a:ext cx="6211800" cy="7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latin typeface="Comfortaa"/>
                <a:ea typeface="Comfortaa"/>
                <a:cs typeface="Comfortaa"/>
                <a:sym typeface="Comfortaa"/>
              </a:rPr>
              <a:t>SLIDE TWO - </a:t>
            </a:r>
            <a:r>
              <a:rPr lang="en" u="sng">
                <a:latin typeface="Comfortaa"/>
                <a:ea typeface="Comfortaa"/>
                <a:cs typeface="Comfortaa"/>
                <a:sym typeface="Comfortaa"/>
              </a:rPr>
              <a:t>(Write your name here) - Proposal for Kindness Week</a:t>
            </a:r>
            <a:endParaRPr u="sng">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