
<file path=[Content_Types].xml><?xml version="1.0" encoding="utf-8"?>
<Types xmlns="http://schemas.openxmlformats.org/package/2006/content-types">
  <Override PartName="/_rels/.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_rels/presentation.xml.rels" ContentType="application/vnd.openxmlformats-package.relationships+xml"/>
  <Override PartName="/ppt/media/image14.png" ContentType="image/png"/>
  <Override PartName="/ppt/media/image13.png" ContentType="image/png"/>
  <Override PartName="/ppt/media/image12.png" ContentType="image/png"/>
  <Override PartName="/ppt/media/image10.png" ContentType="image/png"/>
  <Override PartName="/ppt/media/image9.png" ContentType="image/png"/>
  <Override PartName="/ppt/media/image8.png" ContentType="image/png"/>
  <Override PartName="/ppt/media/image7.png" ContentType="image/png"/>
  <Override PartName="/ppt/media/image11.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46052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27060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467424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36" name="" descr=""/>
          <p:cNvPicPr/>
          <p:nvPr/>
        </p:nvPicPr>
        <p:blipFill>
          <a:blip r:embed="rId2"/>
          <a:stretch/>
        </p:blipFill>
        <p:spPr>
          <a:xfrm>
            <a:off x="2400120" y="1460160"/>
            <a:ext cx="4342680" cy="3465000"/>
          </a:xfrm>
          <a:prstGeom prst="rect">
            <a:avLst/>
          </a:prstGeom>
          <a:ln>
            <a:noFill/>
          </a:ln>
        </p:spPr>
      </p:pic>
      <p:pic>
        <p:nvPicPr>
          <p:cNvPr id="37" name="" descr=""/>
          <p:cNvPicPr/>
          <p:nvPr/>
        </p:nvPicPr>
        <p:blipFill>
          <a:blip r:embed="rId3"/>
          <a:stretch/>
        </p:blipFill>
        <p:spPr>
          <a:xfrm>
            <a:off x="2400120" y="1460160"/>
            <a:ext cx="4342680" cy="3465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3" name="PlaceHolder 2"/>
          <p:cNvSpPr>
            <a:spLocks noGrp="1"/>
          </p:cNvSpPr>
          <p:nvPr>
            <p:ph type="subTitle"/>
          </p:nvPr>
        </p:nvSpPr>
        <p:spPr>
          <a:xfrm>
            <a:off x="457200" y="1460520"/>
            <a:ext cx="8229240" cy="3465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48" name="PlaceHolder 3"/>
          <p:cNvSpPr>
            <a:spLocks noGrp="1"/>
          </p:cNvSpPr>
          <p:nvPr>
            <p:ph type="body"/>
          </p:nvPr>
        </p:nvSpPr>
        <p:spPr>
          <a:xfrm>
            <a:off x="467424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920"/>
            <a:ext cx="8229240" cy="5291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5720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460520"/>
            <a:ext cx="8229240" cy="346500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457200" y="327060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46052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457200" y="327060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9" name="PlaceHolder 4"/>
          <p:cNvSpPr>
            <a:spLocks noGrp="1"/>
          </p:cNvSpPr>
          <p:nvPr>
            <p:ph type="body"/>
          </p:nvPr>
        </p:nvSpPr>
        <p:spPr>
          <a:xfrm>
            <a:off x="467424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70" name="PlaceHolder 5"/>
          <p:cNvSpPr>
            <a:spLocks noGrp="1"/>
          </p:cNvSpPr>
          <p:nvPr>
            <p:ph type="body"/>
          </p:nvPr>
        </p:nvSpPr>
        <p:spPr>
          <a:xfrm>
            <a:off x="45720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74" name="" descr=""/>
          <p:cNvPicPr/>
          <p:nvPr/>
        </p:nvPicPr>
        <p:blipFill>
          <a:blip r:embed="rId2"/>
          <a:stretch/>
        </p:blipFill>
        <p:spPr>
          <a:xfrm>
            <a:off x="2400120" y="1460160"/>
            <a:ext cx="4342680" cy="3465000"/>
          </a:xfrm>
          <a:prstGeom prst="rect">
            <a:avLst/>
          </a:prstGeom>
          <a:ln>
            <a:noFill/>
          </a:ln>
        </p:spPr>
      </p:pic>
      <p:pic>
        <p:nvPicPr>
          <p:cNvPr id="75" name="" descr=""/>
          <p:cNvPicPr/>
          <p:nvPr/>
        </p:nvPicPr>
        <p:blipFill>
          <a:blip r:embed="rId3"/>
          <a:stretch/>
        </p:blipFill>
        <p:spPr>
          <a:xfrm>
            <a:off x="2400120" y="1460160"/>
            <a:ext cx="4342680" cy="34650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460520"/>
            <a:ext cx="822924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 name="PlaceHolder 3"/>
          <p:cNvSpPr>
            <a:spLocks noGrp="1"/>
          </p:cNvSpPr>
          <p:nvPr>
            <p:ph type="body"/>
          </p:nvPr>
        </p:nvSpPr>
        <p:spPr>
          <a:xfrm>
            <a:off x="467424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920"/>
            <a:ext cx="8229240" cy="5291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6" name="PlaceHolder 4"/>
          <p:cNvSpPr>
            <a:spLocks noGrp="1"/>
          </p:cNvSpPr>
          <p:nvPr>
            <p:ph type="body"/>
          </p:nvPr>
        </p:nvSpPr>
        <p:spPr>
          <a:xfrm>
            <a:off x="467424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460520"/>
            <a:ext cx="4015800" cy="346500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0" name="PlaceHolder 4"/>
          <p:cNvSpPr>
            <a:spLocks noGrp="1"/>
          </p:cNvSpPr>
          <p:nvPr>
            <p:ph type="body"/>
          </p:nvPr>
        </p:nvSpPr>
        <p:spPr>
          <a:xfrm>
            <a:off x="4674240" y="327060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920"/>
            <a:ext cx="8229240" cy="114120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674240" y="1460520"/>
            <a:ext cx="401580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270600"/>
            <a:ext cx="8229240" cy="16527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flipH="1" rot="10800000">
            <a:off x="8458200" y="3805560"/>
            <a:ext cx="8457840" cy="712080"/>
          </a:xfrm>
          <a:prstGeom prst="rect">
            <a:avLst/>
          </a:prstGeom>
          <a:solidFill>
            <a:schemeClr val="dk2"/>
          </a:solidFill>
          <a:ln>
            <a:noFill/>
          </a:ln>
        </p:spPr>
        <p:style>
          <a:lnRef idx="0"/>
          <a:fillRef idx="0"/>
          <a:effectRef idx="0"/>
          <a:fontRef idx="minor"/>
        </p:style>
      </p:sp>
      <p:sp>
        <p:nvSpPr>
          <p:cNvPr id="1" name="PlaceHolder 2"/>
          <p:cNvSpPr>
            <a:spLocks noGrp="1"/>
          </p:cNvSpPr>
          <p:nvPr>
            <p:ph type="title"/>
          </p:nvPr>
        </p:nvSpPr>
        <p:spPr>
          <a:xfrm>
            <a:off x="685800" y="1300680"/>
            <a:ext cx="7772040" cy="1683720"/>
          </a:xfrm>
          <a:prstGeom prst="rect">
            <a:avLst/>
          </a:prstGeom>
        </p:spPr>
        <p:txBody>
          <a:bodyPr tIns="91440" bIns="91440" anchor="b"/>
          <a:p>
            <a:endParaRPr b="0" lang="en-US" sz="1400" spc="-1" strike="noStrike">
              <a:solidFill>
                <a:srgbClr val="000000"/>
              </a:solidFill>
              <a:uFill>
                <a:solidFill>
                  <a:srgbClr val="ffffff"/>
                </a:solidFill>
              </a:uFill>
              <a:latin typeface="Arial"/>
            </a:endParaRPr>
          </a:p>
        </p:txBody>
      </p:sp>
      <p:sp>
        <p:nvSpPr>
          <p:cNvPr id="2" name="PlaceHolder 3"/>
          <p:cNvSpPr>
            <a:spLocks noGrp="1"/>
          </p:cNvSpPr>
          <p:nvPr>
            <p:ph type="sldNum"/>
          </p:nvPr>
        </p:nvSpPr>
        <p:spPr>
          <a:xfrm>
            <a:off x="8556840" y="4749840"/>
            <a:ext cx="548280" cy="393120"/>
          </a:xfrm>
          <a:prstGeom prst="rect">
            <a:avLst/>
          </a:prstGeom>
        </p:spPr>
        <p:txBody>
          <a:bodyPr tIns="91440" bIns="91440" anchor="ctr"/>
          <a:p>
            <a:pPr>
              <a:lnSpc>
                <a:spcPct val="100000"/>
              </a:lnSpc>
            </a:pPr>
            <a:fld id="{042067BE-68B1-4B81-9EA0-49BD655B3080}" type="slidenum">
              <a:rPr b="0" lang="en-US" sz="1400" spc="-1" strike="noStrike">
                <a:solidFill>
                  <a:srgbClr val="000000"/>
                </a:solidFill>
                <a:uFill>
                  <a:solidFill>
                    <a:srgbClr val="ffffff"/>
                  </a:solidFill>
                </a:uFill>
                <a:latin typeface="Arial"/>
                <a:ea typeface="Arial"/>
              </a:rPr>
              <a:t>&lt;number&gt;</a:t>
            </a:fld>
            <a:endParaRPr b="0" lang="en-US" sz="1400" spc="-1" strike="noStrike">
              <a:solidFill>
                <a:srgbClr val="000000"/>
              </a:solidFill>
              <a:uFill>
                <a:solidFill>
                  <a:srgbClr val="ffffff"/>
                </a:solidFill>
              </a:uFill>
              <a:latin typeface="Times New Roman"/>
            </a:endParaRPr>
          </a:p>
        </p:txBody>
      </p:sp>
      <p:sp>
        <p:nvSpPr>
          <p:cNvPr id="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Click to edit the outline text format</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Second Outline Level</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Third Outline Level</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Fourth Outline Level</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CustomShape 1"/>
          <p:cNvSpPr/>
          <p:nvPr/>
        </p:nvSpPr>
        <p:spPr>
          <a:xfrm>
            <a:off x="0" y="205920"/>
            <a:ext cx="8686440" cy="1165320"/>
          </a:xfrm>
          <a:prstGeom prst="rect">
            <a:avLst/>
          </a:prstGeom>
          <a:solidFill>
            <a:schemeClr val="dk2"/>
          </a:solidFill>
          <a:ln>
            <a:noFill/>
          </a:ln>
        </p:spPr>
        <p:style>
          <a:lnRef idx="0"/>
          <a:fillRef idx="0"/>
          <a:effectRef idx="0"/>
          <a:fontRef idx="minor"/>
        </p:style>
      </p:sp>
      <p:sp>
        <p:nvSpPr>
          <p:cNvPr id="39" name="PlaceHolder 2"/>
          <p:cNvSpPr>
            <a:spLocks noGrp="1"/>
          </p:cNvSpPr>
          <p:nvPr>
            <p:ph type="title"/>
          </p:nvPr>
        </p:nvSpPr>
        <p:spPr>
          <a:xfrm>
            <a:off x="457200" y="205920"/>
            <a:ext cx="8229240" cy="1141200"/>
          </a:xfrm>
          <a:prstGeom prst="rect">
            <a:avLst/>
          </a:prstGeom>
        </p:spPr>
        <p:txBody>
          <a:bodyPr tIns="91440" bIns="91440" anchor="b"/>
          <a:p>
            <a:endParaRPr b="0" lang="en-US" sz="1400" spc="-1" strike="noStrike">
              <a:solidFill>
                <a:srgbClr val="000000"/>
              </a:solidFill>
              <a:uFill>
                <a:solidFill>
                  <a:srgbClr val="ffffff"/>
                </a:solidFill>
              </a:uFill>
              <a:latin typeface="Arial"/>
            </a:endParaRPr>
          </a:p>
        </p:txBody>
      </p:sp>
      <p:sp>
        <p:nvSpPr>
          <p:cNvPr id="40" name="PlaceHolder 3"/>
          <p:cNvSpPr>
            <a:spLocks noGrp="1"/>
          </p:cNvSpPr>
          <p:nvPr>
            <p:ph type="body"/>
          </p:nvPr>
        </p:nvSpPr>
        <p:spPr>
          <a:xfrm>
            <a:off x="457200" y="1460520"/>
            <a:ext cx="8229240" cy="3465000"/>
          </a:xfrm>
          <a:prstGeom prst="rect">
            <a:avLst/>
          </a:prstGeom>
        </p:spPr>
        <p:txBody>
          <a:bodyPr tIns="91440" bIns="91440"/>
          <a:p>
            <a:pPr marL="432000" indent="-324000">
              <a:buClr>
                <a:srgbClr val="000000"/>
              </a:buClr>
              <a:buSzPct val="45000"/>
              <a:buFont typeface="Wingdings" charset="2"/>
              <a:buChar char=""/>
            </a:pPr>
            <a:r>
              <a:rPr b="0" lang="en-US" sz="3000" spc="-1" strike="noStrike">
                <a:solidFill>
                  <a:srgbClr val="000000"/>
                </a:solidFill>
                <a:uFill>
                  <a:solidFill>
                    <a:srgbClr val="ffffff"/>
                  </a:solidFill>
                </a:uFill>
                <a:latin typeface="Arial"/>
              </a:rPr>
              <a:t>Click to edit the outline text format</a:t>
            </a:r>
            <a:endParaRPr b="0" lang="en-US" sz="30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3000" spc="-1" strike="noStrike">
                <a:solidFill>
                  <a:srgbClr val="000000"/>
                </a:solidFill>
                <a:uFill>
                  <a:solidFill>
                    <a:srgbClr val="ffffff"/>
                  </a:solidFill>
                </a:uFill>
                <a:latin typeface="Arial"/>
              </a:rPr>
              <a:t>Second Outline Level</a:t>
            </a:r>
            <a:endParaRPr b="0" lang="en-US" sz="30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3000" spc="-1" strike="noStrike">
                <a:solidFill>
                  <a:srgbClr val="000000"/>
                </a:solidFill>
                <a:uFill>
                  <a:solidFill>
                    <a:srgbClr val="ffffff"/>
                  </a:solidFill>
                </a:uFill>
                <a:latin typeface="Arial"/>
              </a:rPr>
              <a:t>Third Outline Level</a:t>
            </a:r>
            <a:endParaRPr b="0" lang="en-US" sz="30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3000" spc="-1" strike="noStrike">
                <a:solidFill>
                  <a:srgbClr val="000000"/>
                </a:solidFill>
                <a:uFill>
                  <a:solidFill>
                    <a:srgbClr val="ffffff"/>
                  </a:solidFill>
                </a:uFill>
                <a:latin typeface="Arial"/>
              </a:rPr>
              <a:t>Fourth Outline Level</a:t>
            </a:r>
            <a:endParaRPr b="0" lang="en-US" sz="3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3000" spc="-1" strike="noStrike">
                <a:solidFill>
                  <a:srgbClr val="000000"/>
                </a:solidFill>
                <a:uFill>
                  <a:solidFill>
                    <a:srgbClr val="ffffff"/>
                  </a:solidFill>
                </a:uFill>
                <a:latin typeface="Arial"/>
              </a:rPr>
              <a:t>Fifth Outline Level</a:t>
            </a:r>
            <a:endParaRPr b="0" lang="en-US" sz="3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3000" spc="-1" strike="noStrike">
                <a:solidFill>
                  <a:srgbClr val="000000"/>
                </a:solidFill>
                <a:uFill>
                  <a:solidFill>
                    <a:srgbClr val="ffffff"/>
                  </a:solidFill>
                </a:uFill>
                <a:latin typeface="Arial"/>
              </a:rPr>
              <a:t>Sixth Outline Level</a:t>
            </a:r>
            <a:endParaRPr b="0" lang="en-US" sz="3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3000" spc="-1" strike="noStrike">
                <a:solidFill>
                  <a:srgbClr val="000000"/>
                </a:solidFill>
                <a:uFill>
                  <a:solidFill>
                    <a:srgbClr val="ffffff"/>
                  </a:solidFill>
                </a:uFill>
                <a:latin typeface="Arial"/>
              </a:rPr>
              <a:t>Seventh Outline Level</a:t>
            </a:r>
            <a:endParaRPr b="0" lang="en-US" sz="3000" spc="-1" strike="noStrike">
              <a:solidFill>
                <a:srgbClr val="000000"/>
              </a:solidFill>
              <a:uFill>
                <a:solidFill>
                  <a:srgbClr val="ffffff"/>
                </a:solidFill>
              </a:uFill>
              <a:latin typeface="Arial"/>
            </a:endParaRPr>
          </a:p>
        </p:txBody>
      </p:sp>
      <p:sp>
        <p:nvSpPr>
          <p:cNvPr id="41" name="PlaceHolder 4"/>
          <p:cNvSpPr>
            <a:spLocks noGrp="1"/>
          </p:cNvSpPr>
          <p:nvPr>
            <p:ph type="sldNum"/>
          </p:nvPr>
        </p:nvSpPr>
        <p:spPr>
          <a:xfrm>
            <a:off x="8556840" y="4749840"/>
            <a:ext cx="548280" cy="393120"/>
          </a:xfrm>
          <a:prstGeom prst="rect">
            <a:avLst/>
          </a:prstGeom>
        </p:spPr>
        <p:txBody>
          <a:bodyPr tIns="91440" bIns="91440" anchor="ctr"/>
          <a:p>
            <a:pPr>
              <a:lnSpc>
                <a:spcPct val="100000"/>
              </a:lnSpc>
            </a:pPr>
            <a:fld id="{EB34531D-1DD7-44F6-B711-D0BDE6983504}" type="slidenum">
              <a:rPr b="0" lang="en-US" sz="1400" spc="-1" strike="noStrike">
                <a:solidFill>
                  <a:srgbClr val="000000"/>
                </a:solidFill>
                <a:uFill>
                  <a:solidFill>
                    <a:srgbClr val="ffffff"/>
                  </a:solidFill>
                </a:uFill>
                <a:latin typeface="Arial"/>
                <a:ea typeface="Arial"/>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hyperlink" Target="http://freerice.com/#/english-grammar/1936308" TargetMode="External"/><Relationship Id="rId2" Type="http://schemas.openxmlformats.org/officeDocument/2006/relationships/hyperlink" Target="https://learnenglishkids.britishcouncil.org/en/grammar-games" TargetMode="External"/><Relationship Id="rId3"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hyperlink" Target="https://coggle.it/" TargetMode="External"/><Relationship Id="rId2" Type="http://schemas.openxmlformats.org/officeDocument/2006/relationships/hyperlink" Target="https://bubbl.us/" TargetMode="External"/><Relationship Id="rId3" Type="http://schemas.openxmlformats.org/officeDocument/2006/relationships/hyperlink" Target="http://www.lifehack.org/articles/featured/11-free-mind-mapping-applications-web-services.html"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779040" y="39960"/>
            <a:ext cx="7988400" cy="2944800"/>
          </a:xfrm>
          <a:prstGeom prst="rect">
            <a:avLst/>
          </a:prstGeom>
          <a:noFill/>
          <a:ln>
            <a:noFill/>
          </a:ln>
        </p:spPr>
        <p:txBody>
          <a:bodyPr tIns="91440" bIns="91440" anchor="b"/>
          <a:p>
            <a:pPr>
              <a:lnSpc>
                <a:spcPct val="100000"/>
              </a:lnSpc>
            </a:pPr>
            <a:r>
              <a:rPr b="1" lang="en-US" sz="4800" spc="-1" strike="noStrike">
                <a:solidFill>
                  <a:srgbClr val="191919"/>
                </a:solidFill>
                <a:uFill>
                  <a:solidFill>
                    <a:srgbClr val="ffffff"/>
                  </a:solidFill>
                </a:uFill>
                <a:latin typeface="Arial"/>
                <a:ea typeface="Arial"/>
              </a:rPr>
              <a:t>Tools and Strategies to use at each stage of the 6 Step Essay Writing Process</a:t>
            </a:r>
            <a:endParaRPr b="0" lang="en-US" sz="1400" spc="-1" strike="noStrike">
              <a:solidFill>
                <a:srgbClr val="000000"/>
              </a:solidFill>
              <a:uFill>
                <a:solidFill>
                  <a:srgbClr val="ffffff"/>
                </a:solidFill>
              </a:uFill>
              <a:latin typeface="Arial"/>
            </a:endParaRPr>
          </a:p>
        </p:txBody>
      </p:sp>
      <p:sp>
        <p:nvSpPr>
          <p:cNvPr id="77" name="TextShape 2"/>
          <p:cNvSpPr txBox="1"/>
          <p:nvPr/>
        </p:nvSpPr>
        <p:spPr>
          <a:xfrm>
            <a:off x="685800" y="3133440"/>
            <a:ext cx="7772040" cy="712080"/>
          </a:xfrm>
          <a:prstGeom prst="rect">
            <a:avLst/>
          </a:prstGeom>
          <a:noFill/>
          <a:ln>
            <a:noFill/>
          </a:ln>
        </p:spPr>
        <p:txBody>
          <a:bodyPr tIns="91440" bIns="91440" anchor="ctr"/>
          <a:p>
            <a:pPr>
              <a:lnSpc>
                <a:spcPct val="100000"/>
              </a:lnSpc>
            </a:pPr>
            <a:r>
              <a:rPr b="1" lang="en-US" sz="1400" spc="-1" strike="noStrike">
                <a:solidFill>
                  <a:srgbClr val="cccccc"/>
                </a:solidFill>
                <a:uFill>
                  <a:solidFill>
                    <a:srgbClr val="ffffff"/>
                  </a:solidFill>
                </a:uFill>
                <a:latin typeface="Arial"/>
                <a:ea typeface="Arial"/>
              </a:rPr>
              <a:t>WALT: Ensure our students develop the literacy expertise that will enable them to engage with the curriculum at increasing levels of complexity and with increasing independence</a:t>
            </a:r>
            <a:endParaRPr b="0" lang="en-US" sz="3200" spc="-1" strike="noStrike">
              <a:solidFill>
                <a:srgbClr val="000000"/>
              </a:solidFill>
              <a:uFill>
                <a:solidFill>
                  <a:srgbClr val="ffffff"/>
                </a:solidFill>
              </a:u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SEXY Paragraphs</a:t>
            </a:r>
            <a:endParaRPr b="0" lang="en-US" sz="1400" spc="-1" strike="noStrike">
              <a:solidFill>
                <a:srgbClr val="000000"/>
              </a:solidFill>
              <a:uFill>
                <a:solidFill>
                  <a:srgbClr val="ffffff"/>
                </a:solidFill>
              </a:uFill>
              <a:latin typeface="Arial"/>
            </a:endParaRPr>
          </a:p>
        </p:txBody>
      </p:sp>
      <p:sp>
        <p:nvSpPr>
          <p:cNvPr id="105" name="TextShape 2"/>
          <p:cNvSpPr txBox="1"/>
          <p:nvPr/>
        </p:nvSpPr>
        <p:spPr>
          <a:xfrm>
            <a:off x="457200" y="1460520"/>
            <a:ext cx="8229240" cy="3465000"/>
          </a:xfrm>
          <a:prstGeom prst="rect">
            <a:avLst/>
          </a:prstGeom>
          <a:noFill/>
          <a:ln>
            <a:noFill/>
          </a:ln>
        </p:spPr>
        <p:txBody>
          <a:bodyPr tIns="91440" bIns="91440"/>
          <a:p>
            <a:pPr>
              <a:lnSpc>
                <a:spcPct val="100000"/>
              </a:lnSpc>
            </a:pPr>
            <a:r>
              <a:rPr b="1" lang="en-US" sz="3000" spc="-1" strike="noStrike">
                <a:solidFill>
                  <a:srgbClr val="191919"/>
                </a:solidFill>
                <a:uFill>
                  <a:solidFill>
                    <a:srgbClr val="ffffff"/>
                  </a:solidFill>
                </a:uFill>
                <a:latin typeface="Arial"/>
                <a:ea typeface="Arial"/>
              </a:rPr>
              <a:t>E - Explain</a:t>
            </a:r>
            <a:endParaRPr b="0" lang="en-US" sz="1400" spc="-1" strike="noStrike">
              <a:solidFill>
                <a:srgbClr val="000000"/>
              </a:solidFill>
              <a:uFill>
                <a:solidFill>
                  <a:srgbClr val="ffffff"/>
                </a:solidFill>
              </a:uFill>
              <a:latin typeface="Arial"/>
            </a:endParaRPr>
          </a:p>
          <a:p>
            <a:pPr>
              <a:lnSpc>
                <a:spcPct val="100000"/>
              </a:lnSpc>
            </a:pPr>
            <a:r>
              <a:rPr b="0" lang="en-US" sz="2800" spc="-1" strike="noStrike">
                <a:solidFill>
                  <a:srgbClr val="191919"/>
                </a:solidFill>
                <a:uFill>
                  <a:solidFill>
                    <a:srgbClr val="ffffff"/>
                  </a:solidFill>
                </a:uFill>
                <a:latin typeface="Arial"/>
                <a:ea typeface="Arial"/>
              </a:rPr>
              <a:t>Provides the reader with further detail about the ‘Statement’. You are looking to explain a keyword from the ‘S’. This may be more than one sentence - although at Y7 one sentence should suffice.</a:t>
            </a:r>
            <a:endParaRPr b="0" lang="en-US" sz="1400" spc="-1" strike="noStrike">
              <a:solidFill>
                <a:srgbClr val="000000"/>
              </a:solidFill>
              <a:uFill>
                <a:solidFill>
                  <a:srgbClr val="ffffff"/>
                </a:solidFill>
              </a:uFill>
              <a:latin typeface="Arial"/>
            </a:endParaRPr>
          </a:p>
          <a:p>
            <a:pPr>
              <a:lnSpc>
                <a:spcPct val="100000"/>
              </a:lnSpc>
            </a:pPr>
            <a:r>
              <a:rPr b="0" lang="en-US" sz="2200" spc="-1" strike="noStrike">
                <a:solidFill>
                  <a:srgbClr val="191919"/>
                </a:solidFill>
                <a:uFill>
                  <a:solidFill>
                    <a:srgbClr val="ffffff"/>
                  </a:solidFill>
                </a:uFill>
                <a:latin typeface="Arial"/>
                <a:ea typeface="Arial"/>
              </a:rPr>
              <a:t>eg. He murdered Miss Scarlett, in the library, with the lead piping</a:t>
            </a:r>
            <a:endParaRPr b="0" lang="en-US" sz="1400" spc="-1" strike="noStrike">
              <a:solidFill>
                <a:srgbClr val="000000"/>
              </a:solidFill>
              <a:uFill>
                <a:solidFill>
                  <a:srgbClr val="ffffff"/>
                </a:solidFill>
              </a:uFill>
              <a:latin typeface="Arial"/>
            </a:endParaRPr>
          </a:p>
          <a:p>
            <a:pPr>
              <a:lnSpc>
                <a:spcPct val="100000"/>
              </a:lnSpc>
            </a:pPr>
            <a:r>
              <a:rPr b="0" i="1" lang="en-US" sz="2200" spc="-1" strike="noStrike">
                <a:solidFill>
                  <a:srgbClr val="191919"/>
                </a:solidFill>
                <a:uFill>
                  <a:solidFill>
                    <a:srgbClr val="ffffff"/>
                  </a:solidFill>
                </a:uFill>
                <a:latin typeface="Arial"/>
                <a:ea typeface="Arial"/>
              </a:rPr>
              <a:t>(Right then, prove it! I need to see some evidence)</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SEXY Paragraphs</a:t>
            </a:r>
            <a:endParaRPr b="0" lang="en-US" sz="1400" spc="-1" strike="noStrike">
              <a:solidFill>
                <a:srgbClr val="000000"/>
              </a:solidFill>
              <a:uFill>
                <a:solidFill>
                  <a:srgbClr val="ffffff"/>
                </a:solidFill>
              </a:uFill>
              <a:latin typeface="Arial"/>
            </a:endParaRPr>
          </a:p>
        </p:txBody>
      </p:sp>
      <p:sp>
        <p:nvSpPr>
          <p:cNvPr id="107" name="TextShape 2"/>
          <p:cNvSpPr txBox="1"/>
          <p:nvPr/>
        </p:nvSpPr>
        <p:spPr>
          <a:xfrm>
            <a:off x="457200" y="1460520"/>
            <a:ext cx="8229240" cy="3607200"/>
          </a:xfrm>
          <a:prstGeom prst="rect">
            <a:avLst/>
          </a:prstGeom>
          <a:noFill/>
          <a:ln>
            <a:noFill/>
          </a:ln>
        </p:spPr>
        <p:txBody>
          <a:bodyPr tIns="91440" bIns="91440"/>
          <a:p>
            <a:pPr>
              <a:lnSpc>
                <a:spcPct val="100000"/>
              </a:lnSpc>
            </a:pPr>
            <a:r>
              <a:rPr b="1" lang="en-US" sz="3000" spc="-1" strike="noStrike">
                <a:solidFill>
                  <a:srgbClr val="191919"/>
                </a:solidFill>
                <a:uFill>
                  <a:solidFill>
                    <a:srgbClr val="ffffff"/>
                  </a:solidFill>
                </a:uFill>
                <a:latin typeface="Arial"/>
                <a:ea typeface="Arial"/>
              </a:rPr>
              <a:t>X - Example</a:t>
            </a:r>
            <a:endParaRPr b="0" lang="en-US" sz="1400" spc="-1" strike="noStrike">
              <a:solidFill>
                <a:srgbClr val="000000"/>
              </a:solidFill>
              <a:uFill>
                <a:solidFill>
                  <a:srgbClr val="ffffff"/>
                </a:solidFill>
              </a:uFill>
              <a:latin typeface="Arial"/>
            </a:endParaRPr>
          </a:p>
          <a:p>
            <a:pPr>
              <a:lnSpc>
                <a:spcPct val="100000"/>
              </a:lnSpc>
            </a:pPr>
            <a:r>
              <a:rPr b="0" lang="en-US" sz="2800" spc="-1" strike="noStrike">
                <a:solidFill>
                  <a:srgbClr val="191919"/>
                </a:solidFill>
                <a:uFill>
                  <a:solidFill>
                    <a:srgbClr val="ffffff"/>
                  </a:solidFill>
                </a:uFill>
                <a:latin typeface="Arial"/>
                <a:ea typeface="Arial"/>
              </a:rPr>
              <a:t>Provides the reader with proof of the idea you have outlined in ‘S’ and ‘E’; supports the point you are making. This is usually quotes and references from text.</a:t>
            </a:r>
            <a:endParaRPr b="0" lang="en-US" sz="1400" spc="-1" strike="noStrike">
              <a:solidFill>
                <a:srgbClr val="000000"/>
              </a:solidFill>
              <a:uFill>
                <a:solidFill>
                  <a:srgbClr val="ffffff"/>
                </a:solidFill>
              </a:uFill>
              <a:latin typeface="Arial"/>
            </a:endParaRPr>
          </a:p>
          <a:p>
            <a:pPr>
              <a:lnSpc>
                <a:spcPct val="100000"/>
              </a:lnSpc>
            </a:pPr>
            <a:r>
              <a:rPr b="0" lang="en-US" sz="2200" spc="-1" strike="noStrike">
                <a:solidFill>
                  <a:srgbClr val="191919"/>
                </a:solidFill>
                <a:uFill>
                  <a:solidFill>
                    <a:srgbClr val="ffffff"/>
                  </a:solidFill>
                </a:uFill>
                <a:latin typeface="Arial"/>
                <a:ea typeface="Arial"/>
              </a:rPr>
              <a:t>eg. There is DNA evidence which links the blood on his coat to that of Miss Scarlett. His fingerprints are also on the piping.</a:t>
            </a:r>
            <a:endParaRPr b="0" lang="en-US" sz="1400" spc="-1" strike="noStrike">
              <a:solidFill>
                <a:srgbClr val="000000"/>
              </a:solidFill>
              <a:uFill>
                <a:solidFill>
                  <a:srgbClr val="ffffff"/>
                </a:solidFill>
              </a:uFill>
              <a:latin typeface="Arial"/>
            </a:endParaRPr>
          </a:p>
          <a:p>
            <a:pPr>
              <a:lnSpc>
                <a:spcPct val="100000"/>
              </a:lnSpc>
            </a:pPr>
            <a:r>
              <a:rPr b="0" i="1" lang="en-US" sz="2200" spc="-1" strike="noStrike">
                <a:solidFill>
                  <a:srgbClr val="191919"/>
                </a:solidFill>
                <a:uFill>
                  <a:solidFill>
                    <a:srgbClr val="ffffff"/>
                  </a:solidFill>
                </a:uFill>
                <a:latin typeface="Arial"/>
                <a:ea typeface="Arial"/>
              </a:rPr>
              <a:t>(What does this evidence mean?)</a:t>
            </a:r>
            <a:endParaRPr b="0" lang="en-US" sz="14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SEXY Paragraphs</a:t>
            </a:r>
            <a:endParaRPr b="0" lang="en-US" sz="1400" spc="-1" strike="noStrike">
              <a:solidFill>
                <a:srgbClr val="000000"/>
              </a:solidFill>
              <a:uFill>
                <a:solidFill>
                  <a:srgbClr val="ffffff"/>
                </a:solidFill>
              </a:uFill>
              <a:latin typeface="Arial"/>
            </a:endParaRPr>
          </a:p>
        </p:txBody>
      </p:sp>
      <p:sp>
        <p:nvSpPr>
          <p:cNvPr id="109" name="TextShape 2"/>
          <p:cNvSpPr txBox="1"/>
          <p:nvPr/>
        </p:nvSpPr>
        <p:spPr>
          <a:xfrm>
            <a:off x="457200" y="1460520"/>
            <a:ext cx="8229240" cy="3682800"/>
          </a:xfrm>
          <a:prstGeom prst="rect">
            <a:avLst/>
          </a:prstGeom>
          <a:noFill/>
          <a:ln>
            <a:noFill/>
          </a:ln>
        </p:spPr>
        <p:txBody>
          <a:bodyPr tIns="91440" bIns="91440"/>
          <a:p>
            <a:pPr>
              <a:lnSpc>
                <a:spcPct val="100000"/>
              </a:lnSpc>
            </a:pPr>
            <a:r>
              <a:rPr b="1" lang="en-US" sz="3000" spc="-1" strike="noStrike">
                <a:solidFill>
                  <a:srgbClr val="191919"/>
                </a:solidFill>
                <a:uFill>
                  <a:solidFill>
                    <a:srgbClr val="ffffff"/>
                  </a:solidFill>
                </a:uFill>
                <a:latin typeface="Arial"/>
                <a:ea typeface="Arial"/>
              </a:rPr>
              <a:t>Y - Your Response</a:t>
            </a:r>
            <a:endParaRPr b="0" lang="en-US" sz="1400" spc="-1" strike="noStrike">
              <a:solidFill>
                <a:srgbClr val="000000"/>
              </a:solidFill>
              <a:uFill>
                <a:solidFill>
                  <a:srgbClr val="ffffff"/>
                </a:solidFill>
              </a:uFill>
              <a:latin typeface="Arial"/>
            </a:endParaRPr>
          </a:p>
          <a:p>
            <a:pPr>
              <a:lnSpc>
                <a:spcPct val="100000"/>
              </a:lnSpc>
            </a:pPr>
            <a:r>
              <a:rPr b="0" lang="en-US" sz="2800" spc="-1" strike="noStrike">
                <a:solidFill>
                  <a:srgbClr val="191919"/>
                </a:solidFill>
                <a:uFill>
                  <a:solidFill>
                    <a:srgbClr val="ffffff"/>
                  </a:solidFill>
                </a:uFill>
                <a:latin typeface="Arial"/>
                <a:ea typeface="Arial"/>
              </a:rPr>
              <a:t>A good way to begin this part is </a:t>
            </a:r>
            <a:r>
              <a:rPr b="0" i="1" lang="en-US" sz="2800" spc="-1" strike="noStrike">
                <a:solidFill>
                  <a:srgbClr val="191919"/>
                </a:solidFill>
                <a:uFill>
                  <a:solidFill>
                    <a:srgbClr val="ffffff"/>
                  </a:solidFill>
                </a:uFill>
                <a:latin typeface="Arial"/>
                <a:ea typeface="Arial"/>
              </a:rPr>
              <a:t>‘This shows that… because...’</a:t>
            </a:r>
            <a:r>
              <a:rPr b="0" lang="en-US" sz="2800" spc="-1" strike="noStrike">
                <a:solidFill>
                  <a:srgbClr val="191919"/>
                </a:solidFill>
                <a:uFill>
                  <a:solidFill>
                    <a:srgbClr val="ffffff"/>
                  </a:solidFill>
                </a:uFill>
                <a:latin typeface="Arial"/>
                <a:ea typeface="Arial"/>
              </a:rPr>
              <a:t> or ‘</a:t>
            </a:r>
            <a:r>
              <a:rPr b="0" i="1" lang="en-US" sz="2800" spc="-1" strike="noStrike">
                <a:solidFill>
                  <a:srgbClr val="191919"/>
                </a:solidFill>
                <a:uFill>
                  <a:solidFill>
                    <a:srgbClr val="ffffff"/>
                  </a:solidFill>
                </a:uFill>
                <a:latin typeface="Arial"/>
                <a:ea typeface="Arial"/>
              </a:rPr>
              <a:t>From this the reader can understand that… because...’</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191919"/>
                </a:solidFill>
                <a:uFill>
                  <a:solidFill>
                    <a:srgbClr val="ffffff"/>
                  </a:solidFill>
                </a:uFill>
                <a:latin typeface="Arial"/>
                <a:ea typeface="Arial"/>
              </a:rPr>
              <a:t>eg. Both the DNA and the fingerprints are important to link him to the case. They show incontrovertibly that he was at the scene of the crime and therefore, he committed the murder and is guilty as charged.</a:t>
            </a:r>
            <a:endParaRPr b="0" lang="en-US" sz="14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57200" y="275760"/>
            <a:ext cx="8229240" cy="1141200"/>
          </a:xfrm>
          <a:prstGeom prst="rect">
            <a:avLst/>
          </a:prstGeom>
          <a:noFill/>
          <a:ln>
            <a:noFill/>
          </a:ln>
        </p:spPr>
        <p:txBody>
          <a:bodyPr tIns="91440" bIns="91440" anchor="b"/>
          <a:p>
            <a:pPr>
              <a:lnSpc>
                <a:spcPct val="100000"/>
              </a:lnSpc>
            </a:pPr>
            <a:r>
              <a:rPr b="1" lang="en-US" sz="3800" spc="-1" strike="noStrike">
                <a:solidFill>
                  <a:srgbClr val="ffffff"/>
                </a:solidFill>
                <a:uFill>
                  <a:solidFill>
                    <a:srgbClr val="ffffff"/>
                  </a:solidFill>
                </a:uFill>
                <a:latin typeface="Arial"/>
                <a:ea typeface="Arial"/>
              </a:rPr>
              <a:t>Have you considered using a template?</a:t>
            </a:r>
            <a:endParaRPr b="0" lang="en-US" sz="1400" spc="-1" strike="noStrike">
              <a:solidFill>
                <a:srgbClr val="000000"/>
              </a:solidFill>
              <a:uFill>
                <a:solidFill>
                  <a:srgbClr val="ffffff"/>
                </a:solidFill>
              </a:uFill>
              <a:latin typeface="Arial"/>
            </a:endParaRPr>
          </a:p>
        </p:txBody>
      </p:sp>
      <p:sp>
        <p:nvSpPr>
          <p:cNvPr id="111" name="TextShape 2"/>
          <p:cNvSpPr txBox="1"/>
          <p:nvPr/>
        </p:nvSpPr>
        <p:spPr>
          <a:xfrm>
            <a:off x="159840" y="1460520"/>
            <a:ext cx="8526600" cy="3606120"/>
          </a:xfrm>
          <a:prstGeom prst="rect">
            <a:avLst/>
          </a:prstGeom>
          <a:noFill/>
          <a:ln>
            <a:noFill/>
          </a:ln>
        </p:spPr>
        <p:txBody>
          <a:bodyPr tIns="91440" bIns="91440"/>
          <a:p>
            <a:pPr marL="457200" indent="-342720">
              <a:lnSpc>
                <a:spcPct val="100000"/>
              </a:lnSpc>
              <a:buClr>
                <a:srgbClr val="191919"/>
              </a:buClr>
              <a:buFont typeface="StarSymbol"/>
              <a:buChar char="-"/>
            </a:pPr>
            <a:r>
              <a:rPr b="0" lang="en-US" sz="1800" spc="-1" strike="noStrike">
                <a:solidFill>
                  <a:srgbClr val="191919"/>
                </a:solidFill>
                <a:uFill>
                  <a:solidFill>
                    <a:srgbClr val="ffffff"/>
                  </a:solidFill>
                </a:uFill>
                <a:latin typeface="Arial"/>
                <a:ea typeface="Arial"/>
              </a:rPr>
              <a:t>Templates provide your students </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with definitions and prompts as well as </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reassurance that they are on the right track</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as they can refer to your exemplar</a:t>
            </a:r>
            <a:endParaRPr b="0" lang="en-US" sz="1400" spc="-1" strike="noStrike">
              <a:solidFill>
                <a:srgbClr val="000000"/>
              </a:solidFill>
              <a:uFill>
                <a:solidFill>
                  <a:srgbClr val="ffffff"/>
                </a:solidFill>
              </a:uFill>
              <a:latin typeface="Arial"/>
            </a:endParaRPr>
          </a:p>
          <a:p>
            <a:pPr marL="457200" indent="-342720">
              <a:lnSpc>
                <a:spcPct val="100000"/>
              </a:lnSpc>
              <a:buClr>
                <a:srgbClr val="191919"/>
              </a:buClr>
              <a:buFont typeface="StarSymbol"/>
              <a:buChar char="-"/>
            </a:pPr>
            <a:r>
              <a:rPr b="0" lang="en-US" sz="1800" spc="-1" strike="noStrike">
                <a:solidFill>
                  <a:srgbClr val="191919"/>
                </a:solidFill>
                <a:uFill>
                  <a:solidFill>
                    <a:srgbClr val="ffffff"/>
                  </a:solidFill>
                </a:uFill>
                <a:latin typeface="Arial"/>
                <a:ea typeface="Arial"/>
              </a:rPr>
              <a:t>Templates can be found on the </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Literacy and Digital Literacy page on MHO </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and adapted to the needs of your students.</a:t>
            </a:r>
            <a:endParaRPr b="0" lang="en-US" sz="1400" spc="-1" strike="noStrike">
              <a:solidFill>
                <a:srgbClr val="000000"/>
              </a:solidFill>
              <a:uFill>
                <a:solidFill>
                  <a:srgbClr val="ffffff"/>
                </a:solidFill>
              </a:uFill>
              <a:latin typeface="Arial"/>
            </a:endParaRPr>
          </a:p>
          <a:p>
            <a:pPr>
              <a:lnSpc>
                <a:spcPct val="100000"/>
              </a:lnSpc>
            </a:pPr>
            <a:r>
              <a:rPr b="0" i="1" lang="en-US" sz="1400" spc="-1" strike="noStrike">
                <a:solidFill>
                  <a:srgbClr val="191919"/>
                </a:solidFill>
                <a:uFill>
                  <a:solidFill>
                    <a:srgbClr val="ffffff"/>
                  </a:solidFill>
                </a:uFill>
                <a:latin typeface="Arial"/>
                <a:ea typeface="Arial"/>
              </a:rPr>
              <a:t>*See your English teachers for literacy groups</a:t>
            </a:r>
            <a:endParaRPr b="0" lang="en-US" sz="1400" spc="-1" strike="noStrike">
              <a:solidFill>
                <a:srgbClr val="000000"/>
              </a:solidFill>
              <a:uFill>
                <a:solidFill>
                  <a:srgbClr val="ffffff"/>
                </a:solidFill>
              </a:uFill>
              <a:latin typeface="Arial"/>
            </a:endParaRPr>
          </a:p>
        </p:txBody>
      </p:sp>
      <p:pic>
        <p:nvPicPr>
          <p:cNvPr id="112" name="Shape 123" descr=""/>
          <p:cNvPicPr/>
          <p:nvPr/>
        </p:nvPicPr>
        <p:blipFill>
          <a:blip r:embed="rId1"/>
          <a:stretch/>
        </p:blipFill>
        <p:spPr>
          <a:xfrm>
            <a:off x="4792680" y="1489320"/>
            <a:ext cx="4095720" cy="37256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After Writing: </a:t>
            </a:r>
            <a:endParaRPr b="0" lang="en-US" sz="1400" spc="-1" strike="noStrike">
              <a:solidFill>
                <a:srgbClr val="000000"/>
              </a:solidFill>
              <a:uFill>
                <a:solidFill>
                  <a:srgbClr val="ffffff"/>
                </a:solidFill>
              </a:uFill>
              <a:latin typeface="Arial"/>
            </a:endParaRPr>
          </a:p>
        </p:txBody>
      </p:sp>
      <p:sp>
        <p:nvSpPr>
          <p:cNvPr id="114" name="TextShape 2"/>
          <p:cNvSpPr txBox="1"/>
          <p:nvPr/>
        </p:nvSpPr>
        <p:spPr>
          <a:xfrm>
            <a:off x="49320" y="1454040"/>
            <a:ext cx="9010800" cy="3471480"/>
          </a:xfrm>
          <a:prstGeom prst="rect">
            <a:avLst/>
          </a:prstGeom>
          <a:noFill/>
          <a:ln>
            <a:noFill/>
          </a:ln>
        </p:spPr>
        <p:txBody>
          <a:bodyPr tIns="91440" bIns="91440"/>
          <a:p>
            <a:pPr>
              <a:lnSpc>
                <a:spcPct val="100000"/>
              </a:lnSpc>
            </a:pPr>
            <a:r>
              <a:rPr b="0" lang="en-US" sz="2800" spc="-1" strike="noStrike">
                <a:solidFill>
                  <a:srgbClr val="191919"/>
                </a:solidFill>
                <a:uFill>
                  <a:solidFill>
                    <a:srgbClr val="ffffff"/>
                  </a:solidFill>
                </a:uFill>
                <a:latin typeface="Arial"/>
                <a:ea typeface="Arial"/>
              </a:rPr>
              <a:t>Good writers check their writing! As our students progress in their education their teachers will be looking to see that they are crafting their writing. This means that students are revisiting their writing to rework and reshape it. They are selecting language techniques to support your ideas and structure to achieve a planned whole. </a:t>
            </a:r>
            <a:r>
              <a:rPr b="1" lang="en-US" sz="2800" spc="-1" strike="noStrike">
                <a:solidFill>
                  <a:srgbClr val="191919"/>
                </a:solidFill>
                <a:uFill>
                  <a:solidFill>
                    <a:srgbClr val="ffffff"/>
                  </a:solidFill>
                </a:uFill>
                <a:latin typeface="Arial"/>
                <a:ea typeface="Arial"/>
              </a:rPr>
              <a:t>Are you building in time for this?</a:t>
            </a:r>
            <a:endParaRPr b="0" lang="en-US" sz="14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Proofreading Guide</a:t>
            </a:r>
            <a:endParaRPr b="0" lang="en-US" sz="1400" spc="-1" strike="noStrike">
              <a:solidFill>
                <a:srgbClr val="000000"/>
              </a:solidFill>
              <a:uFill>
                <a:solidFill>
                  <a:srgbClr val="ffffff"/>
                </a:solidFill>
              </a:uFill>
              <a:latin typeface="Arial"/>
            </a:endParaRPr>
          </a:p>
        </p:txBody>
      </p:sp>
      <p:sp>
        <p:nvSpPr>
          <p:cNvPr id="116" name="TextShape 2"/>
          <p:cNvSpPr txBox="1"/>
          <p:nvPr/>
        </p:nvSpPr>
        <p:spPr>
          <a:xfrm>
            <a:off x="0" y="1295640"/>
            <a:ext cx="9070200" cy="3748320"/>
          </a:xfrm>
          <a:prstGeom prst="rect">
            <a:avLst/>
          </a:prstGeom>
          <a:noFill/>
          <a:ln>
            <a:noFill/>
          </a:ln>
        </p:spPr>
        <p:txBody>
          <a:bodyPr tIns="91440" bIns="91440"/>
          <a:p>
            <a:pPr>
              <a:lnSpc>
                <a:spcPct val="100000"/>
              </a:lnSpc>
            </a:pPr>
            <a:r>
              <a:rPr b="0" lang="en-US" sz="2400" spc="-1" strike="noStrike">
                <a:solidFill>
                  <a:srgbClr val="000000"/>
                </a:solidFill>
                <a:uFill>
                  <a:solidFill>
                    <a:srgbClr val="ffffff"/>
                  </a:solidFill>
                </a:uFill>
                <a:latin typeface="Arial"/>
                <a:ea typeface="Arial"/>
              </a:rPr>
              <a:t>Whatever you write, always read it over to check for mistakes in:</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ea typeface="Arial"/>
              </a:rPr>
              <a:t>• </a:t>
            </a:r>
            <a:r>
              <a:rPr b="0" lang="en-US" sz="2400" spc="-1" strike="noStrike">
                <a:solidFill>
                  <a:srgbClr val="000000"/>
                </a:solidFill>
                <a:uFill>
                  <a:solidFill>
                    <a:srgbClr val="ffffff"/>
                  </a:solidFill>
                </a:uFill>
                <a:latin typeface="Arial"/>
                <a:ea typeface="Arial"/>
              </a:rPr>
              <a:t>spelling</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ea typeface="Arial"/>
              </a:rPr>
              <a:t>• </a:t>
            </a:r>
            <a:r>
              <a:rPr b="0" lang="en-US" sz="2400" spc="-1" strike="noStrike">
                <a:solidFill>
                  <a:srgbClr val="000000"/>
                </a:solidFill>
                <a:uFill>
                  <a:solidFill>
                    <a:srgbClr val="ffffff"/>
                  </a:solidFill>
                </a:uFill>
                <a:latin typeface="Arial"/>
                <a:ea typeface="Arial"/>
              </a:rPr>
              <a:t>punctuation</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ea typeface="Arial"/>
              </a:rPr>
              <a:t>• </a:t>
            </a:r>
            <a:r>
              <a:rPr b="0" lang="en-US" sz="2400" spc="-1" strike="noStrike">
                <a:solidFill>
                  <a:srgbClr val="000000"/>
                </a:solidFill>
                <a:uFill>
                  <a:solidFill>
                    <a:srgbClr val="ffffff"/>
                  </a:solidFill>
                </a:uFill>
                <a:latin typeface="Arial"/>
                <a:ea typeface="Arial"/>
              </a:rPr>
              <a:t>grammar and syntax (sentence structure)</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ea typeface="Arial"/>
              </a:rPr>
              <a:t>• </a:t>
            </a:r>
            <a:r>
              <a:rPr b="0" lang="en-US" sz="2400" spc="-1" strike="noStrike">
                <a:solidFill>
                  <a:srgbClr val="000000"/>
                </a:solidFill>
                <a:uFill>
                  <a:solidFill>
                    <a:srgbClr val="ffffff"/>
                  </a:solidFill>
                </a:uFill>
                <a:latin typeface="Arial"/>
                <a:ea typeface="Arial"/>
              </a:rPr>
              <a:t>omission (leaving out words or phrases)</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000000"/>
                </a:solidFill>
                <a:uFill>
                  <a:solidFill>
                    <a:srgbClr val="ffffff"/>
                  </a:solidFill>
                </a:uFill>
                <a:latin typeface="Arial"/>
                <a:ea typeface="Arial"/>
              </a:rPr>
              <a:t>You may not notice errors when reading straight through a piece of writing. People have a tendency to read what they </a:t>
            </a:r>
            <a:r>
              <a:rPr b="0" i="1" lang="en-US" sz="2400" spc="-1" strike="noStrike">
                <a:solidFill>
                  <a:srgbClr val="000000"/>
                </a:solidFill>
                <a:uFill>
                  <a:solidFill>
                    <a:srgbClr val="ffffff"/>
                  </a:solidFill>
                </a:uFill>
                <a:latin typeface="Arial"/>
                <a:ea typeface="Arial"/>
              </a:rPr>
              <a:t>think </a:t>
            </a:r>
            <a:r>
              <a:rPr b="0" lang="en-US" sz="2400" spc="-1" strike="noStrike">
                <a:solidFill>
                  <a:srgbClr val="000000"/>
                </a:solidFill>
                <a:uFill>
                  <a:solidFill>
                    <a:srgbClr val="ffffff"/>
                  </a:solidFill>
                </a:uFill>
                <a:latin typeface="Arial"/>
                <a:ea typeface="Arial"/>
              </a:rPr>
              <a:t>they wrote. That’s why it’s a good idea to ask someone else to read your work, to read it aloud, or even to read it backwards, sentence by sentence from the end.</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Proofreading Guide</a:t>
            </a:r>
            <a:endParaRPr b="0" lang="en-US" sz="1400" spc="-1" strike="noStrike">
              <a:solidFill>
                <a:srgbClr val="000000"/>
              </a:solidFill>
              <a:uFill>
                <a:solidFill>
                  <a:srgbClr val="ffffff"/>
                </a:solidFill>
              </a:uFill>
              <a:latin typeface="Arial"/>
            </a:endParaRPr>
          </a:p>
        </p:txBody>
      </p:sp>
      <p:sp>
        <p:nvSpPr>
          <p:cNvPr id="118" name="TextShape 2"/>
          <p:cNvSpPr txBox="1"/>
          <p:nvPr/>
        </p:nvSpPr>
        <p:spPr>
          <a:xfrm>
            <a:off x="39600" y="1266120"/>
            <a:ext cx="9020520" cy="3807720"/>
          </a:xfrm>
          <a:prstGeom prst="rect">
            <a:avLst/>
          </a:prstGeom>
          <a:noFill/>
          <a:ln>
            <a:noFill/>
          </a:ln>
        </p:spPr>
        <p:txBody>
          <a:bodyPr tIns="91440" bIns="91440"/>
          <a:p>
            <a:pPr>
              <a:lnSpc>
                <a:spcPct val="100000"/>
              </a:lnSpc>
            </a:pPr>
            <a:r>
              <a:rPr b="1" lang="en-US" sz="1100" spc="-1" strike="noStrike">
                <a:solidFill>
                  <a:srgbClr val="000000"/>
                </a:solidFill>
                <a:uFill>
                  <a:solidFill>
                    <a:srgbClr val="ffffff"/>
                  </a:solidFill>
                </a:uFill>
                <a:latin typeface="Arial"/>
                <a:ea typeface="Arial"/>
              </a:rPr>
              <a:t>Spelling</a:t>
            </a:r>
            <a:endParaRPr b="0" lang="en-US" sz="14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ea typeface="Arial"/>
              </a:rPr>
              <a:t>Use a dictionary if you’re even a little bit uncertain about a word.</a:t>
            </a:r>
            <a:endParaRPr b="0" lang="en-US" sz="14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ea typeface="Arial"/>
              </a:rPr>
              <a:t>Some variants of common words can be difficult. Do you keep or drop the “e” when adding “ing” or “ment” to nouns? You can usually find those words in a dictionary too.</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1" lang="en-US" sz="1100" spc="-1" strike="noStrike">
                <a:solidFill>
                  <a:srgbClr val="000000"/>
                </a:solidFill>
                <a:uFill>
                  <a:solidFill>
                    <a:srgbClr val="ffffff"/>
                  </a:solidFill>
                </a:uFill>
                <a:latin typeface="Arial"/>
                <a:ea typeface="Arial"/>
              </a:rPr>
              <a:t>Punctuation</a:t>
            </a:r>
            <a:endParaRPr b="0" lang="en-US" sz="14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Arial"/>
                <a:ea typeface="Arial"/>
              </a:rPr>
              <a:t>Don’t use punctuation at random. If you’re not sure where to use punctuation, it’s better to use too little than too much.</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1" lang="en-US" sz="800" spc="-1" strike="noStrike">
                <a:solidFill>
                  <a:srgbClr val="000000"/>
                </a:solidFill>
                <a:uFill>
                  <a:solidFill>
                    <a:srgbClr val="ffffff"/>
                  </a:solidFill>
                </a:uFill>
                <a:latin typeface="Arial"/>
                <a:ea typeface="Arial"/>
              </a:rPr>
              <a:t>Apostrophes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apostrophes to show where letters are omitted in contractions: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Can’t (cannot), wouldn’t (would not), you’re (you are), it’s (it is).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apostrophes also to show ownership:</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The children’s toys (children own toys)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The man’s ideas (ideas belong to the man)</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The grocer’s tax return (tax return belongs to the grocer)</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The soldiers’ weapons (weapons belong to the soldiers)</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1" lang="en-US" sz="800" spc="-1" strike="noStrike">
                <a:solidFill>
                  <a:srgbClr val="000000"/>
                </a:solidFill>
                <a:uFill>
                  <a:solidFill>
                    <a:srgbClr val="ffffff"/>
                  </a:solidFill>
                </a:uFill>
                <a:latin typeface="Arial"/>
                <a:ea typeface="Arial"/>
              </a:rPr>
              <a:t>Semicolons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semicolons to punctuate sentences when the sentences are very closely related in meaning:</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All the students had passed; all of them had worked very hard.</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semicolons to separate items in a list when the individual items already have commas:</a:t>
            </a:r>
            <a:endParaRPr b="0" lang="en-US" sz="14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The landscape could be divided into flat, alluvial plains; low hills with underground waterways; and high alpine peak country, unsuitable for farming.</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
        <p:nvSpPr>
          <p:cNvPr id="119" name="CustomShape 3"/>
          <p:cNvSpPr/>
          <p:nvPr/>
        </p:nvSpPr>
        <p:spPr>
          <a:xfrm>
            <a:off x="5509440" y="2819160"/>
            <a:ext cx="3362760" cy="1141200"/>
          </a:xfrm>
          <a:prstGeom prst="rect">
            <a:avLst/>
          </a:prstGeom>
          <a:noFill/>
          <a:ln>
            <a:noFill/>
          </a:ln>
        </p:spPr>
        <p:style>
          <a:lnRef idx="0"/>
          <a:fillRef idx="0"/>
          <a:effectRef idx="0"/>
          <a:fontRef idx="minor"/>
        </p:style>
        <p:txBody>
          <a:bodyPr tIns="91440" bIns="91440"/>
          <a:p>
            <a:pPr>
              <a:lnSpc>
                <a:spcPct val="100000"/>
              </a:lnSpc>
            </a:pPr>
            <a:r>
              <a:rPr b="1" lang="en-US" sz="800" spc="-1" strike="noStrike">
                <a:solidFill>
                  <a:srgbClr val="000000"/>
                </a:solidFill>
                <a:uFill>
                  <a:solidFill>
                    <a:srgbClr val="ffffff"/>
                  </a:solidFill>
                </a:uFill>
                <a:latin typeface="Arial"/>
                <a:ea typeface="Arial"/>
              </a:rPr>
              <a:t>Colons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colons to punctuate sentences when you need to introduce a list:</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She was loaded with jewellery: five necklaces, a ring on every finger,</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a nose ring and 16 earrings.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Use colons to introduce an idea suggested by the first part of a sentence. It’s the equivalent of saying “and here it is”.</a:t>
            </a:r>
            <a:endParaRPr b="0" lang="en-US" sz="1800" spc="-1" strike="noStrike">
              <a:solidFill>
                <a:srgbClr val="000000"/>
              </a:solidFill>
              <a:uFill>
                <a:solidFill>
                  <a:srgbClr val="ffffff"/>
                </a:solidFill>
              </a:uFill>
              <a:latin typeface="Arial"/>
            </a:endParaRPr>
          </a:p>
          <a:p>
            <a:pPr>
              <a:lnSpc>
                <a:spcPct val="100000"/>
              </a:lnSpc>
            </a:pPr>
            <a:r>
              <a:rPr b="0" lang="en-US" sz="800" spc="-1" strike="noStrike">
                <a:solidFill>
                  <a:srgbClr val="000000"/>
                </a:solidFill>
                <a:uFill>
                  <a:solidFill>
                    <a:srgbClr val="ffffff"/>
                  </a:solidFill>
                </a:uFill>
                <a:latin typeface="Arial"/>
                <a:ea typeface="Arial"/>
              </a:rPr>
              <a:t>Samantha had a brainwave: she would phone Paul and tell him everything.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Proofreading Guide</a:t>
            </a:r>
            <a:endParaRPr b="0" lang="en-US" sz="1400" spc="-1" strike="noStrike">
              <a:solidFill>
                <a:srgbClr val="000000"/>
              </a:solidFill>
              <a:uFill>
                <a:solidFill>
                  <a:srgbClr val="ffffff"/>
                </a:solidFill>
              </a:uFill>
              <a:latin typeface="Arial"/>
            </a:endParaRPr>
          </a:p>
        </p:txBody>
      </p:sp>
      <p:sp>
        <p:nvSpPr>
          <p:cNvPr id="121" name="TextShape 2"/>
          <p:cNvSpPr txBox="1"/>
          <p:nvPr/>
        </p:nvSpPr>
        <p:spPr>
          <a:xfrm>
            <a:off x="39600" y="1266120"/>
            <a:ext cx="9060120" cy="3817800"/>
          </a:xfrm>
          <a:prstGeom prst="rect">
            <a:avLst/>
          </a:prstGeom>
          <a:noFill/>
          <a:ln>
            <a:noFill/>
          </a:ln>
        </p:spPr>
        <p:txBody>
          <a:bodyPr tIns="91440" bIns="91440"/>
          <a:p>
            <a:pPr>
              <a:lnSpc>
                <a:spcPct val="100000"/>
              </a:lnSpc>
            </a:pPr>
            <a:r>
              <a:rPr b="0" lang="en-US" sz="1100" spc="-1" strike="noStrike">
                <a:solidFill>
                  <a:srgbClr val="000000"/>
                </a:solidFill>
                <a:uFill>
                  <a:solidFill>
                    <a:srgbClr val="ffffff"/>
                  </a:solidFill>
                </a:uFill>
                <a:latin typeface="Arial"/>
                <a:ea typeface="Arial"/>
              </a:rPr>
              <a:t>	</a:t>
            </a:r>
            <a:r>
              <a:rPr b="0" lang="en-US" sz="1100" spc="-1" strike="noStrike">
                <a:solidFill>
                  <a:srgbClr val="000000"/>
                </a:solidFill>
                <a:uFill>
                  <a:solidFill>
                    <a:srgbClr val="ffffff"/>
                  </a:solidFill>
                </a:uFill>
                <a:latin typeface="Arial"/>
                <a:ea typeface="Arial"/>
              </a:rPr>
              <a:t> </a:t>
            </a:r>
            <a:r>
              <a:rPr b="0" lang="en-US" sz="1100" spc="-1" strike="noStrike">
                <a:solidFill>
                  <a:srgbClr val="000000"/>
                </a:solidFill>
                <a:uFill>
                  <a:solidFill>
                    <a:srgbClr val="ffffff"/>
                  </a:solidFill>
                </a:uFill>
                <a:latin typeface="Arial"/>
                <a:ea typeface="Arial"/>
              </a:rPr>
              <a:t>	</a:t>
            </a:r>
            <a:r>
              <a:rPr b="0" lang="en-US" sz="1100" spc="-1" strike="noStrike">
                <a:solidFill>
                  <a:srgbClr val="000000"/>
                </a:solidFill>
                <a:uFill>
                  <a:solidFill>
                    <a:srgbClr val="ffffff"/>
                  </a:solidFill>
                </a:uFill>
                <a:latin typeface="Arial"/>
                <a:ea typeface="Arial"/>
              </a:rPr>
              <a:t> </a:t>
            </a:r>
            <a:r>
              <a:rPr b="0" lang="en-US" sz="1100" spc="-1" strike="noStrike">
                <a:solidFill>
                  <a:srgbClr val="000000"/>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a:p>
            <a:pPr>
              <a:lnSpc>
                <a:spcPct val="100000"/>
              </a:lnSpc>
            </a:pPr>
            <a:r>
              <a:rPr b="1" lang="en-US" sz="1100" spc="-1" strike="noStrike">
                <a:solidFill>
                  <a:srgbClr val="000000"/>
                </a:solidFill>
                <a:uFill>
                  <a:solidFill>
                    <a:srgbClr val="ffffff"/>
                  </a:solidFill>
                </a:uFill>
                <a:latin typeface="Arial"/>
                <a:ea typeface="Arial"/>
              </a:rPr>
              <a:t>Grammar and syntax</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The main grammatical problem that crops up in student essays is lack of agreement between subject and verb. The form of the verb should always agree with the subject of the verb in number. This means that if the subject is singular, then the verb should be singular. If the subject is plural, use the verb in its plural form. Sounds simple, doesn’t it? Sometimes, though, it’s hard to spot the subject.</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Arial"/>
                <a:ea typeface="Arial"/>
              </a:rPr>
              <a:t>subject verb</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1. The football </a:t>
            </a:r>
            <a:r>
              <a:rPr b="0" i="1" lang="en-US" sz="1200" spc="-1" strike="noStrike">
                <a:solidFill>
                  <a:srgbClr val="000000"/>
                </a:solidFill>
                <a:uFill>
                  <a:solidFill>
                    <a:srgbClr val="ffffff"/>
                  </a:solidFill>
                </a:uFill>
                <a:latin typeface="Arial"/>
                <a:ea typeface="Arial"/>
              </a:rPr>
              <a:t>coach holds </a:t>
            </a:r>
            <a:r>
              <a:rPr b="0" lang="en-US" sz="1200" spc="-1" strike="noStrike">
                <a:solidFill>
                  <a:srgbClr val="000000"/>
                </a:solidFill>
                <a:uFill>
                  <a:solidFill>
                    <a:srgbClr val="ffffff"/>
                  </a:solidFill>
                </a:uFill>
                <a:latin typeface="Arial"/>
                <a:ea typeface="Arial"/>
              </a:rPr>
              <a:t>practices every weekend. ✔</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The football </a:t>
            </a:r>
            <a:r>
              <a:rPr b="0" i="1" lang="en-US" sz="1200" spc="-1" strike="noStrike">
                <a:solidFill>
                  <a:srgbClr val="000000"/>
                </a:solidFill>
                <a:uFill>
                  <a:solidFill>
                    <a:srgbClr val="ffffff"/>
                  </a:solidFill>
                </a:uFill>
                <a:latin typeface="Arial"/>
                <a:ea typeface="Arial"/>
              </a:rPr>
              <a:t>coach hold </a:t>
            </a:r>
            <a:r>
              <a:rPr b="0" lang="en-US" sz="1200" spc="-1" strike="noStrike">
                <a:solidFill>
                  <a:srgbClr val="000000"/>
                </a:solidFill>
                <a:uFill>
                  <a:solidFill>
                    <a:srgbClr val="ffffff"/>
                  </a:solidFill>
                </a:uFill>
                <a:latin typeface="Arial"/>
                <a:ea typeface="Arial"/>
              </a:rPr>
              <a:t>practices every weekend. ✘</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Arial"/>
                <a:ea typeface="Arial"/>
              </a:rPr>
              <a:t>subject verb</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2. The </a:t>
            </a:r>
            <a:r>
              <a:rPr b="0" i="1" lang="en-US" sz="1200" spc="-1" strike="noStrike">
                <a:solidFill>
                  <a:srgbClr val="000000"/>
                </a:solidFill>
                <a:uFill>
                  <a:solidFill>
                    <a:srgbClr val="ffffff"/>
                  </a:solidFill>
                </a:uFill>
                <a:latin typeface="Arial"/>
                <a:ea typeface="Arial"/>
              </a:rPr>
              <a:t>coach </a:t>
            </a:r>
            <a:r>
              <a:rPr b="0" lang="en-US" sz="1200" spc="-1" strike="noStrike">
                <a:solidFill>
                  <a:srgbClr val="000000"/>
                </a:solidFill>
                <a:uFill>
                  <a:solidFill>
                    <a:srgbClr val="ffffff"/>
                  </a:solidFill>
                </a:uFill>
                <a:latin typeface="Arial"/>
                <a:ea typeface="Arial"/>
              </a:rPr>
              <a:t>of our two best teams </a:t>
            </a:r>
            <a:r>
              <a:rPr b="0" i="1" lang="en-US" sz="1200" spc="-1" strike="noStrike">
                <a:solidFill>
                  <a:srgbClr val="000000"/>
                </a:solidFill>
                <a:uFill>
                  <a:solidFill>
                    <a:srgbClr val="ffffff"/>
                  </a:solidFill>
                </a:uFill>
                <a:latin typeface="Arial"/>
                <a:ea typeface="Arial"/>
              </a:rPr>
              <a:t>hold </a:t>
            </a:r>
            <a:r>
              <a:rPr b="0" lang="en-US" sz="1200" spc="-1" strike="noStrike">
                <a:solidFill>
                  <a:srgbClr val="000000"/>
                </a:solidFill>
                <a:uFill>
                  <a:solidFill>
                    <a:srgbClr val="ffffff"/>
                  </a:solidFill>
                </a:uFill>
                <a:latin typeface="Arial"/>
                <a:ea typeface="Arial"/>
              </a:rPr>
              <a:t>practices every weekend. ✘</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The </a:t>
            </a:r>
            <a:r>
              <a:rPr b="0" i="1" lang="en-US" sz="1200" spc="-1" strike="noStrike">
                <a:solidFill>
                  <a:srgbClr val="000000"/>
                </a:solidFill>
                <a:uFill>
                  <a:solidFill>
                    <a:srgbClr val="ffffff"/>
                  </a:solidFill>
                </a:uFill>
                <a:latin typeface="Arial"/>
                <a:ea typeface="Arial"/>
              </a:rPr>
              <a:t>coach </a:t>
            </a:r>
            <a:r>
              <a:rPr b="0" lang="en-US" sz="1200" spc="-1" strike="noStrike">
                <a:solidFill>
                  <a:srgbClr val="000000"/>
                </a:solidFill>
                <a:uFill>
                  <a:solidFill>
                    <a:srgbClr val="ffffff"/>
                  </a:solidFill>
                </a:uFill>
                <a:latin typeface="Arial"/>
                <a:ea typeface="Arial"/>
              </a:rPr>
              <a:t>of our two best teams </a:t>
            </a:r>
            <a:r>
              <a:rPr b="0" i="1" lang="en-US" sz="1200" spc="-1" strike="noStrike">
                <a:solidFill>
                  <a:srgbClr val="000000"/>
                </a:solidFill>
                <a:uFill>
                  <a:solidFill>
                    <a:srgbClr val="ffffff"/>
                  </a:solidFill>
                </a:uFill>
                <a:latin typeface="Arial"/>
                <a:ea typeface="Arial"/>
              </a:rPr>
              <a:t>holds </a:t>
            </a:r>
            <a:r>
              <a:rPr b="0" lang="en-US" sz="1200" spc="-1" strike="noStrike">
                <a:solidFill>
                  <a:srgbClr val="000000"/>
                </a:solidFill>
                <a:uFill>
                  <a:solidFill>
                    <a:srgbClr val="ffffff"/>
                  </a:solidFill>
                </a:uFill>
                <a:latin typeface="Arial"/>
                <a:ea typeface="Arial"/>
              </a:rPr>
              <a:t>practices every weekend. ✔</a:t>
            </a: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In example 2, it’s easy to make a mistake because the noun </a:t>
            </a:r>
            <a:r>
              <a:rPr b="0" i="1" lang="en-US" sz="1200" spc="-1" strike="noStrike">
                <a:solidFill>
                  <a:srgbClr val="000000"/>
                </a:solidFill>
                <a:uFill>
                  <a:solidFill>
                    <a:srgbClr val="ffffff"/>
                  </a:solidFill>
                </a:uFill>
                <a:latin typeface="Arial"/>
                <a:ea typeface="Arial"/>
              </a:rPr>
              <a:t>teams </a:t>
            </a:r>
            <a:r>
              <a:rPr b="0" lang="en-US" sz="1200" spc="-1" strike="noStrike">
                <a:solidFill>
                  <a:srgbClr val="000000"/>
                </a:solidFill>
                <a:uFill>
                  <a:solidFill>
                    <a:srgbClr val="ffffff"/>
                  </a:solidFill>
                </a:uFill>
                <a:latin typeface="Arial"/>
                <a:ea typeface="Arial"/>
              </a:rPr>
              <a:t>is next to the verb, and as it’s a plural noun it can be mistaken for the subject of the verb. But it is the coach who holds practices, not the teams. So the coach is still the subject of the verb.</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Arial"/>
                <a:ea typeface="Arial"/>
              </a:rPr>
              <a:t>You can find online grammar games here: </a:t>
            </a:r>
            <a:r>
              <a:rPr b="0" lang="en-US" sz="1200" spc="-1" strike="noStrike" u="sng">
                <a:solidFill>
                  <a:srgbClr val="227a78"/>
                </a:solidFill>
                <a:uFill>
                  <a:solidFill>
                    <a:srgbClr val="ffffff"/>
                  </a:solidFill>
                </a:uFill>
                <a:latin typeface="Arial"/>
                <a:ea typeface="Arial"/>
                <a:hlinkClick r:id="rId1"/>
              </a:rPr>
              <a:t>http://freerice.com/#/english-grammar/1936308</a:t>
            </a:r>
            <a:r>
              <a:rPr b="0" lang="en-US" sz="1200" spc="-1" strike="noStrike">
                <a:solidFill>
                  <a:srgbClr val="000000"/>
                </a:solidFill>
                <a:uFill>
                  <a:solidFill>
                    <a:srgbClr val="ffffff"/>
                  </a:solidFill>
                </a:uFill>
                <a:latin typeface="Arial"/>
                <a:ea typeface="Arial"/>
              </a:rPr>
              <a:t> and </a:t>
            </a:r>
            <a:r>
              <a:rPr b="0" lang="en-US" sz="1200" spc="-1" strike="noStrike" u="sng">
                <a:solidFill>
                  <a:srgbClr val="227a78"/>
                </a:solidFill>
                <a:uFill>
                  <a:solidFill>
                    <a:srgbClr val="ffffff"/>
                  </a:solidFill>
                </a:uFill>
                <a:latin typeface="Arial"/>
                <a:ea typeface="Arial"/>
                <a:hlinkClick r:id="rId2"/>
              </a:rPr>
              <a:t>https://learnenglishkids.britishcouncil.org/en/grammar-games</a:t>
            </a:r>
            <a:r>
              <a:rPr b="0" lang="en-US" sz="1200" spc="-1" strike="noStrike">
                <a:solidFill>
                  <a:srgbClr val="000000"/>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3000" spc="-1" strike="noStrike">
                <a:solidFill>
                  <a:srgbClr val="ffffff"/>
                </a:solidFill>
                <a:uFill>
                  <a:solidFill>
                    <a:srgbClr val="ffffff"/>
                  </a:solidFill>
                </a:uFill>
                <a:latin typeface="Arial"/>
                <a:ea typeface="Arial"/>
              </a:rPr>
              <a:t>REMEMBER: Tip Top</a:t>
            </a:r>
            <a:r>
              <a:rPr b="1" lang="en-US" sz="3000" spc="-1" strike="noStrike">
                <a:solidFill>
                  <a:srgbClr val="ffffff"/>
                </a:solidFill>
                <a:uFill>
                  <a:solidFill>
                    <a:srgbClr val="ffffff"/>
                  </a:solidFill>
                </a:uFill>
                <a:latin typeface="Arial"/>
                <a:ea typeface="Arial"/>
              </a:rPr>
              <a:t>
</a:t>
            </a:r>
            <a:r>
              <a:rPr b="1" lang="en-US" sz="3000" spc="-1" strike="noStrike">
                <a:solidFill>
                  <a:srgbClr val="ffffff"/>
                </a:solidFill>
                <a:uFill>
                  <a:solidFill>
                    <a:srgbClr val="ffffff"/>
                  </a:solidFill>
                </a:uFill>
                <a:latin typeface="Arial"/>
                <a:ea typeface="Arial"/>
              </a:rPr>
              <a:t>Am I paragraphing correctly?</a:t>
            </a:r>
            <a:endParaRPr b="0" lang="en-US" sz="1400" spc="-1" strike="noStrike">
              <a:solidFill>
                <a:srgbClr val="000000"/>
              </a:solidFill>
              <a:uFill>
                <a:solidFill>
                  <a:srgbClr val="ffffff"/>
                </a:solidFill>
              </a:uFill>
              <a:latin typeface="Arial"/>
            </a:endParaRPr>
          </a:p>
        </p:txBody>
      </p:sp>
      <p:sp>
        <p:nvSpPr>
          <p:cNvPr id="123" name="TextShape 2"/>
          <p:cNvSpPr txBox="1"/>
          <p:nvPr/>
        </p:nvSpPr>
        <p:spPr>
          <a:xfrm>
            <a:off x="457200" y="1460520"/>
            <a:ext cx="8229240" cy="3465000"/>
          </a:xfrm>
          <a:prstGeom prst="rect">
            <a:avLst/>
          </a:prstGeom>
          <a:noFill/>
          <a:ln>
            <a:noFill/>
          </a:ln>
        </p:spPr>
        <p:txBody>
          <a:bodyPr tIns="91440" bIns="91440"/>
          <a:p>
            <a:endParaRPr b="0" lang="en-US" sz="1400" spc="-1" strike="noStrike">
              <a:solidFill>
                <a:srgbClr val="000000"/>
              </a:solidFill>
              <a:uFill>
                <a:solidFill>
                  <a:srgbClr val="ffffff"/>
                </a:solidFill>
              </a:uFill>
              <a:latin typeface="Arial"/>
            </a:endParaRPr>
          </a:p>
        </p:txBody>
      </p:sp>
      <p:pic>
        <p:nvPicPr>
          <p:cNvPr id="124" name="Shape 155" descr=""/>
          <p:cNvPicPr/>
          <p:nvPr/>
        </p:nvPicPr>
        <p:blipFill>
          <a:blip r:embed="rId1"/>
          <a:stretch/>
        </p:blipFill>
        <p:spPr>
          <a:xfrm>
            <a:off x="1255320" y="1407600"/>
            <a:ext cx="6266160" cy="36795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Before Writing Strategies</a:t>
            </a:r>
            <a:endParaRPr b="0" lang="en-US" sz="1400" spc="-1" strike="noStrike">
              <a:solidFill>
                <a:srgbClr val="000000"/>
              </a:solidFill>
              <a:uFill>
                <a:solidFill>
                  <a:srgbClr val="ffffff"/>
                </a:solidFill>
              </a:uFill>
              <a:latin typeface="Arial"/>
            </a:endParaRPr>
          </a:p>
        </p:txBody>
      </p:sp>
      <p:sp>
        <p:nvSpPr>
          <p:cNvPr id="79" name="TextShape 2"/>
          <p:cNvSpPr txBox="1"/>
          <p:nvPr/>
        </p:nvSpPr>
        <p:spPr>
          <a:xfrm>
            <a:off x="457200" y="1460520"/>
            <a:ext cx="8229240" cy="3465000"/>
          </a:xfrm>
          <a:prstGeom prst="rect">
            <a:avLst/>
          </a:prstGeom>
          <a:noFill/>
          <a:ln>
            <a:noFill/>
          </a:ln>
        </p:spPr>
        <p:txBody>
          <a:bodyPr tIns="91440" bIns="91440"/>
          <a:p>
            <a:pPr>
              <a:lnSpc>
                <a:spcPct val="100000"/>
              </a:lnSpc>
            </a:pPr>
            <a:r>
              <a:rPr b="0" lang="en-US" sz="3000" spc="-1" strike="noStrike">
                <a:solidFill>
                  <a:srgbClr val="191919"/>
                </a:solidFill>
                <a:uFill>
                  <a:solidFill>
                    <a:srgbClr val="ffffff"/>
                  </a:solidFill>
                </a:uFill>
                <a:latin typeface="Arial"/>
                <a:ea typeface="Arial"/>
              </a:rPr>
              <a:t>Refer to the MHJC</a:t>
            </a:r>
            <a:endParaRPr b="0" lang="en-US" sz="1400" spc="-1" strike="noStrike">
              <a:solidFill>
                <a:srgbClr val="000000"/>
              </a:solidFill>
              <a:uFill>
                <a:solidFill>
                  <a:srgbClr val="ffffff"/>
                </a:solidFill>
              </a:uFill>
              <a:latin typeface="Arial"/>
            </a:endParaRPr>
          </a:p>
          <a:p>
            <a:pPr>
              <a:lnSpc>
                <a:spcPct val="100000"/>
              </a:lnSpc>
            </a:pPr>
            <a:r>
              <a:rPr b="0" lang="en-US" sz="3000" spc="-1" strike="noStrike">
                <a:solidFill>
                  <a:srgbClr val="191919"/>
                </a:solidFill>
                <a:uFill>
                  <a:solidFill>
                    <a:srgbClr val="ffffff"/>
                  </a:solidFill>
                </a:uFill>
                <a:latin typeface="Arial"/>
                <a:ea typeface="Arial"/>
              </a:rPr>
              <a:t>6 Step Essay Writing </a:t>
            </a:r>
            <a:endParaRPr b="0" lang="en-US" sz="1400" spc="-1" strike="noStrike">
              <a:solidFill>
                <a:srgbClr val="000000"/>
              </a:solidFill>
              <a:uFill>
                <a:solidFill>
                  <a:srgbClr val="ffffff"/>
                </a:solidFill>
              </a:uFill>
              <a:latin typeface="Arial"/>
            </a:endParaRPr>
          </a:p>
          <a:p>
            <a:pPr>
              <a:lnSpc>
                <a:spcPct val="100000"/>
              </a:lnSpc>
            </a:pPr>
            <a:r>
              <a:rPr b="0" lang="en-US" sz="3000" spc="-1" strike="noStrike">
                <a:solidFill>
                  <a:srgbClr val="191919"/>
                </a:solidFill>
                <a:uFill>
                  <a:solidFill>
                    <a:srgbClr val="ffffff"/>
                  </a:solidFill>
                </a:uFill>
                <a:latin typeface="Arial"/>
                <a:ea typeface="Arial"/>
              </a:rPr>
              <a:t>Process</a:t>
            </a:r>
            <a:endParaRPr b="0" lang="en-US" sz="1400" spc="-1" strike="noStrike">
              <a:solidFill>
                <a:srgbClr val="000000"/>
              </a:solidFill>
              <a:uFill>
                <a:solidFill>
                  <a:srgbClr val="ffffff"/>
                </a:solidFill>
              </a:uFill>
              <a:latin typeface="Arial"/>
            </a:endParaRPr>
          </a:p>
        </p:txBody>
      </p:sp>
      <p:pic>
        <p:nvPicPr>
          <p:cNvPr id="80" name="Shape 47" descr=""/>
          <p:cNvPicPr/>
          <p:nvPr/>
        </p:nvPicPr>
        <p:blipFill>
          <a:blip r:embed="rId1"/>
          <a:stretch/>
        </p:blipFill>
        <p:spPr>
          <a:xfrm>
            <a:off x="4782600" y="1460520"/>
            <a:ext cx="3210840" cy="365580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Shape 52" descr=""/>
          <p:cNvPicPr/>
          <p:nvPr/>
        </p:nvPicPr>
        <p:blipFill>
          <a:blip r:embed="rId1"/>
          <a:stretch/>
        </p:blipFill>
        <p:spPr>
          <a:xfrm>
            <a:off x="3109680" y="2628360"/>
            <a:ext cx="2812320" cy="2514960"/>
          </a:xfrm>
          <a:prstGeom prst="rect">
            <a:avLst/>
          </a:prstGeom>
          <a:ln>
            <a:noFill/>
          </a:ln>
        </p:spPr>
      </p:pic>
      <p:sp>
        <p:nvSpPr>
          <p:cNvPr id="82" name="TextShape 1"/>
          <p:cNvSpPr txBox="1"/>
          <p:nvPr/>
        </p:nvSpPr>
        <p:spPr>
          <a:xfrm>
            <a:off x="119880" y="1398240"/>
            <a:ext cx="8928360" cy="3655080"/>
          </a:xfrm>
          <a:prstGeom prst="rect">
            <a:avLst/>
          </a:prstGeom>
          <a:noFill/>
          <a:ln>
            <a:noFill/>
          </a:ln>
        </p:spPr>
        <p:txBody>
          <a:bodyPr tIns="91440" bIns="91440"/>
          <a:p>
            <a:pPr>
              <a:lnSpc>
                <a:spcPct val="100000"/>
              </a:lnSpc>
            </a:pPr>
            <a:r>
              <a:rPr b="0" lang="en-US" sz="2400" spc="-1" strike="noStrike" u="sng">
                <a:solidFill>
                  <a:srgbClr val="191919"/>
                </a:solidFill>
                <a:uFill>
                  <a:solidFill>
                    <a:srgbClr val="ffffff"/>
                  </a:solidFill>
                </a:uFill>
                <a:latin typeface="Arial"/>
                <a:ea typeface="Arial"/>
              </a:rPr>
              <a:t>Brainstorms: </a:t>
            </a:r>
            <a:r>
              <a:rPr b="0" lang="en-US" sz="2000" spc="-1" strike="noStrike">
                <a:solidFill>
                  <a:srgbClr val="191919"/>
                </a:solidFill>
                <a:uFill>
                  <a:solidFill>
                    <a:srgbClr val="ffffff"/>
                  </a:solidFill>
                </a:uFill>
                <a:latin typeface="Arial"/>
                <a:ea typeface="Arial"/>
              </a:rPr>
              <a:t>Great idea generation. The world’s worst essay plan! Get students to try listing and then reviewing their list to rank their ideas to choose the topic for their paragraphs, or circle and number the most relevant ideas and then get them to transfer this a ‘box plan’.</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
        <p:nvSpPr>
          <p:cNvPr id="83" name="TextShape 2"/>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Step 2: Generating Ideas</a:t>
            </a:r>
            <a:endParaRPr b="0" lang="en-US" sz="1400" spc="-1" strike="noStrike">
              <a:solidFill>
                <a:srgbClr val="000000"/>
              </a:solidFill>
              <a:uFill>
                <a:solidFill>
                  <a:srgbClr val="ffffff"/>
                </a:solidFill>
              </a:u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Generating Ideas Cont...</a:t>
            </a:r>
            <a:endParaRPr b="0" lang="en-US" sz="1400" spc="-1" strike="noStrike">
              <a:solidFill>
                <a:srgbClr val="000000"/>
              </a:solidFill>
              <a:uFill>
                <a:solidFill>
                  <a:srgbClr val="ffffff"/>
                </a:solidFill>
              </a:uFill>
              <a:latin typeface="Arial"/>
            </a:endParaRPr>
          </a:p>
        </p:txBody>
      </p:sp>
      <p:sp>
        <p:nvSpPr>
          <p:cNvPr id="85" name="TextShape 2"/>
          <p:cNvSpPr txBox="1"/>
          <p:nvPr/>
        </p:nvSpPr>
        <p:spPr>
          <a:xfrm>
            <a:off x="457200" y="1460520"/>
            <a:ext cx="8229240" cy="3465000"/>
          </a:xfrm>
          <a:prstGeom prst="rect">
            <a:avLst/>
          </a:prstGeom>
          <a:noFill/>
          <a:ln>
            <a:noFill/>
          </a:ln>
        </p:spPr>
        <p:txBody>
          <a:bodyPr tIns="91440" bIns="91440"/>
          <a:p>
            <a:pPr>
              <a:lnSpc>
                <a:spcPct val="100000"/>
              </a:lnSpc>
            </a:pPr>
            <a:r>
              <a:rPr b="0" lang="en-US" sz="1800" spc="-1" strike="noStrike">
                <a:solidFill>
                  <a:srgbClr val="191919"/>
                </a:solidFill>
                <a:uFill>
                  <a:solidFill>
                    <a:srgbClr val="ffffff"/>
                  </a:solidFill>
                </a:uFill>
                <a:latin typeface="Arial"/>
                <a:ea typeface="Arial"/>
              </a:rPr>
              <a:t>Mind mapping could be useful. Mind mapping is a creative and visual tool to develop ideas. Students can generate numerous layers of meaning and this tool can be used as a whole class, with pairs of groups adding a branch of development to the initial idea. It is a great tool for visual learners and can be part of the planning to write process for any subject or used to get students to deepen their thinking around an issue/focus.</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pic>
        <p:nvPicPr>
          <p:cNvPr id="86" name="Shape 61" descr=""/>
          <p:cNvPicPr/>
          <p:nvPr/>
        </p:nvPicPr>
        <p:blipFill>
          <a:blip r:embed="rId1"/>
          <a:stretch/>
        </p:blipFill>
        <p:spPr>
          <a:xfrm>
            <a:off x="5023440" y="2999160"/>
            <a:ext cx="3585960" cy="208044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
</a:t>
            </a:r>
            <a:r>
              <a:rPr b="1" lang="en-US" sz="4800" spc="-1" strike="noStrike">
                <a:solidFill>
                  <a:srgbClr val="ffffff"/>
                </a:solidFill>
                <a:uFill>
                  <a:solidFill>
                    <a:srgbClr val="ffffff"/>
                  </a:solidFill>
                </a:uFill>
                <a:latin typeface="Arial"/>
                <a:ea typeface="Arial"/>
              </a:rPr>
              <a:t>
</a:t>
            </a:r>
            <a:r>
              <a:rPr b="1" lang="en-US" sz="4800" spc="-1" strike="noStrike">
                <a:solidFill>
                  <a:srgbClr val="ffffff"/>
                </a:solidFill>
                <a:uFill>
                  <a:solidFill>
                    <a:srgbClr val="ffffff"/>
                  </a:solidFill>
                </a:uFill>
                <a:latin typeface="Arial"/>
                <a:ea typeface="Arial"/>
              </a:rPr>
              <a:t>
</a:t>
            </a:r>
            <a:r>
              <a:rPr b="1" lang="en-US" sz="4800" spc="-1" strike="noStrike">
                <a:solidFill>
                  <a:srgbClr val="ffffff"/>
                </a:solidFill>
                <a:uFill>
                  <a:solidFill>
                    <a:srgbClr val="ffffff"/>
                  </a:solidFill>
                </a:uFill>
                <a:latin typeface="Arial"/>
                <a:ea typeface="Arial"/>
              </a:rPr>
              <a:t>
</a:t>
            </a:r>
            <a:r>
              <a:rPr b="1" lang="en-US" sz="4800" spc="-1" strike="noStrike">
                <a:solidFill>
                  <a:srgbClr val="ffffff"/>
                </a:solidFill>
                <a:uFill>
                  <a:solidFill>
                    <a:srgbClr val="ffffff"/>
                  </a:solidFill>
                </a:uFill>
                <a:latin typeface="Arial"/>
                <a:ea typeface="Arial"/>
              </a:rPr>
              <a:t>
</a:t>
            </a:r>
            <a:r>
              <a:rPr b="1" lang="en-US" sz="4800" spc="-1" strike="noStrike">
                <a:solidFill>
                  <a:srgbClr val="ffffff"/>
                </a:solidFill>
                <a:uFill>
                  <a:solidFill>
                    <a:srgbClr val="ffffff"/>
                  </a:solidFill>
                </a:uFill>
                <a:latin typeface="Arial"/>
                <a:ea typeface="Arial"/>
              </a:rPr>
              <a:t>Generating Ideas Cont...</a:t>
            </a:r>
            <a:endParaRPr b="0" lang="en-US" sz="1400" spc="-1" strike="noStrike">
              <a:solidFill>
                <a:srgbClr val="000000"/>
              </a:solidFill>
              <a:uFill>
                <a:solidFill>
                  <a:srgbClr val="ffffff"/>
                </a:solidFill>
              </a:uFill>
              <a:latin typeface="Arial"/>
            </a:endParaRPr>
          </a:p>
        </p:txBody>
      </p:sp>
      <p:sp>
        <p:nvSpPr>
          <p:cNvPr id="88" name="TextShape 2"/>
          <p:cNvSpPr txBox="1"/>
          <p:nvPr/>
        </p:nvSpPr>
        <p:spPr>
          <a:xfrm>
            <a:off x="139680" y="1448280"/>
            <a:ext cx="8546760" cy="3477240"/>
          </a:xfrm>
          <a:prstGeom prst="rect">
            <a:avLst/>
          </a:prstGeom>
          <a:noFill/>
          <a:ln>
            <a:noFill/>
          </a:ln>
        </p:spPr>
        <p:txBody>
          <a:bodyPr tIns="91440" bIns="91440"/>
          <a:p>
            <a:pPr>
              <a:lnSpc>
                <a:spcPct val="100000"/>
              </a:lnSpc>
            </a:pPr>
            <a:r>
              <a:rPr b="1" lang="en-US" sz="1600" spc="-1" strike="noStrike">
                <a:solidFill>
                  <a:srgbClr val="191919"/>
                </a:solidFill>
                <a:uFill>
                  <a:solidFill>
                    <a:srgbClr val="ffffff"/>
                  </a:solidFill>
                </a:uFill>
                <a:latin typeface="Arial"/>
                <a:ea typeface="Arial"/>
              </a:rPr>
              <a:t>Useful websites for Mind Mapping:</a:t>
            </a:r>
            <a:endParaRPr b="0" lang="en-US" sz="1400" spc="-1" strike="noStrike">
              <a:solidFill>
                <a:srgbClr val="000000"/>
              </a:solidFill>
              <a:uFill>
                <a:solidFill>
                  <a:srgbClr val="ffffff"/>
                </a:solidFill>
              </a:uFill>
              <a:latin typeface="Arial"/>
            </a:endParaRPr>
          </a:p>
          <a:p>
            <a:pPr marL="457200" indent="-329760">
              <a:lnSpc>
                <a:spcPct val="100000"/>
              </a:lnSpc>
              <a:buClr>
                <a:srgbClr val="191919"/>
              </a:buClr>
              <a:buFont typeface="StarSymbol"/>
              <a:buChar char="-"/>
            </a:pPr>
            <a:r>
              <a:rPr b="0" lang="en-US" sz="1600" spc="-1" strike="noStrike" u="sng">
                <a:solidFill>
                  <a:srgbClr val="227a78"/>
                </a:solidFill>
                <a:uFill>
                  <a:solidFill>
                    <a:srgbClr val="ffffff"/>
                  </a:solidFill>
                </a:uFill>
                <a:latin typeface="Arial"/>
                <a:ea typeface="Arial"/>
                <a:hlinkClick r:id="rId1"/>
              </a:rPr>
              <a:t>https://coggle.it/</a:t>
            </a:r>
            <a:r>
              <a:rPr b="0" lang="en-US" sz="1600" spc="-1" strike="noStrike">
                <a:solidFill>
                  <a:srgbClr val="191919"/>
                </a:solidFill>
                <a:uFill>
                  <a:solidFill>
                    <a:srgbClr val="ffffff"/>
                  </a:solidFill>
                </a:uFill>
                <a:latin typeface="Arial"/>
                <a:ea typeface="Arial"/>
              </a:rPr>
              <a:t> : Can be used by an individual, small </a:t>
            </a:r>
            <a:r>
              <a:rPr b="0" lang="en-US" sz="1600" spc="-1" strike="noStrike">
                <a:solidFill>
                  <a:srgbClr val="191919"/>
                </a:solidFill>
                <a:uFill>
                  <a:solidFill>
                    <a:srgbClr val="ffffff"/>
                  </a:solidFill>
                </a:uFill>
                <a:latin typeface="Arial"/>
                <a:ea typeface="Arial"/>
              </a:rPr>
              <a:t>
</a:t>
            </a:r>
            <a:r>
              <a:rPr b="0" lang="en-US" sz="1600" spc="-1" strike="noStrike">
                <a:solidFill>
                  <a:srgbClr val="191919"/>
                </a:solidFill>
                <a:uFill>
                  <a:solidFill>
                    <a:srgbClr val="ffffff"/>
                  </a:solidFill>
                </a:uFill>
                <a:latin typeface="Arial"/>
                <a:ea typeface="Arial"/>
              </a:rPr>
              <a:t>groups or as a class!</a:t>
            </a:r>
            <a:r>
              <a:rPr b="0" lang="en-US" sz="1600" spc="-1" strike="noStrike">
                <a:solidFill>
                  <a:srgbClr val="191919"/>
                </a:solidFill>
                <a:uFill>
                  <a:solidFill>
                    <a:srgbClr val="ffffff"/>
                  </a:solidFill>
                </a:uFill>
                <a:latin typeface="Arial"/>
                <a:ea typeface="Arial"/>
              </a:rPr>
              <a:t>
</a:t>
            </a:r>
            <a:r>
              <a:rPr b="0" lang="en-US" sz="1600" spc="-1" strike="noStrike">
                <a:solidFill>
                  <a:srgbClr val="191919"/>
                </a:solidFill>
                <a:uFill>
                  <a:solidFill>
                    <a:srgbClr val="ffffff"/>
                  </a:solidFill>
                </a:uFill>
                <a:latin typeface="Arial"/>
                <a:ea typeface="Arial"/>
              </a:rPr>
              <a:t>
</a:t>
            </a:r>
            <a:r>
              <a:rPr b="0" lang="en-US" sz="1600" spc="-1" strike="noStrike">
                <a:solidFill>
                  <a:srgbClr val="191919"/>
                </a:solidFill>
                <a:uFill>
                  <a:solidFill>
                    <a:srgbClr val="ffffff"/>
                  </a:solidFill>
                </a:uFill>
                <a:latin typeface="Arial"/>
              </a:rPr>
              <a:t> </a:t>
            </a:r>
            <a:endParaRPr b="0" lang="en-US" sz="1400" spc="-1" strike="noStrike">
              <a:solidFill>
                <a:srgbClr val="000000"/>
              </a:solidFill>
              <a:uFill>
                <a:solidFill>
                  <a:srgbClr val="ffffff"/>
                </a:solidFill>
              </a:uFill>
              <a:latin typeface="Arial"/>
            </a:endParaRPr>
          </a:p>
          <a:p>
            <a:pPr marL="457200" indent="-329760">
              <a:lnSpc>
                <a:spcPct val="100000"/>
              </a:lnSpc>
              <a:buClr>
                <a:srgbClr val="191919"/>
              </a:buClr>
              <a:buFont typeface="StarSymbol"/>
              <a:buChar char="-"/>
            </a:pPr>
            <a:r>
              <a:rPr b="0" lang="en-US" sz="1600" spc="-1" strike="noStrike" u="sng">
                <a:solidFill>
                  <a:srgbClr val="227a78"/>
                </a:solidFill>
                <a:uFill>
                  <a:solidFill>
                    <a:srgbClr val="ffffff"/>
                  </a:solidFill>
                </a:uFill>
                <a:latin typeface="Arial"/>
                <a:ea typeface="Arial"/>
                <a:hlinkClick r:id="rId2"/>
              </a:rPr>
              <a:t>https://bubbl.us/</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marL="457200" indent="-329760">
              <a:lnSpc>
                <a:spcPct val="100000"/>
              </a:lnSpc>
              <a:buClr>
                <a:srgbClr val="191919"/>
              </a:buClr>
              <a:buFont typeface="StarSymbol"/>
              <a:buChar char="-"/>
            </a:pPr>
            <a:r>
              <a:rPr b="0" lang="en-US" sz="1600" spc="-1" strike="noStrike" u="sng">
                <a:solidFill>
                  <a:srgbClr val="227a78"/>
                </a:solidFill>
                <a:uFill>
                  <a:solidFill>
                    <a:srgbClr val="ffffff"/>
                  </a:solidFill>
                </a:uFill>
                <a:latin typeface="Arial"/>
                <a:ea typeface="Arial"/>
                <a:hlinkClick r:id="rId3"/>
              </a:rPr>
              <a:t>http://www.lifehack.org/articles/featured/11-free-mind-mapping-applications-web-services.html</a:t>
            </a:r>
            <a:r>
              <a:rPr b="0" lang="en-US" sz="1600" spc="-1" strike="noStrike">
                <a:solidFill>
                  <a:srgbClr val="191919"/>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p:txBody>
      </p:sp>
      <p:pic>
        <p:nvPicPr>
          <p:cNvPr id="89" name="Shape 68" descr=""/>
          <p:cNvPicPr/>
          <p:nvPr/>
        </p:nvPicPr>
        <p:blipFill>
          <a:blip r:embed="rId4"/>
          <a:stretch/>
        </p:blipFill>
        <p:spPr>
          <a:xfrm>
            <a:off x="5602320" y="1671120"/>
            <a:ext cx="3475800" cy="1504440"/>
          </a:xfrm>
          <a:prstGeom prst="rect">
            <a:avLst/>
          </a:prstGeom>
          <a:ln>
            <a:noFill/>
          </a:ln>
        </p:spPr>
      </p:pic>
      <p:pic>
        <p:nvPicPr>
          <p:cNvPr id="90" name="Shape 69" descr=""/>
          <p:cNvPicPr/>
          <p:nvPr/>
        </p:nvPicPr>
        <p:blipFill>
          <a:blip r:embed="rId5"/>
          <a:stretch/>
        </p:blipFill>
        <p:spPr>
          <a:xfrm>
            <a:off x="2935080" y="2589480"/>
            <a:ext cx="2597760" cy="179280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1" name="Shape 74" descr=""/>
          <p:cNvPicPr/>
          <p:nvPr/>
        </p:nvPicPr>
        <p:blipFill>
          <a:blip r:embed="rId1"/>
          <a:stretch/>
        </p:blipFill>
        <p:spPr>
          <a:xfrm>
            <a:off x="2770560" y="3407040"/>
            <a:ext cx="3033000" cy="1736280"/>
          </a:xfrm>
          <a:prstGeom prst="rect">
            <a:avLst/>
          </a:prstGeom>
          <a:ln>
            <a:noFill/>
          </a:ln>
        </p:spPr>
      </p:pic>
      <p:sp>
        <p:nvSpPr>
          <p:cNvPr id="92"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Generating Ideas Cont...</a:t>
            </a:r>
            <a:endParaRPr b="0" lang="en-US" sz="1400" spc="-1" strike="noStrike">
              <a:solidFill>
                <a:srgbClr val="000000"/>
              </a:solidFill>
              <a:uFill>
                <a:solidFill>
                  <a:srgbClr val="ffffff"/>
                </a:solidFill>
              </a:uFill>
              <a:latin typeface="Arial"/>
            </a:endParaRPr>
          </a:p>
        </p:txBody>
      </p:sp>
      <p:sp>
        <p:nvSpPr>
          <p:cNvPr id="93" name="TextShape 2"/>
          <p:cNvSpPr txBox="1"/>
          <p:nvPr/>
        </p:nvSpPr>
        <p:spPr>
          <a:xfrm>
            <a:off x="457200" y="1460520"/>
            <a:ext cx="8229240" cy="3465000"/>
          </a:xfrm>
          <a:prstGeom prst="rect">
            <a:avLst/>
          </a:prstGeom>
          <a:noFill/>
          <a:ln>
            <a:noFill/>
          </a:ln>
        </p:spPr>
        <p:txBody>
          <a:bodyPr tIns="91440" bIns="91440"/>
          <a:p>
            <a:pPr marL="457200" indent="-355320">
              <a:lnSpc>
                <a:spcPct val="100000"/>
              </a:lnSpc>
              <a:buClr>
                <a:srgbClr val="191919"/>
              </a:buClr>
              <a:buFont typeface="StarSymbol"/>
              <a:buChar char="-"/>
            </a:pPr>
            <a:r>
              <a:rPr b="0" lang="en-US" sz="2000" spc="-1" strike="noStrike">
                <a:solidFill>
                  <a:srgbClr val="191919"/>
                </a:solidFill>
                <a:uFill>
                  <a:solidFill>
                    <a:srgbClr val="ffffff"/>
                  </a:solidFill>
                </a:uFill>
                <a:latin typeface="Arial"/>
                <a:ea typeface="Arial"/>
              </a:rPr>
              <a:t>3 Level Guides</a:t>
            </a:r>
            <a:r>
              <a:rPr b="0" lang="en-US" sz="2000" spc="-1" strike="noStrike">
                <a:solidFill>
                  <a:srgbClr val="191919"/>
                </a:solidFill>
                <a:uFill>
                  <a:solidFill>
                    <a:srgbClr val="ffffff"/>
                  </a:solidFill>
                </a:uFill>
                <a:latin typeface="Arial"/>
                <a:ea typeface="Arial"/>
              </a:rPr>
              <a:t>
</a:t>
            </a:r>
            <a:r>
              <a:rPr b="0" lang="en-US" sz="2000" spc="-1" strike="noStrike">
                <a:solidFill>
                  <a:srgbClr val="191919"/>
                </a:solidFill>
                <a:uFill>
                  <a:solidFill>
                    <a:srgbClr val="ffffff"/>
                  </a:solidFill>
                </a:uFill>
                <a:latin typeface="Arial"/>
                <a:ea typeface="Arial"/>
              </a:rPr>
              <a:t>Help students gather information from written texts and are designed to be used in small groups to encourage discussion and provide support</a:t>
            </a:r>
            <a:endParaRPr b="0" lang="en-US" sz="1400" spc="-1" strike="noStrike">
              <a:solidFill>
                <a:srgbClr val="000000"/>
              </a:solidFill>
              <a:uFill>
                <a:solidFill>
                  <a:srgbClr val="ffffff"/>
                </a:solidFill>
              </a:uFill>
              <a:latin typeface="Arial"/>
            </a:endParaRPr>
          </a:p>
          <a:p>
            <a:pPr marL="457200" indent="-355320">
              <a:lnSpc>
                <a:spcPct val="100000"/>
              </a:lnSpc>
              <a:buClr>
                <a:srgbClr val="191919"/>
              </a:buClr>
              <a:buFont typeface="StarSymbol"/>
              <a:buChar char="-"/>
            </a:pPr>
            <a:r>
              <a:rPr b="0" lang="en-US" sz="2000" spc="-1" strike="noStrike">
                <a:solidFill>
                  <a:srgbClr val="191919"/>
                </a:solidFill>
                <a:uFill>
                  <a:solidFill>
                    <a:srgbClr val="ffffff"/>
                  </a:solidFill>
                </a:uFill>
                <a:latin typeface="Arial"/>
                <a:ea typeface="Arial"/>
              </a:rPr>
              <a:t>Fishbone</a:t>
            </a:r>
            <a:r>
              <a:rPr b="0" lang="en-US" sz="2000" spc="-1" strike="noStrike">
                <a:solidFill>
                  <a:srgbClr val="191919"/>
                </a:solidFill>
                <a:uFill>
                  <a:solidFill>
                    <a:srgbClr val="ffffff"/>
                  </a:solidFill>
                </a:uFill>
                <a:latin typeface="Arial"/>
                <a:ea typeface="Arial"/>
              </a:rPr>
              <a:t>
</a:t>
            </a:r>
            <a:r>
              <a:rPr b="0" lang="en-US" sz="2000" spc="-1" strike="noStrike">
                <a:solidFill>
                  <a:srgbClr val="191919"/>
                </a:solidFill>
                <a:uFill>
                  <a:solidFill>
                    <a:srgbClr val="ffffff"/>
                  </a:solidFill>
                </a:uFill>
                <a:latin typeface="Arial"/>
                <a:ea typeface="Arial"/>
              </a:rPr>
              <a:t>Helps students to understand cause and effect</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Organising Information</a:t>
            </a:r>
            <a:endParaRPr b="0" lang="en-US" sz="1400" spc="-1" strike="noStrike">
              <a:solidFill>
                <a:srgbClr val="000000"/>
              </a:solidFill>
              <a:uFill>
                <a:solidFill>
                  <a:srgbClr val="ffffff"/>
                </a:solidFill>
              </a:uFill>
              <a:latin typeface="Arial"/>
            </a:endParaRPr>
          </a:p>
        </p:txBody>
      </p:sp>
      <p:sp>
        <p:nvSpPr>
          <p:cNvPr id="95" name="TextShape 2"/>
          <p:cNvSpPr txBox="1"/>
          <p:nvPr/>
        </p:nvSpPr>
        <p:spPr>
          <a:xfrm>
            <a:off x="457200" y="1460520"/>
            <a:ext cx="8229240" cy="3465000"/>
          </a:xfrm>
          <a:prstGeom prst="rect">
            <a:avLst/>
          </a:prstGeom>
          <a:noFill/>
          <a:ln>
            <a:noFill/>
          </a:ln>
        </p:spPr>
        <p:txBody>
          <a:bodyPr tIns="91440" bIns="91440"/>
          <a:p>
            <a:pPr>
              <a:lnSpc>
                <a:spcPct val="100000"/>
              </a:lnSpc>
            </a:pPr>
            <a:r>
              <a:rPr b="0" lang="en-US" sz="3000" spc="-1" strike="noStrike">
                <a:solidFill>
                  <a:srgbClr val="191919"/>
                </a:solidFill>
                <a:uFill>
                  <a:solidFill>
                    <a:srgbClr val="ffffff"/>
                  </a:solidFill>
                </a:uFill>
                <a:latin typeface="Arial"/>
                <a:ea typeface="Arial"/>
              </a:rPr>
              <a:t>Steps 3 and 4 of the 6 Step </a:t>
            </a:r>
            <a:endParaRPr b="0" lang="en-US" sz="1400" spc="-1" strike="noStrike">
              <a:solidFill>
                <a:srgbClr val="000000"/>
              </a:solidFill>
              <a:uFill>
                <a:solidFill>
                  <a:srgbClr val="ffffff"/>
                </a:solidFill>
              </a:uFill>
              <a:latin typeface="Arial"/>
            </a:endParaRPr>
          </a:p>
          <a:p>
            <a:pPr>
              <a:lnSpc>
                <a:spcPct val="100000"/>
              </a:lnSpc>
            </a:pPr>
            <a:r>
              <a:rPr b="0" lang="en-US" sz="3000" spc="-1" strike="noStrike">
                <a:solidFill>
                  <a:srgbClr val="191919"/>
                </a:solidFill>
                <a:uFill>
                  <a:solidFill>
                    <a:srgbClr val="ffffff"/>
                  </a:solidFill>
                </a:uFill>
                <a:latin typeface="Arial"/>
                <a:ea typeface="Arial"/>
              </a:rPr>
              <a:t>Essay Writing Process. Using a ‘</a:t>
            </a:r>
            <a:endParaRPr b="0" lang="en-US" sz="1400" spc="-1" strike="noStrike">
              <a:solidFill>
                <a:srgbClr val="000000"/>
              </a:solidFill>
              <a:uFill>
                <a:solidFill>
                  <a:srgbClr val="ffffff"/>
                </a:solidFill>
              </a:uFill>
              <a:latin typeface="Arial"/>
            </a:endParaRPr>
          </a:p>
          <a:p>
            <a:pPr>
              <a:lnSpc>
                <a:spcPct val="100000"/>
              </a:lnSpc>
            </a:pPr>
            <a:r>
              <a:rPr b="0" lang="en-US" sz="3000" spc="-1" strike="noStrike">
                <a:solidFill>
                  <a:srgbClr val="191919"/>
                </a:solidFill>
                <a:uFill>
                  <a:solidFill>
                    <a:srgbClr val="ffffff"/>
                  </a:solidFill>
                </a:uFill>
                <a:latin typeface="Arial"/>
                <a:ea typeface="Arial"/>
              </a:rPr>
              <a:t>Box Plan’ is a good idea!</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pic>
        <p:nvPicPr>
          <p:cNvPr id="96" name="Shape 83" descr=""/>
          <p:cNvPicPr/>
          <p:nvPr/>
        </p:nvPicPr>
        <p:blipFill>
          <a:blip r:embed="rId1"/>
          <a:stretch/>
        </p:blipFill>
        <p:spPr>
          <a:xfrm>
            <a:off x="5845680" y="1532160"/>
            <a:ext cx="3002760" cy="361116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69840" y="205920"/>
            <a:ext cx="8229240" cy="1141200"/>
          </a:xfrm>
          <a:prstGeom prst="rect">
            <a:avLst/>
          </a:prstGeom>
          <a:noFill/>
          <a:ln>
            <a:noFill/>
          </a:ln>
        </p:spPr>
        <p:txBody>
          <a:bodyPr tIns="91440" bIns="91440" anchor="b"/>
          <a:p>
            <a:pPr>
              <a:lnSpc>
                <a:spcPct val="100000"/>
              </a:lnSpc>
            </a:pPr>
            <a:r>
              <a:rPr b="1" lang="en-US" sz="4000" spc="-1" strike="noStrike">
                <a:solidFill>
                  <a:srgbClr val="ffffff"/>
                </a:solidFill>
                <a:uFill>
                  <a:solidFill>
                    <a:srgbClr val="ffffff"/>
                  </a:solidFill>
                </a:uFill>
                <a:latin typeface="Arial"/>
                <a:ea typeface="Arial"/>
              </a:rPr>
              <a:t>BEST PRACTICE = MODELLING</a:t>
            </a:r>
            <a:endParaRPr b="0" lang="en-US" sz="1400" spc="-1" strike="noStrike">
              <a:solidFill>
                <a:srgbClr val="000000"/>
              </a:solidFill>
              <a:uFill>
                <a:solidFill>
                  <a:srgbClr val="ffffff"/>
                </a:solidFill>
              </a:uFill>
              <a:latin typeface="Arial"/>
            </a:endParaRPr>
          </a:p>
        </p:txBody>
      </p:sp>
      <p:sp>
        <p:nvSpPr>
          <p:cNvPr id="98" name="TextShape 2"/>
          <p:cNvSpPr txBox="1"/>
          <p:nvPr/>
        </p:nvSpPr>
        <p:spPr>
          <a:xfrm>
            <a:off x="69840" y="1448280"/>
            <a:ext cx="8616600" cy="3477240"/>
          </a:xfrm>
          <a:prstGeom prst="rect">
            <a:avLst/>
          </a:prstGeom>
          <a:noFill/>
          <a:ln>
            <a:noFill/>
          </a:ln>
        </p:spPr>
        <p:txBody>
          <a:bodyPr tIns="91440" bIns="91440"/>
          <a:p>
            <a:pPr>
              <a:lnSpc>
                <a:spcPct val="100000"/>
              </a:lnSpc>
            </a:pPr>
            <a:r>
              <a:rPr b="0" lang="en-US" sz="1800" spc="-1" strike="noStrike">
                <a:solidFill>
                  <a:srgbClr val="191919"/>
                </a:solidFill>
                <a:uFill>
                  <a:solidFill>
                    <a:srgbClr val="ffffff"/>
                  </a:solidFill>
                </a:uFill>
                <a:latin typeface="Arial"/>
                <a:ea typeface="Arial"/>
              </a:rPr>
              <a:t>Providing your students with an exemplar provides them with a clear idea of what your expectations are. You may chose to write this in advance but it is always good if you can co-construct your exemplar with your students and discuss why you are choosing in include specific information and make links back to the question/task.</a:t>
            </a:r>
            <a:endParaRPr b="0" lang="en-US" sz="1400" spc="-1" strike="noStrike">
              <a:solidFill>
                <a:srgbClr val="000000"/>
              </a:solidFill>
              <a:uFill>
                <a:solidFill>
                  <a:srgbClr val="ffffff"/>
                </a:solidFill>
              </a:uFill>
              <a:latin typeface="Arial"/>
            </a:endParaRPr>
          </a:p>
          <a:p>
            <a:pPr>
              <a:lnSpc>
                <a:spcPct val="100000"/>
              </a:lnSpc>
            </a:pPr>
            <a:r>
              <a:rPr b="0" lang="en-US" sz="1800" spc="-1" strike="noStrike">
                <a:solidFill>
                  <a:srgbClr val="191919"/>
                </a:solidFill>
                <a:uFill>
                  <a:solidFill>
                    <a:srgbClr val="ffffff"/>
                  </a:solidFill>
                </a:uFill>
                <a:latin typeface="Arial"/>
                <a:ea typeface="Arial"/>
              </a:rPr>
              <a:t>Eg. </a:t>
            </a:r>
            <a:endParaRPr b="0" lang="en-US" sz="1400" spc="-1" strike="noStrike">
              <a:solidFill>
                <a:srgbClr val="000000"/>
              </a:solidFill>
              <a:uFill>
                <a:solidFill>
                  <a:srgbClr val="ffffff"/>
                </a:solidFill>
              </a:uFill>
              <a:latin typeface="Arial"/>
            </a:endParaRPr>
          </a:p>
        </p:txBody>
      </p:sp>
      <p:pic>
        <p:nvPicPr>
          <p:cNvPr id="99" name="Shape 90" descr=""/>
          <p:cNvPicPr/>
          <p:nvPr/>
        </p:nvPicPr>
        <p:blipFill>
          <a:blip r:embed="rId1"/>
          <a:stretch/>
        </p:blipFill>
        <p:spPr>
          <a:xfrm>
            <a:off x="749160" y="2802960"/>
            <a:ext cx="3435120" cy="2122560"/>
          </a:xfrm>
          <a:prstGeom prst="rect">
            <a:avLst/>
          </a:prstGeom>
          <a:ln>
            <a:noFill/>
          </a:ln>
        </p:spPr>
      </p:pic>
      <p:sp>
        <p:nvSpPr>
          <p:cNvPr id="100" name="CustomShape 3"/>
          <p:cNvSpPr/>
          <p:nvPr/>
        </p:nvSpPr>
        <p:spPr>
          <a:xfrm flipH="1" rot="10800000">
            <a:off x="5412960" y="4114800"/>
            <a:ext cx="1177920" cy="479160"/>
          </a:xfrm>
          <a:custGeom>
            <a:avLst/>
            <a:gdLst/>
            <a:ahLst/>
            <a:rect l="l" t="t" r="r" b="b"/>
            <a:pathLst>
              <a:path w="21600" h="21600">
                <a:moveTo>
                  <a:pt x="0" y="0"/>
                </a:moveTo>
                <a:lnTo>
                  <a:pt x="21600" y="21600"/>
                </a:lnTo>
              </a:path>
            </a:pathLst>
          </a:custGeom>
          <a:noFill/>
          <a:ln w="9360">
            <a:solidFill>
              <a:schemeClr val="dk2"/>
            </a:solidFill>
            <a:round/>
            <a:tailEnd len="lg" type="triangle" w="lg"/>
          </a:ln>
        </p:spPr>
        <p:style>
          <a:lnRef idx="0"/>
          <a:fillRef idx="0"/>
          <a:effectRef idx="0"/>
          <a:fontRef idx="minor"/>
        </p:style>
      </p:sp>
      <p:sp>
        <p:nvSpPr>
          <p:cNvPr id="101" name="CustomShape 4"/>
          <p:cNvSpPr/>
          <p:nvPr/>
        </p:nvSpPr>
        <p:spPr>
          <a:xfrm>
            <a:off x="5483160" y="3425760"/>
            <a:ext cx="2706120" cy="1141200"/>
          </a:xfrm>
          <a:prstGeom prst="rect">
            <a:avLst/>
          </a:prstGeom>
          <a:noFill/>
          <a:ln>
            <a:noFill/>
          </a:ln>
        </p:spPr>
        <p:style>
          <a:lnRef idx="0"/>
          <a:fillRef idx="0"/>
          <a:effectRef idx="0"/>
          <a:fontRef idx="minor"/>
        </p:style>
        <p:txBody>
          <a:bodyPr tIns="91440" bIns="91440"/>
          <a:p>
            <a:pPr>
              <a:lnSpc>
                <a:spcPct val="100000"/>
              </a:lnSpc>
            </a:pPr>
            <a:r>
              <a:rPr b="0" lang="en-US" sz="1400" spc="-1" strike="noStrike">
                <a:solidFill>
                  <a:srgbClr val="ff0000"/>
                </a:solidFill>
                <a:uFill>
                  <a:solidFill>
                    <a:srgbClr val="ffffff"/>
                  </a:solidFill>
                </a:uFill>
                <a:latin typeface="Arial"/>
                <a:ea typeface="Arial"/>
              </a:rPr>
              <a:t>It’s not perfect BUT it was co-constructed with the students after we had all taken part in idea generation tasks and shared our best ideas. </a:t>
            </a:r>
            <a:endParaRPr b="0" lang="en-US" sz="18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457200" y="205920"/>
            <a:ext cx="8229240" cy="1141200"/>
          </a:xfrm>
          <a:prstGeom prst="rect">
            <a:avLst/>
          </a:prstGeom>
          <a:noFill/>
          <a:ln>
            <a:noFill/>
          </a:ln>
        </p:spPr>
        <p:txBody>
          <a:bodyPr tIns="91440" bIns="91440" anchor="b"/>
          <a:p>
            <a:pPr>
              <a:lnSpc>
                <a:spcPct val="100000"/>
              </a:lnSpc>
            </a:pPr>
            <a:r>
              <a:rPr b="1" lang="en-US" sz="4800" spc="-1" strike="noStrike">
                <a:solidFill>
                  <a:srgbClr val="ffffff"/>
                </a:solidFill>
                <a:uFill>
                  <a:solidFill>
                    <a:srgbClr val="ffffff"/>
                  </a:solidFill>
                </a:uFill>
                <a:latin typeface="Arial"/>
                <a:ea typeface="Arial"/>
              </a:rPr>
              <a:t>SEXY Paragraphs</a:t>
            </a:r>
            <a:endParaRPr b="0" lang="en-US" sz="1400" spc="-1" strike="noStrike">
              <a:solidFill>
                <a:srgbClr val="000000"/>
              </a:solidFill>
              <a:uFill>
                <a:solidFill>
                  <a:srgbClr val="ffffff"/>
                </a:solidFill>
              </a:uFill>
              <a:latin typeface="Arial"/>
            </a:endParaRPr>
          </a:p>
        </p:txBody>
      </p:sp>
      <p:sp>
        <p:nvSpPr>
          <p:cNvPr id="103" name="TextShape 2"/>
          <p:cNvSpPr txBox="1"/>
          <p:nvPr/>
        </p:nvSpPr>
        <p:spPr>
          <a:xfrm>
            <a:off x="457200" y="1460520"/>
            <a:ext cx="8229240" cy="3465000"/>
          </a:xfrm>
          <a:prstGeom prst="rect">
            <a:avLst/>
          </a:prstGeom>
          <a:noFill/>
          <a:ln>
            <a:noFill/>
          </a:ln>
        </p:spPr>
        <p:txBody>
          <a:bodyPr tIns="91440" bIns="91440"/>
          <a:p>
            <a:pPr>
              <a:lnSpc>
                <a:spcPct val="100000"/>
              </a:lnSpc>
            </a:pPr>
            <a:r>
              <a:rPr b="1" lang="en-US" sz="3000" spc="-1" strike="noStrike">
                <a:solidFill>
                  <a:srgbClr val="191919"/>
                </a:solidFill>
                <a:uFill>
                  <a:solidFill>
                    <a:srgbClr val="ffffff"/>
                  </a:solidFill>
                </a:uFill>
                <a:latin typeface="Arial"/>
                <a:ea typeface="Arial"/>
              </a:rPr>
              <a:t>S - Statement </a:t>
            </a:r>
            <a:endParaRPr b="0" lang="en-US" sz="1400" spc="-1" strike="noStrike">
              <a:solidFill>
                <a:srgbClr val="000000"/>
              </a:solidFill>
              <a:uFill>
                <a:solidFill>
                  <a:srgbClr val="ffffff"/>
                </a:solidFill>
              </a:uFill>
              <a:latin typeface="Arial"/>
            </a:endParaRPr>
          </a:p>
          <a:p>
            <a:pPr>
              <a:lnSpc>
                <a:spcPct val="100000"/>
              </a:lnSpc>
            </a:pPr>
            <a:r>
              <a:rPr b="0" lang="en-US" sz="2800" spc="-1" strike="noStrike">
                <a:solidFill>
                  <a:srgbClr val="191919"/>
                </a:solidFill>
                <a:uFill>
                  <a:solidFill>
                    <a:srgbClr val="ffffff"/>
                  </a:solidFill>
                </a:uFill>
                <a:latin typeface="Arial"/>
                <a:ea typeface="Arial"/>
              </a:rPr>
              <a:t>States the ‘topic’ or ‘subject’ at the start of the paragraph. It is a short ONE sentence introduction to the paragraph. Each paragraph should only present ONE idea (Tip Top)</a:t>
            </a:r>
            <a:endParaRPr b="0" lang="en-US" sz="1400" spc="-1" strike="noStrike">
              <a:solidFill>
                <a:srgbClr val="000000"/>
              </a:solidFill>
              <a:uFill>
                <a:solidFill>
                  <a:srgbClr val="ffffff"/>
                </a:solidFill>
              </a:uFill>
              <a:latin typeface="Arial"/>
            </a:endParaRPr>
          </a:p>
          <a:p>
            <a:pPr>
              <a:lnSpc>
                <a:spcPct val="100000"/>
              </a:lnSpc>
            </a:pPr>
            <a:r>
              <a:rPr b="0" lang="en-US" sz="2400" spc="-1" strike="noStrike">
                <a:solidFill>
                  <a:srgbClr val="191919"/>
                </a:solidFill>
                <a:uFill>
                  <a:solidFill>
                    <a:srgbClr val="ffffff"/>
                  </a:solidFill>
                </a:uFill>
                <a:latin typeface="Arial"/>
                <a:ea typeface="Arial"/>
              </a:rPr>
              <a:t>eg. My lord, this man is guilty</a:t>
            </a:r>
            <a:endParaRPr b="0" lang="en-US" sz="1400" spc="-1" strike="noStrike">
              <a:solidFill>
                <a:srgbClr val="000000"/>
              </a:solidFill>
              <a:uFill>
                <a:solidFill>
                  <a:srgbClr val="ffffff"/>
                </a:solidFill>
              </a:uFill>
              <a:latin typeface="Arial"/>
            </a:endParaRPr>
          </a:p>
          <a:p>
            <a:pPr>
              <a:lnSpc>
                <a:spcPct val="100000"/>
              </a:lnSpc>
            </a:pPr>
            <a:r>
              <a:rPr b="0" i="1" lang="en-US" sz="2400" spc="-1" strike="noStrike">
                <a:solidFill>
                  <a:srgbClr val="191919"/>
                </a:solidFill>
                <a:uFill>
                  <a:solidFill>
                    <a:srgbClr val="ffffff"/>
                  </a:solidFill>
                </a:uFill>
                <a:latin typeface="Arial"/>
                <a:ea typeface="Arial"/>
              </a:rPr>
              <a:t>(OK, tell me more about it. I need more details)</a:t>
            </a:r>
            <a:endParaRPr b="0" lang="en-US" sz="1400" spc="-1" strike="noStrike">
              <a:solidFill>
                <a:srgbClr val="000000"/>
              </a:solidFill>
              <a:uFill>
                <a:solidFill>
                  <a:srgbClr val="ffffff"/>
                </a:solidFill>
              </a:u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TotalTime>
  <Application>LibreOffice/5.1.3.2$MacOSX_X86_64 LibreOffice_project/644e4637d1d8544fd9f56425bd6cec110e49301b</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2018-02-18T21:21:49Z</dcterms:modified>
  <cp:revision>1</cp:revision>
  <dc:subject/>
  <dc:title/>
</cp:coreProperties>
</file>