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5.xml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bold.fntdata"/><Relationship Id="rId12" Type="http://schemas.openxmlformats.org/officeDocument/2006/relationships/slide" Target="slides/slide7.xml"/><Relationship Id="rId34" Type="http://schemas.openxmlformats.org/officeDocument/2006/relationships/font" Target="fonts/Raleway-regular.fntdata"/><Relationship Id="rId15" Type="http://schemas.openxmlformats.org/officeDocument/2006/relationships/slide" Target="slides/slide10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-italic.fntdata"/><Relationship Id="rId17" Type="http://schemas.openxmlformats.org/officeDocument/2006/relationships/slide" Target="slides/slide12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11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77288f6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77288f6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77288f6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77288f6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77288f6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977288f6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77288f6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977288f6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77288f6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977288f6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77288f6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77288f6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77288f6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977288f6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977288f6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977288f6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77288f6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977288f6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4bab16d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4bab16d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977288f6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977288f6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77288f60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977288f60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77288f60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977288f60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977288f60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977288f6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77288f60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977288f6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977288f6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977288f6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977288f6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977288f6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977288f6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977288f6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77288f60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977288f60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977288f60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977288f60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977288f6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977288f6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977288f6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977288f6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- how it takes information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 - the capability of analysing the information and transforms it to something usable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- how it communicates what was processed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- how the computer remembers things …. RAM (random access memory) is for short-term memory and hard drive is for long-term memory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77288f6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977288f6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77288f6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977288f6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77288f6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77288f6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977288f6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977288f6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77288f60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977288f60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akecode.microbit.or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Wuza5WXiMkc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Micro:bits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micro:bits coding site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is done online at </a:t>
            </a:r>
            <a:r>
              <a:rPr b="1" lang="en" u="sng">
                <a:solidFill>
                  <a:schemeClr val="dk1"/>
                </a:solidFill>
                <a:highlight>
                  <a:srgbClr val="FFFFFF"/>
                </a:highlight>
                <a:hlinkClick r:id="rId3"/>
              </a:rPr>
              <a:t>https://makecode.microbit.org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</a:rPr>
              <a:t>Three main parts:</a:t>
            </a:r>
            <a:endParaRPr b="1" u="sng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Workspace - where the code is written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Toolbox - what you use to write the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Simulator - what the code does to the micro:bit  (lets you see what happens before you download the code)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00" y="78700"/>
            <a:ext cx="7892799" cy="48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/>
          <p:nvPr/>
        </p:nvSpPr>
        <p:spPr>
          <a:xfrm rot="-3466198">
            <a:off x="213288" y="1859867"/>
            <a:ext cx="989463" cy="2901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230400" y="2362513"/>
            <a:ext cx="682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3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31" name="Google Shape;131;p23"/>
          <p:cNvSpPr/>
          <p:nvPr/>
        </p:nvSpPr>
        <p:spPr>
          <a:xfrm rot="-8907953">
            <a:off x="7376374" y="2544904"/>
            <a:ext cx="997502" cy="2900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8341175" y="2873188"/>
            <a:ext cx="682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1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33" name="Google Shape;133;p23"/>
          <p:cNvSpPr/>
          <p:nvPr/>
        </p:nvSpPr>
        <p:spPr>
          <a:xfrm rot="-8906931">
            <a:off x="6014455" y="3233556"/>
            <a:ext cx="1058939" cy="2900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6958200" y="3537363"/>
            <a:ext cx="682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2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you will </a:t>
            </a:r>
            <a:r>
              <a:rPr lang="en" u="sng"/>
              <a:t>commonly</a:t>
            </a:r>
            <a:r>
              <a:rPr lang="en"/>
              <a:t> use to start with: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Basic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Starting command (if click spacebar, tab, etc)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Shows LED pad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Input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Uses the inputs to collect info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Using specific LED lights on the screen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Loops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 you want things to happen once, twice, forever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Logic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Conditional algorithms (if … then …) 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650" y="801713"/>
            <a:ext cx="184785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Happy face, Sad face</a:t>
            </a:r>
            <a:endParaRPr b="0"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FFFF"/>
                </a:solidFill>
              </a:rPr>
              <a:t>Happy and sad faces</a:t>
            </a:r>
            <a:endParaRPr>
              <a:solidFill>
                <a:srgbClr val="00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Write out what you want the micro:bit to do in basic terms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Blank screen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Press button A to get a happy 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Press button B to get a sad face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Use the tools to “solve the problem”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What command do you need to start with?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How can you make the faces with the LED lights?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happy and sad faces"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850" y="2422875"/>
            <a:ext cx="22383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Happy face, Sad face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LED screen is a table format, similar to a multiplication table.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0 1 2 3 4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0 1 2 3 4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0 1 2 3 4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0 1 2 3 4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FFFF"/>
                </a:solidFill>
              </a:rPr>
              <a:t>You need to enter the correct grid sequence.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Happy face, Sad face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LED screen is a table format, similar to a multiplication table.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0 1 2 3 4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0 1 2 3 4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0 1 2 3 4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0 1 2 3 4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0 1 2 3 4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are the plotted points needed for this example?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750" y="1778338"/>
            <a:ext cx="24955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6272" y="1676022"/>
            <a:ext cx="2702600" cy="22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/>
          <p:nvPr/>
        </p:nvSpPr>
        <p:spPr>
          <a:xfrm rot="-2700000">
            <a:off x="861583" y="2386328"/>
            <a:ext cx="887136" cy="20449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6755750" y="3540300"/>
            <a:ext cx="2149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complete for the happy faces!</a:t>
            </a:r>
            <a:endParaRPr b="1" sz="1800">
              <a:solidFill>
                <a:srgbClr val="00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Using the micro:bit - Happy face, Sad face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3431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725" y="1413663"/>
            <a:ext cx="371475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1513" y="1152475"/>
            <a:ext cx="2333625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4663" y="1375563"/>
            <a:ext cx="380047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Happy face, Sad face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it easier to view the LEDs, you could also use the following: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If you want the screen cleared, you have to include that in your code: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25" y="1691913"/>
            <a:ext cx="52768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28" y="4059475"/>
            <a:ext cx="2278650" cy="10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Loading the info to </a:t>
            </a:r>
            <a:r>
              <a:rPr lang="en">
                <a:solidFill>
                  <a:schemeClr val="dk1"/>
                </a:solidFill>
              </a:rPr>
              <a:t>the micro:bit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Previewing in the simulator lets you see what happens before you download.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 the simulator shows your desired output, SAVE your work.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get the programme on the micro:bit: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Plug the micro:bit in using the USB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Attach the battery pack to the micro:bit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Click “Download”</a:t>
            </a:r>
            <a:endParaRPr/>
          </a:p>
        </p:txBody>
      </p:sp>
      <p:pic>
        <p:nvPicPr>
          <p:cNvPr descr="Image result for micro:bit plug in"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875" y="2226675"/>
            <a:ext cx="3301050" cy="25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/>
          <p:nvPr/>
        </p:nvSpPr>
        <p:spPr>
          <a:xfrm rot="-8729812">
            <a:off x="6875000" y="4538034"/>
            <a:ext cx="656720" cy="2057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7847575" y="1766075"/>
            <a:ext cx="11514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 end for computer</a:t>
            </a:r>
            <a:endParaRPr/>
          </a:p>
        </p:txBody>
      </p:sp>
      <p:sp>
        <p:nvSpPr>
          <p:cNvPr id="192" name="Google Shape;192;p30"/>
          <p:cNvSpPr/>
          <p:nvPr/>
        </p:nvSpPr>
        <p:spPr>
          <a:xfrm rot="6687961">
            <a:off x="7419834" y="2378899"/>
            <a:ext cx="656649" cy="2056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0"/>
          <p:cNvSpPr txBox="1"/>
          <p:nvPr/>
        </p:nvSpPr>
        <p:spPr>
          <a:xfrm>
            <a:off x="7599075" y="4370175"/>
            <a:ext cx="11514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for micro:bit</a:t>
            </a:r>
            <a:endParaRPr/>
          </a:p>
        </p:txBody>
      </p:sp>
      <p:sp>
        <p:nvSpPr>
          <p:cNvPr id="194" name="Google Shape;194;p30"/>
          <p:cNvSpPr/>
          <p:nvPr/>
        </p:nvSpPr>
        <p:spPr>
          <a:xfrm rot="-2313776">
            <a:off x="5568340" y="4360881"/>
            <a:ext cx="1246924" cy="23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4196775" y="4590375"/>
            <a:ext cx="17634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pack end for micro:bit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Give it a go… 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your Micro:bit so that it reads out your name when you click on the “A” button and your partner’s name when you click the “B” button.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For something harder (using variables):</a:t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Aim to use the “shake” feature, when it randomly selects either of your names when it is shaken.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Background info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in the UK so all students would have access to a tool to learn about computer science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Computer science → the study of </a:t>
            </a:r>
            <a:r>
              <a:rPr b="1" lang="en">
                <a:solidFill>
                  <a:schemeClr val="dk1"/>
                </a:solidFill>
              </a:rPr>
              <a:t>how users can actually use a computer 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Clip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lang="en"/>
              <a:t>to see how they are used</a:t>
            </a:r>
            <a:endParaRPr/>
          </a:p>
        </p:txBody>
      </p:sp>
      <p:pic>
        <p:nvPicPr>
          <p:cNvPr descr="Image result for microbit"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150" y="2618125"/>
            <a:ext cx="3568400" cy="233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icrobit"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750" y="2282225"/>
            <a:ext cx="3298775" cy="24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Computer Science: </a:t>
            </a:r>
            <a:r>
              <a:rPr lang="en">
                <a:solidFill>
                  <a:schemeClr val="dk1"/>
                </a:solidFill>
              </a:rPr>
              <a:t>Use of variables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to when working through a science experiment you have variables.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Constant:</a:t>
            </a:r>
            <a:r>
              <a:rPr lang="en"/>
              <a:t> something that does not 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Variables:</a:t>
            </a:r>
            <a:r>
              <a:rPr lang="en"/>
              <a:t> something that does change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weather goes from sunny to rainy.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are 24 hours in a day.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value of pi is 3.14.</a:t>
            </a:r>
            <a:endParaRPr/>
          </a:p>
        </p:txBody>
      </p:sp>
      <p:pic>
        <p:nvPicPr>
          <p:cNvPr descr="Image result for clock"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1350" y="2960250"/>
            <a:ext cx="14478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rtoon cloud" id="209" name="Google Shape;20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850" y="2902000"/>
            <a:ext cx="23336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Types </a:t>
            </a:r>
            <a:r>
              <a:rPr lang="en">
                <a:solidFill>
                  <a:schemeClr val="dk1"/>
                </a:solidFill>
              </a:rPr>
              <a:t>of variables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-- numerical like a temperature or score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Boolean -- true or false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String -- </a:t>
            </a:r>
            <a:r>
              <a:rPr lang="en"/>
              <a:t>alphanumeric</a:t>
            </a:r>
            <a:r>
              <a:rPr lang="en"/>
              <a:t> like a password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Sprite -- represents a dot on a screen with two grid point references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Examples of using variables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Play either Rock Paper Scissors.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variables are involved? 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about Bingo?  Higher/Lower?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rock paper scissors"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900" y="1152462"/>
            <a:ext cx="25527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ingo" id="223" name="Google Shape;2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000" y="3002925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Rock Paper Scissors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design a program to record the Rock Paper Scissors score.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variables do we need?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should we call the variables?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values of the variables can we have?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Rock Paper Scissors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We are going to design a program to record the Rock Paper Scissors score. 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variables do we need?</a:t>
            </a:r>
            <a:endParaRPr>
              <a:solidFill>
                <a:srgbClr val="00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FFFF"/>
              </a:buClr>
              <a:buSzPts val="1800"/>
              <a:buAutoNum type="arabicPeriod"/>
            </a:pPr>
            <a:r>
              <a:rPr lang="en">
                <a:solidFill>
                  <a:srgbClr val="00FFFF"/>
                </a:solidFill>
              </a:rPr>
              <a:t>How many times Player A wins</a:t>
            </a:r>
            <a:endParaRPr>
              <a:solidFill>
                <a:srgbClr val="00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AutoNum type="arabicPeriod"/>
            </a:pPr>
            <a:r>
              <a:rPr lang="en">
                <a:solidFill>
                  <a:srgbClr val="00FFFF"/>
                </a:solidFill>
              </a:rPr>
              <a:t>How many times Player A wins</a:t>
            </a:r>
            <a:endParaRPr>
              <a:solidFill>
                <a:srgbClr val="00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AutoNum type="arabicPeriod"/>
            </a:pPr>
            <a:r>
              <a:rPr lang="en">
                <a:solidFill>
                  <a:srgbClr val="00FFFF"/>
                </a:solidFill>
              </a:rPr>
              <a:t>How many times they tie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should we call the variables?  PlayerAWins, PlayerBWins, PlayersTie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FFFF"/>
                </a:solidFill>
              </a:rPr>
              <a:t>What values of the variables can we have? 0, 1, 2, 3 … (up to the number of rounds)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Rock Paper Scissors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consider: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are all starting at zero (no one has played yet)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Each entry will only </a:t>
            </a:r>
            <a:r>
              <a:rPr lang="en"/>
              <a:t>increase </a:t>
            </a:r>
            <a:r>
              <a:rPr b="1" lang="en" u="sng"/>
              <a:t>one</a:t>
            </a:r>
            <a:r>
              <a:rPr lang="en"/>
              <a:t> of the variables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 maths that’s like x+1</a:t>
            </a:r>
            <a:endParaRPr/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75" y="2974150"/>
            <a:ext cx="3177658" cy="15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600" y="2439924"/>
            <a:ext cx="2685450" cy="23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Rock Paper Scissors</a:t>
            </a:r>
            <a:endParaRPr/>
          </a:p>
        </p:txBody>
      </p:sp>
      <p:sp>
        <p:nvSpPr>
          <p:cNvPr id="249" name="Google Shape;24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 in an LED screen for each sequence to show the letter for the player’s first initial.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Clear the screen after each variable is displayed</a:t>
            </a:r>
            <a:endParaRPr/>
          </a:p>
        </p:txBody>
      </p:sp>
      <p:pic>
        <p:nvPicPr>
          <p:cNvPr id="250" name="Google Shape;2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925" y="1803088"/>
            <a:ext cx="27813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Using the micro:bit - Rock Paper Scissors</a:t>
            </a:r>
            <a:endParaRPr/>
          </a:p>
        </p:txBody>
      </p:sp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 display the overall winner: </a:t>
            </a:r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175" y="1019997"/>
            <a:ext cx="3038154" cy="40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298" y="1530875"/>
            <a:ext cx="1989825" cy="35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/>
          <p:nvPr/>
        </p:nvSpPr>
        <p:spPr>
          <a:xfrm>
            <a:off x="4036950" y="1753825"/>
            <a:ext cx="12780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</a:t>
            </a:r>
            <a:endParaRPr b="1" sz="1800">
              <a:solidFill>
                <a:srgbClr val="99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ADVANCED </a:t>
            </a:r>
            <a:endParaRPr b="1" sz="1800">
              <a:solidFill>
                <a:srgbClr val="99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 </a:t>
            </a:r>
            <a:endParaRPr b="1" sz="1800">
              <a:solidFill>
                <a:srgbClr val="99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Micro:bot activity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Design something that you can use the micro:bit </a:t>
            </a:r>
            <a:r>
              <a:rPr b="1" lang="en" u="sng">
                <a:solidFill>
                  <a:srgbClr val="00FFFF"/>
                </a:solidFill>
              </a:rPr>
              <a:t>to count</a:t>
            </a:r>
            <a:r>
              <a:rPr lang="en">
                <a:solidFill>
                  <a:srgbClr val="00FFFF"/>
                </a:solidFill>
              </a:rPr>
              <a:t>. You may need to modify the micro:bit’s appearance for this. 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	Examples: </a:t>
            </a:r>
            <a:endParaRPr>
              <a:solidFill>
                <a:srgbClr val="00FFFF"/>
              </a:solidFill>
            </a:endParaRPr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Clr>
                <a:srgbClr val="00FFFF"/>
              </a:buClr>
              <a:buSzPts val="1800"/>
              <a:buChar char="-"/>
            </a:pPr>
            <a:r>
              <a:rPr lang="en">
                <a:solidFill>
                  <a:srgbClr val="00FFFF"/>
                </a:solidFill>
              </a:rPr>
              <a:t>Basketball (counts 2 and 3 pointers for each team) </a:t>
            </a:r>
            <a:endParaRPr>
              <a:solidFill>
                <a:srgbClr val="00FFFF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-"/>
            </a:pPr>
            <a:r>
              <a:rPr lang="en">
                <a:solidFill>
                  <a:srgbClr val="00FFFF"/>
                </a:solidFill>
              </a:rPr>
              <a:t>Pedometer  (number of steps)</a:t>
            </a:r>
            <a:endParaRPr>
              <a:solidFill>
                <a:srgbClr val="00FFFF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Char char="-"/>
            </a:pPr>
            <a:r>
              <a:rPr lang="en">
                <a:solidFill>
                  <a:srgbClr val="00FFFF"/>
                </a:solidFill>
              </a:rPr>
              <a:t>Marks of the class (WT, A, M, E) 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Need for Computer Science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Computers are important to everyone’s lives in the current world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examples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we use them effectively until we know how they communicate with the user?</a:t>
            </a:r>
            <a:endParaRPr/>
          </a:p>
        </p:txBody>
      </p:sp>
      <p:pic>
        <p:nvPicPr>
          <p:cNvPr descr="Image result for PS4"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00" y="1918425"/>
            <a:ext cx="2526200" cy="142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pad"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400" y="1918425"/>
            <a:ext cx="17526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ashing machine"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5575" y="1918425"/>
            <a:ext cx="1752600" cy="1555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oomba"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1750" y="1918425"/>
            <a:ext cx="17526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Computers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computers have four parts: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>
                <a:solidFill>
                  <a:schemeClr val="dk1"/>
                </a:solidFill>
              </a:rPr>
              <a:t>Input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>
                <a:solidFill>
                  <a:schemeClr val="dk1"/>
                </a:solidFill>
              </a:rPr>
              <a:t>Processor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>
                <a:solidFill>
                  <a:schemeClr val="dk1"/>
                </a:solidFill>
              </a:rPr>
              <a:t>Output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>
                <a:solidFill>
                  <a:schemeClr val="dk1"/>
                </a:solidFill>
              </a:rPr>
              <a:t>Memory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 these compare to humans?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 - Senses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 - Speech / Blushing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Processor and Memory - Brain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700" y="553150"/>
            <a:ext cx="4899174" cy="416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Micro:bit components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FF"/>
                </a:solidFill>
              </a:rPr>
              <a:t>Can you locate these parts on the Micro:bit? </a:t>
            </a:r>
            <a:endParaRPr sz="2400">
              <a:solidFill>
                <a:srgbClr val="00FFFF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Processor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Inputs → buttons, pins, accelerometer, compass, light sensor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Outputs → LED lights, pins, Bluetooth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(Memory is</a:t>
            </a:r>
            <a:r>
              <a:rPr lang="en" sz="2400"/>
              <a:t> 16K RAM)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Micro:bit components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00" y="1068425"/>
            <a:ext cx="7666576" cy="394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Computer Science: Algorithms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69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Computers use </a:t>
            </a:r>
            <a:r>
              <a:rPr b="1" lang="en">
                <a:solidFill>
                  <a:schemeClr val="dk1"/>
                </a:solidFill>
              </a:rPr>
              <a:t>algorithms</a:t>
            </a:r>
            <a:r>
              <a:rPr lang="en"/>
              <a:t> to </a:t>
            </a:r>
            <a:r>
              <a:rPr lang="en" u="sng"/>
              <a:t>process</a:t>
            </a:r>
            <a:r>
              <a:rPr lang="en"/>
              <a:t> the information in the form of instructions.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Precise set of </a:t>
            </a:r>
            <a:r>
              <a:rPr b="1" lang="en"/>
              <a:t>ordered</a:t>
            </a:r>
            <a:r>
              <a:rPr lang="en"/>
              <a:t> instructions.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is to solve the problem presented.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accurate (or no point using it).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Example: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Input:</a:t>
            </a:r>
            <a:r>
              <a:rPr lang="en"/>
              <a:t> Start with 6.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Process (algorithm):</a:t>
            </a:r>
            <a:r>
              <a:rPr lang="en"/>
              <a:t> Multiply by 5.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Output: </a:t>
            </a:r>
            <a:r>
              <a:rPr lang="en"/>
              <a:t>30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5698025" y="1621075"/>
            <a:ext cx="30963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 example: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Input: </a:t>
            </a: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Spaghetti.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Algorithm:</a:t>
            </a:r>
            <a:endParaRPr u="sng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tin. 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Put spaghetti into bowl. 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bowl in microwave.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Close microwave door. 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Press 30 seconds. 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Output: </a:t>
            </a: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Warm spaghetti.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mage result for spaghetti watties"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3150" y="1740500"/>
            <a:ext cx="727025" cy="10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Algorithms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77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 can be: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Finite (yes / no)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Conditional (and, or, and/or)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 the light turns red, you stop.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 student is well behaved and wearing something purple, they get a cookie.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doctor prescribes antibiotics if a patient has swollen tonsils but could also prescribe them if the patient had an earache too.</a:t>
            </a:r>
            <a:endParaRPr/>
          </a:p>
        </p:txBody>
      </p:sp>
      <p:pic>
        <p:nvPicPr>
          <p:cNvPr descr="Image result for finite"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200" y="1068425"/>
            <a:ext cx="4529350" cy="20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Algorithms activity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</a:rPr>
              <a:t>Step #1:</a:t>
            </a:r>
            <a:r>
              <a:rPr b="1" lang="en">
                <a:solidFill>
                  <a:srgbClr val="9900FF"/>
                </a:solidFill>
              </a:rPr>
              <a:t> </a:t>
            </a:r>
            <a:r>
              <a:rPr lang="en"/>
              <a:t>In groups of 3-4, you’ll be given a series of “If” statements.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example, “If I were hungry...” or “If my cat escaped for the day…”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need to complete the statement. One answer per blank piece of paper.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</a:rPr>
              <a:t>Step #2: </a:t>
            </a:r>
            <a:r>
              <a:rPr lang="en"/>
              <a:t>Shuffle up your answer statements and turn them face down.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</a:rPr>
              <a:t>Step #3: </a:t>
            </a:r>
            <a:r>
              <a:rPr lang="en"/>
              <a:t>One “If” statement will be read out. Select the statement at the top of your pile to complete the sentence.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Does this make any sense?? No - which is why algorithms make sure this doesn’t happen.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