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Cabin"/>
      <p:regular r:id="rId24"/>
      <p:bold r:id="rId25"/>
      <p:italic r:id="rId26"/>
      <p:boldItalic r:id="rId27"/>
    </p:embeddedFont>
    <p:embeddedFont>
      <p:font typeface="Old Standard TT"/>
      <p:regular r:id="rId28"/>
      <p:bold r:id="rId29"/>
      <p: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Cabin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italic.fntdata"/><Relationship Id="rId25" Type="http://schemas.openxmlformats.org/officeDocument/2006/relationships/font" Target="fonts/Cabin-bold.fntdata"/><Relationship Id="rId28" Type="http://schemas.openxmlformats.org/officeDocument/2006/relationships/font" Target="fonts/OldStandardTT-regular.fntdata"/><Relationship Id="rId27" Type="http://schemas.openxmlformats.org/officeDocument/2006/relationships/font" Target="fonts/Cab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ldStandardT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ldStandardT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33b5a74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33b5a74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ee6b3148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ee6b3148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9c7e1ca4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9c7e1ca4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9c7e1ca4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9c7e1ca4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9c7e1ca4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9c7e1ca4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d33b5a74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d33b5a74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d33b5a74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d33b5a74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e3d0013a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e3d0013a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ee6b3148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ee6b3148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e3d0013a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e3d0013a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e3d0013a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e3d0013a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9c78ddb6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9c78ddb6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ee6b3148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ee6b314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9c7e1ca4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9c7e1ca4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ardenbirdsurvey.nz/results/report-2021/" TargetMode="External"/><Relationship Id="rId4" Type="http://schemas.openxmlformats.org/officeDocument/2006/relationships/hyperlink" Target="https://teara.govt.nz/en/interactive/12569/southern-limits-of-kauri-and-other-plant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3200" y="0"/>
            <a:ext cx="873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rgbClr val="F9F9F2"/>
                </a:solidFill>
              </a:rPr>
              <a:t>Karakia Timatanga - Beginning Prayer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69"/>
              <a:buFont typeface="Arial"/>
              <a:buNone/>
            </a:pPr>
            <a:r>
              <a:rPr b="1" lang="en" sz="4268">
                <a:solidFill>
                  <a:srgbClr val="F9F9F2"/>
                </a:solidFill>
              </a:rPr>
              <a:t>Me karakia tātou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FBF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uru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tonga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mākinakina ki uta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mātaratara ki tai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 hī ake ane te atakura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Tio, he huka, he hau hū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Tihei</a:t>
            </a: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mauri ora!</a:t>
            </a:r>
            <a:endParaRPr sz="4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462452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324" y="0"/>
            <a:ext cx="3995676" cy="52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9298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338" y="0"/>
            <a:ext cx="36426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245800" y="230450"/>
            <a:ext cx="8710800" cy="4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BIRDS: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Use this site </a:t>
            </a:r>
            <a:r>
              <a:rPr b="1" lang="en" sz="23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 NZ Garden Bird Survey results</a:t>
            </a:r>
            <a:r>
              <a:rPr b="1" lang="en" sz="2300">
                <a:solidFill>
                  <a:schemeClr val="dk1"/>
                </a:solidFill>
              </a:rPr>
              <a:t> and go to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626262"/>
                </a:solidFill>
                <a:highlight>
                  <a:srgbClr val="FFFFFF"/>
                </a:highlight>
              </a:rPr>
              <a:t>Maps | Changes in species counts across regions 2021</a:t>
            </a:r>
            <a:endParaRPr sz="2250">
              <a:solidFill>
                <a:srgbClr val="62626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Click on 1-2 maps and find out where you will find these birds in Aotearoa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Add shading and labels to your map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PLANTS: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Kauri and other plants map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Use this interactive website to help you see where different plant species are found in Aotearoa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Add and label these to your map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3528" l="0" r="0" t="2389"/>
          <a:stretch/>
        </p:blipFill>
        <p:spPr>
          <a:xfrm>
            <a:off x="812975" y="0"/>
            <a:ext cx="785851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62675" y="150"/>
            <a:ext cx="908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Karakia </a:t>
            </a:r>
            <a:r>
              <a:rPr b="1" lang="en" sz="4268">
                <a:solidFill>
                  <a:schemeClr val="lt1"/>
                </a:solidFill>
              </a:rPr>
              <a:t>whakamutunga</a:t>
            </a:r>
            <a:r>
              <a:rPr b="1" lang="en" sz="4268">
                <a:solidFill>
                  <a:schemeClr val="lt1"/>
                </a:solidFill>
              </a:rPr>
              <a:t> - Ending Prayer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Me karakia tātou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whakairia te tapu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wātea ai te ara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Hāumi e, Hui e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50">
                <a:solidFill>
                  <a:schemeClr val="dk1"/>
                </a:solidFill>
              </a:rPr>
              <a:t>Tāiki e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0627" l="0" r="0" t="11112"/>
          <a:stretch/>
        </p:blipFill>
        <p:spPr>
          <a:xfrm>
            <a:off x="1742575" y="100275"/>
            <a:ext cx="5257800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29150" y="2381275"/>
            <a:ext cx="89070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DB200"/>
                </a:solidFill>
              </a:rPr>
              <a:t>Thi</a:t>
            </a:r>
            <a:r>
              <a:rPr b="1" lang="en" sz="1800">
                <a:solidFill>
                  <a:srgbClr val="6DB200"/>
                </a:solidFill>
              </a:rPr>
              <a:t>s week w</a:t>
            </a:r>
            <a:r>
              <a:rPr b="1" lang="en" sz="1800">
                <a:solidFill>
                  <a:srgbClr val="6DB200"/>
                </a:solidFill>
              </a:rPr>
              <a:t>e are EXPLORING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Tupu-ā-nuku by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how she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connects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te taiao</a:t>
            </a:r>
            <a:endParaRPr b="1" sz="1800">
              <a:solidFill>
                <a:srgbClr val="6DB2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the end of today’s lesson you should be able to: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Give at least 1 / describe / explain the connections between soil and people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Label a map of Aotearoa with geographical features and plant/animal diversity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5" y="100275"/>
            <a:ext cx="1838825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75475"/>
            <a:ext cx="1838825" cy="1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2400" y="0"/>
            <a:ext cx="5393100" cy="51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tū Tupuānuku e</a:t>
            </a:r>
            <a:b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Tiritiria te oneone</a:t>
            </a:r>
            <a:b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Kia matomato ki raro</a:t>
            </a:r>
            <a:b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 tīnaku, ka tupu, ka tāmaota ngā māra e</a:t>
            </a:r>
            <a:endParaRPr b="1" sz="2600">
              <a:solidFill>
                <a:srgbClr val="003D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Behold Tupuānuku</a:t>
            </a:r>
            <a:b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Till the soil</a:t>
            </a:r>
            <a:b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everything becomes lush</a:t>
            </a:r>
            <a:b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6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Germinate, grow, and let the gardens be abundant</a:t>
            </a:r>
            <a:endParaRPr b="1" sz="3700">
              <a:solidFill>
                <a:srgbClr val="003D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14079" r="13346" t="0"/>
          <a:stretch/>
        </p:blipFill>
        <p:spPr>
          <a:xfrm>
            <a:off x="5587193" y="0"/>
            <a:ext cx="35568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9144000" cy="711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TASK: </a:t>
            </a:r>
            <a:r>
              <a:rPr lang="en" sz="2100">
                <a:solidFill>
                  <a:schemeClr val="dk1"/>
                </a:solidFill>
              </a:rPr>
              <a:t>draw a star to represent Tupuānuku in your book. We will be adding information around the star and writing in your book about Tupuānuku</a:t>
            </a:r>
            <a:r>
              <a:rPr b="1" lang="en" sz="2100">
                <a:solidFill>
                  <a:schemeClr val="dk1"/>
                </a:solidFill>
              </a:rPr>
              <a:t>.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200" y="814075"/>
            <a:ext cx="6481606" cy="41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0" y="0"/>
            <a:ext cx="7219200" cy="911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chemeClr val="dk1"/>
                </a:solidFill>
              </a:rPr>
              <a:t>TASK: </a:t>
            </a:r>
            <a:r>
              <a:rPr lang="en" sz="2050">
                <a:solidFill>
                  <a:schemeClr val="dk1"/>
                </a:solidFill>
              </a:rPr>
              <a:t>in pairs / groups discuss and write down as many things that you can remember or know about Tupuānuku?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3D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93675" y="1098650"/>
            <a:ext cx="6897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</a:rPr>
              <a:t>Tupuānuku </a:t>
            </a:r>
            <a:r>
              <a:rPr b="1" lang="en" sz="1800">
                <a:solidFill>
                  <a:srgbClr val="003D59"/>
                </a:solidFill>
              </a:rPr>
              <a:t>(Pleione) is the star connected to anything within the soil.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93675" y="1863000"/>
            <a:ext cx="7219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</a:rPr>
              <a:t>Tupuānuku</a:t>
            </a:r>
            <a:r>
              <a:rPr b="1" lang="en" sz="1800">
                <a:solidFill>
                  <a:srgbClr val="3D85C6"/>
                </a:solidFill>
              </a:rPr>
              <a:t> </a:t>
            </a:r>
            <a:r>
              <a:rPr b="1" lang="en" sz="1800">
                <a:solidFill>
                  <a:srgbClr val="003D59"/>
                </a:solidFill>
              </a:rPr>
              <a:t>represents geographical features such as mountains, plains, and valleys. She is associated with the food grown in the ground, both cultivated (ie grown in gardens) and uncultivated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93675" y="3280500"/>
            <a:ext cx="6897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</a:rPr>
              <a:t>Tupuānuku </a:t>
            </a:r>
            <a:r>
              <a:rPr b="1" lang="en" sz="1800">
                <a:solidFill>
                  <a:schemeClr val="dk1"/>
                </a:solidFill>
              </a:rPr>
              <a:t>is made up of two wor</a:t>
            </a:r>
            <a:r>
              <a:rPr b="1" lang="en" sz="1800">
                <a:solidFill>
                  <a:srgbClr val="003D59"/>
                </a:solidFill>
              </a:rPr>
              <a:t>ds: ‘tupu’ which can mean ‘new shoot’ or ‘to grow’, and ‘nuku’, an abbreviation of ‘Papatūānuku’ (Earth mother).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93675" y="4379400"/>
            <a:ext cx="6560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69138"/>
                </a:solidFill>
              </a:rPr>
              <a:t>Tupuānuku </a:t>
            </a:r>
            <a:r>
              <a:rPr b="1" lang="en" sz="1800">
                <a:solidFill>
                  <a:srgbClr val="003D59"/>
                </a:solidFill>
              </a:rPr>
              <a:t>lives in the area controlled by Rongo-mā-Tāne, the atua of agriculture.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059" y="0"/>
            <a:ext cx="19249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97325" y="149575"/>
            <a:ext cx="8949350" cy="836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783F0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69138"/>
                </a:solidFill>
                <a:latin typeface="Cabin"/>
              </a:rPr>
              <a:t>Connections between soil and people</a:t>
            </a:r>
          </a:p>
        </p:txBody>
      </p:sp>
      <p:sp>
        <p:nvSpPr>
          <p:cNvPr id="90" name="Google Shape;90;p18"/>
          <p:cNvSpPr txBox="1"/>
          <p:nvPr/>
        </p:nvSpPr>
        <p:spPr>
          <a:xfrm>
            <a:off x="0" y="1086088"/>
            <a:ext cx="9144000" cy="636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TASK: </a:t>
            </a:r>
            <a:r>
              <a:rPr lang="en" sz="2200">
                <a:solidFill>
                  <a:schemeClr val="dk1"/>
                </a:solidFill>
              </a:rPr>
              <a:t>Read the 2 slides - then answer the 3 questions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0" y="1823100"/>
            <a:ext cx="9144000" cy="3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Tāne (atua of the forest) created the first woman, Hineahuone, from clay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Hineahuone means ‘earth-formed woman’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Her source (clay) highlights the importance of soil and the connection between soil and people.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This connection is also seen in Māori language (te reo Māori), where the word ‘whenua’ means both ‘land’ and ‘placenta’. The whenua or placenta is often buried at a significant place such as a marae, acknowledging the intimate spiritual and physical connection between land and people.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3D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0" y="0"/>
            <a:ext cx="5910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Quotes from Dr Jessica Hutchings (Ngāi Tahu, Gujarati) is a Māori research leader and organic farmer;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“When I hold soil or living compost in my hands, there’s a feeling of intrigue, of mystery, about its creative potential for growth and for </a:t>
            </a:r>
            <a:r>
              <a:rPr b="1" lang="en" sz="2000">
                <a:solidFill>
                  <a:srgbClr val="FF9900"/>
                </a:solidFill>
              </a:rPr>
              <a:t>nurturing </a:t>
            </a:r>
            <a:r>
              <a:rPr lang="en" sz="2000">
                <a:solidFill>
                  <a:schemeClr val="dk1"/>
                </a:solidFill>
              </a:rPr>
              <a:t>ngā kākano (seeds) into life. I have reverence for soil because </a:t>
            </a:r>
            <a:r>
              <a:rPr b="1" lang="en" sz="2000">
                <a:solidFill>
                  <a:srgbClr val="FF9900"/>
                </a:solidFill>
              </a:rPr>
              <a:t>she is my tupuna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and there is </a:t>
            </a:r>
            <a:r>
              <a:rPr b="1" lang="en" sz="2000">
                <a:solidFill>
                  <a:srgbClr val="FF9900"/>
                </a:solidFill>
              </a:rPr>
              <a:t>no separation between me as a human being and the soil as my ancestor.</a:t>
            </a:r>
            <a:r>
              <a:rPr lang="en" sz="2000">
                <a:solidFill>
                  <a:schemeClr val="dk1"/>
                </a:solidFill>
              </a:rPr>
              <a:t>”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3D59"/>
                </a:solidFill>
              </a:rPr>
              <a:t>“Soil is the most precious thing we have. We come from soil and are the </a:t>
            </a:r>
            <a:r>
              <a:rPr b="1" lang="en" sz="2000">
                <a:solidFill>
                  <a:srgbClr val="FF9900"/>
                </a:solidFill>
              </a:rPr>
              <a:t>embodied form of Papatūānuku</a:t>
            </a:r>
            <a:r>
              <a:rPr lang="en" sz="2000">
                <a:solidFill>
                  <a:srgbClr val="003D59"/>
                </a:solidFill>
              </a:rPr>
              <a:t>”</a:t>
            </a:r>
            <a:endParaRPr sz="2000">
              <a:solidFill>
                <a:srgbClr val="003D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3D59"/>
                </a:solidFill>
              </a:rPr>
              <a:t>Questions:</a:t>
            </a:r>
            <a:endParaRPr b="1" sz="2000">
              <a:solidFill>
                <a:srgbClr val="003D59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b="1" lang="en" sz="1650">
                <a:solidFill>
                  <a:schemeClr val="dk1"/>
                </a:solidFill>
              </a:rPr>
              <a:t>Who created the first woman?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b="1" lang="en" sz="1650">
                <a:solidFill>
                  <a:schemeClr val="dk1"/>
                </a:solidFill>
              </a:rPr>
              <a:t>What was she created out of?</a:t>
            </a:r>
            <a:endParaRPr b="1"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b="1" lang="en" sz="1650">
                <a:solidFill>
                  <a:schemeClr val="dk1"/>
                </a:solidFill>
              </a:rPr>
              <a:t>Describe the connection between people and soil?</a:t>
            </a:r>
            <a:endParaRPr b="1" sz="2000">
              <a:solidFill>
                <a:srgbClr val="003D59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0" l="45795" r="5177" t="2912"/>
          <a:stretch/>
        </p:blipFill>
        <p:spPr>
          <a:xfrm>
            <a:off x="5910600" y="74900"/>
            <a:ext cx="3233399" cy="499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0" y="0"/>
            <a:ext cx="9144000" cy="50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chemeClr val="dk1"/>
                </a:solidFill>
              </a:rPr>
              <a:t>Caring for the soils through land healing and regeneration practices contributes to restoring the biodiversity and mauri of whenua, ecosystems, and species.</a:t>
            </a:r>
            <a:endParaRPr sz="22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chemeClr val="dk1"/>
                </a:solidFill>
              </a:rPr>
              <a:t> For some Māori, the indivisible connection between environmental and human health means the state of the soil affects our wellbeing</a:t>
            </a:r>
            <a:endParaRPr sz="22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003D59"/>
                </a:solidFill>
              </a:rPr>
              <a:t> </a:t>
            </a:r>
            <a:endParaRPr b="1" sz="285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3D59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0" r="0" t="12982"/>
          <a:stretch/>
        </p:blipFill>
        <p:spPr>
          <a:xfrm>
            <a:off x="2395375" y="2159775"/>
            <a:ext cx="4552950" cy="29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0" l="0" r="8491" t="0"/>
          <a:stretch/>
        </p:blipFill>
        <p:spPr>
          <a:xfrm>
            <a:off x="5138325" y="0"/>
            <a:ext cx="4005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112350" y="124850"/>
            <a:ext cx="6429300" cy="50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TASK: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Draw or trace the map of Aotearoa into your book </a:t>
            </a:r>
            <a:r>
              <a:rPr lang="en" sz="1800">
                <a:solidFill>
                  <a:schemeClr val="dk1"/>
                </a:solidFill>
              </a:rPr>
              <a:t>(or your teacher may give you a sheet with a map on)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Use the maps / websites on the next 3 slides </a:t>
            </a:r>
            <a:r>
              <a:rPr lang="en" sz="1800">
                <a:solidFill>
                  <a:schemeClr val="dk1"/>
                </a:solidFill>
              </a:rPr>
              <a:t>to help you label your map of Aotearoa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On your map…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Label Mountain ranges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Shade and label at least 3 plant areas (e.g. Kauri, Mangroves, Pōhutukawa)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Shade in areas of </a:t>
            </a:r>
            <a:r>
              <a:rPr lang="en" sz="1800">
                <a:solidFill>
                  <a:schemeClr val="dk1"/>
                </a:solidFill>
              </a:rPr>
              <a:t>Indigenous</a:t>
            </a:r>
            <a:r>
              <a:rPr lang="en" sz="1800">
                <a:solidFill>
                  <a:schemeClr val="dk1"/>
                </a:solidFill>
              </a:rPr>
              <a:t> forests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Label at least 4 Mountains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Shade and label areas you can find at least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 bird species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