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embeddedFontLst>
    <p:embeddedFont>
      <p:font typeface="Roboto"/>
      <p:regular r:id="rId20"/>
      <p:bold r:id="rId21"/>
      <p:italic r:id="rId22"/>
      <p:boldItalic r:id="rId23"/>
    </p:embeddedFont>
    <p:embeddedFont>
      <p:font typeface="Cabin"/>
      <p:regular r:id="rId24"/>
      <p:bold r:id="rId25"/>
      <p:italic r:id="rId26"/>
      <p:boldItalic r:id="rId27"/>
    </p:embeddedFont>
    <p:embeddedFont>
      <p:font typeface="Old Standard TT"/>
      <p:regular r:id="rId28"/>
      <p:bold r:id="rId29"/>
      <p: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regular.fntdata"/><Relationship Id="rId22" Type="http://schemas.openxmlformats.org/officeDocument/2006/relationships/font" Target="fonts/Roboto-italic.fntdata"/><Relationship Id="rId21" Type="http://schemas.openxmlformats.org/officeDocument/2006/relationships/font" Target="fonts/Roboto-bold.fntdata"/><Relationship Id="rId24" Type="http://schemas.openxmlformats.org/officeDocument/2006/relationships/font" Target="fonts/Cabin-regular.fntdata"/><Relationship Id="rId23" Type="http://schemas.openxmlformats.org/officeDocument/2006/relationships/font" Target="fonts/Roboto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Cabin-italic.fntdata"/><Relationship Id="rId25" Type="http://schemas.openxmlformats.org/officeDocument/2006/relationships/font" Target="fonts/Cabin-bold.fntdata"/><Relationship Id="rId28" Type="http://schemas.openxmlformats.org/officeDocument/2006/relationships/font" Target="fonts/OldStandardTT-regular.fntdata"/><Relationship Id="rId27" Type="http://schemas.openxmlformats.org/officeDocument/2006/relationships/font" Target="fonts/Cabin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OldStandardTT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schemas.openxmlformats.org/officeDocument/2006/relationships/font" Target="fonts/OldStandardTT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ed33b5a741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ed33b5a741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eee6b31480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eee6b31480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79c7e1ca43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79c7e1ca43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79c7e1ca43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79c7e1ca43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79c7e1ca43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79c7e1ca43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ed33b5a741_0_2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2ed33b5a741_0_2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ed33b5a741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2ed33b5a741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ee3d0013a2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2ee3d0013a2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eee6b31480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eee6b31480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ee3d0013a2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ee3d0013a2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ee3d0013a2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ee3d0013a2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79c78ddb6b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79c78ddb6b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eee6b31480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eee6b31480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79c7e1ca43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79c7e1ca43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spd="slow" p14:dur="2500">
        <p14:prism dir="l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gardenbirdsurvey.nz/results/report-2021/" TargetMode="External"/><Relationship Id="rId4" Type="http://schemas.openxmlformats.org/officeDocument/2006/relationships/hyperlink" Target="https://teara.govt.nz/en/interactive/12569/southern-limits-of-kauri-and-other-plants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C0000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263200" y="0"/>
            <a:ext cx="87357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268">
                <a:solidFill>
                  <a:srgbClr val="F9F9F2"/>
                </a:solidFill>
              </a:rPr>
              <a:t>Karakia Timatanga - Beginning Prayer</a:t>
            </a:r>
            <a:endParaRPr b="1" sz="4268">
              <a:solidFill>
                <a:srgbClr val="F9F9F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769"/>
              <a:buFont typeface="Arial"/>
              <a:buNone/>
            </a:pPr>
            <a:r>
              <a:rPr b="1" lang="en" sz="4268">
                <a:solidFill>
                  <a:srgbClr val="F9F9F2"/>
                </a:solidFill>
              </a:rPr>
              <a:t>Me karakia tātou</a:t>
            </a:r>
            <a:endParaRPr b="1" sz="4268">
              <a:solidFill>
                <a:srgbClr val="F9F9F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900">
              <a:solidFill>
                <a:srgbClr val="FFFBF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Whakataka te hau ki te uru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Whakataka te hau ki te tonga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Kia mākinakina ki uta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Kia mātaratara ki tai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E hī ake ane te atakura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He Tio, he huka, he hau hū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Tihei</a:t>
            </a: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 mauri ora!</a:t>
            </a:r>
            <a:endParaRPr sz="42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" y="0"/>
            <a:ext cx="4624520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48324" y="0"/>
            <a:ext cx="3995676" cy="5238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692981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01338" y="0"/>
            <a:ext cx="364266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4"/>
          <p:cNvSpPr txBox="1"/>
          <p:nvPr/>
        </p:nvSpPr>
        <p:spPr>
          <a:xfrm>
            <a:off x="245800" y="230450"/>
            <a:ext cx="8710800" cy="46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chemeClr val="dk1"/>
                </a:solidFill>
              </a:rPr>
              <a:t>BIRDS:</a:t>
            </a:r>
            <a:endParaRPr b="1" sz="2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chemeClr val="dk1"/>
                </a:solidFill>
              </a:rPr>
              <a:t>Use this site </a:t>
            </a:r>
            <a:r>
              <a:rPr b="1" lang="en" sz="2300" u="sng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2021 NZ Garden Bird Survey results</a:t>
            </a:r>
            <a:r>
              <a:rPr b="1" lang="en" sz="2300">
                <a:solidFill>
                  <a:schemeClr val="dk1"/>
                </a:solidFill>
              </a:rPr>
              <a:t> and go to </a:t>
            </a:r>
            <a:endParaRPr b="1" sz="2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50">
                <a:solidFill>
                  <a:srgbClr val="626262"/>
                </a:solidFill>
                <a:highlight>
                  <a:srgbClr val="FFFFFF"/>
                </a:highlight>
              </a:rPr>
              <a:t>Maps | Changes in species counts across regions 2021</a:t>
            </a:r>
            <a:endParaRPr sz="2250">
              <a:solidFill>
                <a:srgbClr val="62626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</a:rPr>
              <a:t>Click on 1-2 maps and find out where you will find these birds in Aotearoa 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</a:rPr>
              <a:t>Add shading and labels to your map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</a:rPr>
              <a:t>PLANTS:</a:t>
            </a:r>
            <a:endParaRPr b="1" sz="2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u="sng">
                <a:solidFill>
                  <a:schemeClr val="accent5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Kauri and other plants map</a:t>
            </a:r>
            <a:r>
              <a:rPr lang="en" sz="2000">
                <a:solidFill>
                  <a:schemeClr val="dk1"/>
                </a:solidFill>
              </a:rPr>
              <a:t> 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Use this interactive website to help you see where different plant species are found in Aotearoa 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Add and label these to your map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5"/>
          <p:cNvPicPr preferRelativeResize="0"/>
          <p:nvPr/>
        </p:nvPicPr>
        <p:blipFill rotWithShape="1">
          <a:blip r:embed="rId3">
            <a:alphaModFix/>
          </a:blip>
          <a:srcRect b="3528" l="0" r="0" t="2389"/>
          <a:stretch/>
        </p:blipFill>
        <p:spPr>
          <a:xfrm>
            <a:off x="812975" y="0"/>
            <a:ext cx="785851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C0000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 txBox="1"/>
          <p:nvPr/>
        </p:nvSpPr>
        <p:spPr>
          <a:xfrm>
            <a:off x="62675" y="150"/>
            <a:ext cx="90813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268">
                <a:solidFill>
                  <a:schemeClr val="lt1"/>
                </a:solidFill>
              </a:rPr>
              <a:t>Karakia </a:t>
            </a:r>
            <a:r>
              <a:rPr b="1" lang="en" sz="4268">
                <a:solidFill>
                  <a:schemeClr val="lt1"/>
                </a:solidFill>
              </a:rPr>
              <a:t>whakamutunga</a:t>
            </a:r>
            <a:r>
              <a:rPr b="1" lang="en" sz="4268">
                <a:solidFill>
                  <a:schemeClr val="lt1"/>
                </a:solidFill>
              </a:rPr>
              <a:t> - Ending Prayer</a:t>
            </a:r>
            <a:endParaRPr b="1" sz="4268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268">
                <a:solidFill>
                  <a:schemeClr val="lt1"/>
                </a:solidFill>
              </a:rPr>
              <a:t>Me karakia tātou</a:t>
            </a:r>
            <a:endParaRPr b="1" sz="4268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rPr b="1" lang="en" sz="4350">
                <a:solidFill>
                  <a:schemeClr val="dk1"/>
                </a:solidFill>
              </a:rPr>
              <a:t>Kia whakairia te tapu</a:t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rPr b="1" lang="en" sz="4350">
                <a:solidFill>
                  <a:schemeClr val="dk1"/>
                </a:solidFill>
              </a:rPr>
              <a:t>Kia wātea ai te ara</a:t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t/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rPr b="1" lang="en" sz="4350">
                <a:solidFill>
                  <a:schemeClr val="dk1"/>
                </a:solidFill>
              </a:rPr>
              <a:t>Kia tūruki whakataha ai</a:t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rPr b="1" lang="en" sz="4350">
                <a:solidFill>
                  <a:schemeClr val="dk1"/>
                </a:solidFill>
              </a:rPr>
              <a:t>Kia tūruki whakataha ai</a:t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t/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rPr b="1" lang="en" sz="4350">
                <a:solidFill>
                  <a:schemeClr val="dk1"/>
                </a:solidFill>
              </a:rPr>
              <a:t>Hāumi e, Hui e</a:t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350">
                <a:solidFill>
                  <a:schemeClr val="dk1"/>
                </a:solidFill>
              </a:rPr>
              <a:t>Tāiki e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 rotWithShape="1">
          <a:blip r:embed="rId3">
            <a:alphaModFix/>
          </a:blip>
          <a:srcRect b="10627" l="0" r="0" t="11112"/>
          <a:stretch/>
        </p:blipFill>
        <p:spPr>
          <a:xfrm>
            <a:off x="1742575" y="100275"/>
            <a:ext cx="5257800" cy="22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 txBox="1"/>
          <p:nvPr/>
        </p:nvSpPr>
        <p:spPr>
          <a:xfrm>
            <a:off x="129150" y="2381275"/>
            <a:ext cx="8907000" cy="25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6DB200"/>
                </a:solidFill>
              </a:rPr>
              <a:t>Thi</a:t>
            </a:r>
            <a:r>
              <a:rPr b="1" lang="en" sz="1800">
                <a:solidFill>
                  <a:srgbClr val="6DB200"/>
                </a:solidFill>
              </a:rPr>
              <a:t>s week w</a:t>
            </a:r>
            <a:r>
              <a:rPr b="1" lang="en" sz="1800">
                <a:solidFill>
                  <a:srgbClr val="6DB200"/>
                </a:solidFill>
              </a:rPr>
              <a:t>e are EXPLORING</a:t>
            </a:r>
            <a:r>
              <a:rPr b="1" lang="en" sz="1800">
                <a:solidFill>
                  <a:srgbClr val="6DB2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Tupu-ā-nuku by </a:t>
            </a:r>
            <a:r>
              <a:rPr b="1" i="1" lang="en" sz="1800" u="sng">
                <a:solidFill>
                  <a:srgbClr val="6DB2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observing</a:t>
            </a:r>
            <a:r>
              <a:rPr b="1" lang="en" sz="1800">
                <a:solidFill>
                  <a:srgbClr val="6DB2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how she </a:t>
            </a:r>
            <a:r>
              <a:rPr b="1" i="1" lang="en" sz="1800" u="sng">
                <a:solidFill>
                  <a:srgbClr val="6DB2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connects</a:t>
            </a:r>
            <a:r>
              <a:rPr b="1" lang="en" sz="1800">
                <a:solidFill>
                  <a:srgbClr val="6DB2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to te taiao</a:t>
            </a:r>
            <a:endParaRPr b="1" sz="1800">
              <a:solidFill>
                <a:srgbClr val="6DB20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9505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By the end of today’s lesson you should be able to:</a:t>
            </a:r>
            <a:endParaRPr b="1" sz="18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ctr">
              <a:spcBef>
                <a:spcPts val="0"/>
              </a:spcBef>
              <a:spcAft>
                <a:spcPts val="0"/>
              </a:spcAft>
              <a:buClr>
                <a:srgbClr val="495057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Give at least 1 / describe / explain the connections between soil and people</a:t>
            </a:r>
            <a:endParaRPr sz="1800">
              <a:solidFill>
                <a:srgbClr val="49505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9505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ctr">
              <a:spcBef>
                <a:spcPts val="0"/>
              </a:spcBef>
              <a:spcAft>
                <a:spcPts val="0"/>
              </a:spcAft>
              <a:buClr>
                <a:srgbClr val="495057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Label a map of Aotearoa with geographical features and plant/animal diversity</a:t>
            </a:r>
            <a:endParaRPr sz="1800">
              <a:solidFill>
                <a:srgbClr val="49505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9505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9505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2475" y="100275"/>
            <a:ext cx="1838825" cy="1838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89575" y="175475"/>
            <a:ext cx="1838825" cy="1838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/>
        </p:nvSpPr>
        <p:spPr>
          <a:xfrm>
            <a:off x="62400" y="0"/>
            <a:ext cx="5393100" cy="517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600">
                <a:solidFill>
                  <a:srgbClr val="003D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 tū Tupuānuku e</a:t>
            </a:r>
            <a:br>
              <a:rPr b="1" lang="en" sz="2600">
                <a:solidFill>
                  <a:srgbClr val="003D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lang="en" sz="2600">
                <a:solidFill>
                  <a:srgbClr val="003D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Tiritiria te oneone</a:t>
            </a:r>
            <a:br>
              <a:rPr b="1" lang="en" sz="2600">
                <a:solidFill>
                  <a:srgbClr val="003D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lang="en" sz="2600">
                <a:solidFill>
                  <a:srgbClr val="003D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Kia matomato ki raro</a:t>
            </a:r>
            <a:br>
              <a:rPr b="1" lang="en" sz="2600">
                <a:solidFill>
                  <a:srgbClr val="003D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lang="en" sz="2600">
                <a:solidFill>
                  <a:srgbClr val="003D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 tīnaku, ka tupu, ka tāmaota ngā māra e</a:t>
            </a:r>
            <a:endParaRPr b="1" sz="2600">
              <a:solidFill>
                <a:srgbClr val="003D5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350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003D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Behold Tupuānuku</a:t>
            </a:r>
            <a:br>
              <a:rPr lang="en" sz="2600">
                <a:solidFill>
                  <a:srgbClr val="003D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" sz="2600">
                <a:solidFill>
                  <a:srgbClr val="003D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Till the soil</a:t>
            </a:r>
            <a:br>
              <a:rPr lang="en" sz="2600">
                <a:solidFill>
                  <a:srgbClr val="003D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" sz="2600">
                <a:solidFill>
                  <a:srgbClr val="003D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 everything becomes lush</a:t>
            </a:r>
            <a:br>
              <a:rPr lang="en" sz="2600">
                <a:solidFill>
                  <a:srgbClr val="003D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" sz="2600">
                <a:solidFill>
                  <a:srgbClr val="003D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Germinate, grow, and let the gardens be abundant</a:t>
            </a:r>
            <a:endParaRPr b="1" sz="3700">
              <a:solidFill>
                <a:srgbClr val="003D5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8" name="Google Shape;68;p15"/>
          <p:cNvPicPr preferRelativeResize="0"/>
          <p:nvPr/>
        </p:nvPicPr>
        <p:blipFill rotWithShape="1">
          <a:blip r:embed="rId3">
            <a:alphaModFix/>
          </a:blip>
          <a:srcRect b="0" l="14079" r="13346" t="0"/>
          <a:stretch/>
        </p:blipFill>
        <p:spPr>
          <a:xfrm>
            <a:off x="5587193" y="0"/>
            <a:ext cx="3556808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/>
        </p:nvSpPr>
        <p:spPr>
          <a:xfrm>
            <a:off x="0" y="0"/>
            <a:ext cx="9144000" cy="711600"/>
          </a:xfrm>
          <a:prstGeom prst="rect">
            <a:avLst/>
          </a:prstGeom>
          <a:solidFill>
            <a:srgbClr val="F9CB9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</a:rPr>
              <a:t>TASK: </a:t>
            </a:r>
            <a:r>
              <a:rPr lang="en" sz="2100">
                <a:solidFill>
                  <a:schemeClr val="dk1"/>
                </a:solidFill>
              </a:rPr>
              <a:t>draw a star to represent Tupuānuku in your book. We will be adding information around the star and writing in your book about Tupuānuku</a:t>
            </a:r>
            <a:r>
              <a:rPr b="1" lang="en" sz="2100">
                <a:solidFill>
                  <a:schemeClr val="dk1"/>
                </a:solidFill>
              </a:rPr>
              <a:t>.</a:t>
            </a:r>
            <a:endParaRPr b="1" sz="2100">
              <a:solidFill>
                <a:schemeClr val="dk1"/>
              </a:solidFill>
            </a:endParaRPr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1200" y="814075"/>
            <a:ext cx="6481606" cy="412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/>
        </p:nvSpPr>
        <p:spPr>
          <a:xfrm>
            <a:off x="0" y="0"/>
            <a:ext cx="7219200" cy="911400"/>
          </a:xfrm>
          <a:prstGeom prst="rect">
            <a:avLst/>
          </a:prstGeom>
          <a:solidFill>
            <a:srgbClr val="F9CB9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50">
                <a:solidFill>
                  <a:schemeClr val="dk1"/>
                </a:solidFill>
              </a:rPr>
              <a:t>TASK: </a:t>
            </a:r>
            <a:r>
              <a:rPr lang="en" sz="2050">
                <a:solidFill>
                  <a:schemeClr val="dk1"/>
                </a:solidFill>
              </a:rPr>
              <a:t>in pairs / groups discuss and write down as many things that you can remember or know about Tupuānuku?</a:t>
            </a:r>
            <a:endParaRPr sz="20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003D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003D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80" name="Google Shape;80;p17"/>
          <p:cNvSpPr txBox="1"/>
          <p:nvPr/>
        </p:nvSpPr>
        <p:spPr>
          <a:xfrm>
            <a:off x="93675" y="1098650"/>
            <a:ext cx="68976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E69138"/>
                </a:solidFill>
              </a:rPr>
              <a:t>Tupuānuku </a:t>
            </a:r>
            <a:r>
              <a:rPr b="1" lang="en" sz="1800">
                <a:solidFill>
                  <a:srgbClr val="003D59"/>
                </a:solidFill>
              </a:rPr>
              <a:t>(Pleione) is the star connected to anything within the soil. </a:t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81" name="Google Shape;81;p17"/>
          <p:cNvSpPr txBox="1"/>
          <p:nvPr/>
        </p:nvSpPr>
        <p:spPr>
          <a:xfrm>
            <a:off x="93675" y="1863000"/>
            <a:ext cx="7219200" cy="14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E69138"/>
                </a:solidFill>
              </a:rPr>
              <a:t>Tupuānuku</a:t>
            </a:r>
            <a:r>
              <a:rPr b="1" lang="en" sz="1800">
                <a:solidFill>
                  <a:srgbClr val="3D85C6"/>
                </a:solidFill>
              </a:rPr>
              <a:t> </a:t>
            </a:r>
            <a:r>
              <a:rPr b="1" lang="en" sz="1800">
                <a:solidFill>
                  <a:srgbClr val="003D59"/>
                </a:solidFill>
              </a:rPr>
              <a:t>represents geographical features such as mountains, plains, and valleys. She is associated with the food grown in the ground, both cultivated (ie grown in gardens) and uncultivated</a:t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82" name="Google Shape;82;p17"/>
          <p:cNvSpPr txBox="1"/>
          <p:nvPr/>
        </p:nvSpPr>
        <p:spPr>
          <a:xfrm>
            <a:off x="93675" y="3280500"/>
            <a:ext cx="68976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E69138"/>
                </a:solidFill>
              </a:rPr>
              <a:t>Tupuānuku </a:t>
            </a:r>
            <a:r>
              <a:rPr b="1" lang="en" sz="1800">
                <a:solidFill>
                  <a:schemeClr val="dk1"/>
                </a:solidFill>
              </a:rPr>
              <a:t>is made up of two wor</a:t>
            </a:r>
            <a:r>
              <a:rPr b="1" lang="en" sz="1800">
                <a:solidFill>
                  <a:srgbClr val="003D59"/>
                </a:solidFill>
              </a:rPr>
              <a:t>ds: ‘tupu’ which can mean ‘new shoot’ or ‘to grow’, and ‘nuku’, an abbreviation of ‘Papatūānuku’ (Earth mother). </a:t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83" name="Google Shape;83;p17"/>
          <p:cNvSpPr txBox="1"/>
          <p:nvPr/>
        </p:nvSpPr>
        <p:spPr>
          <a:xfrm>
            <a:off x="93675" y="4379400"/>
            <a:ext cx="65604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E69138"/>
                </a:solidFill>
              </a:rPr>
              <a:t>Tupuānuku </a:t>
            </a:r>
            <a:r>
              <a:rPr b="1" lang="en" sz="1800">
                <a:solidFill>
                  <a:srgbClr val="003D59"/>
                </a:solidFill>
              </a:rPr>
              <a:t>lives in the area controlled by Rongo-mā-Tāne, the atua of agriculture.</a:t>
            </a:r>
            <a:endParaRPr b="1" sz="1800">
              <a:solidFill>
                <a:schemeClr val="dk2"/>
              </a:solidFill>
            </a:endParaRPr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19059" y="0"/>
            <a:ext cx="1924932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/>
          <p:nvPr/>
        </p:nvSpPr>
        <p:spPr>
          <a:xfrm>
            <a:off x="97325" y="149575"/>
            <a:ext cx="8949350" cy="8364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19050">
                  <a:solidFill>
                    <a:srgbClr val="783F04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E69138"/>
                </a:solidFill>
                <a:latin typeface="Cabin"/>
              </a:rPr>
              <a:t>Connections between soil and people</a:t>
            </a:r>
          </a:p>
        </p:txBody>
      </p:sp>
      <p:sp>
        <p:nvSpPr>
          <p:cNvPr id="90" name="Google Shape;90;p18"/>
          <p:cNvSpPr txBox="1"/>
          <p:nvPr/>
        </p:nvSpPr>
        <p:spPr>
          <a:xfrm>
            <a:off x="0" y="1086088"/>
            <a:ext cx="9144000" cy="636900"/>
          </a:xfrm>
          <a:prstGeom prst="rect">
            <a:avLst/>
          </a:prstGeom>
          <a:solidFill>
            <a:srgbClr val="F9CB9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1"/>
                </a:solidFill>
              </a:rPr>
              <a:t>TASK: </a:t>
            </a:r>
            <a:r>
              <a:rPr lang="en" sz="2200">
                <a:solidFill>
                  <a:schemeClr val="dk1"/>
                </a:solidFill>
              </a:rPr>
              <a:t>Read the 2 slides - then answer the 3 questions</a:t>
            </a:r>
            <a:endParaRPr sz="2200">
              <a:solidFill>
                <a:schemeClr val="dk1"/>
              </a:solidFill>
            </a:endParaRPr>
          </a:p>
        </p:txBody>
      </p:sp>
      <p:sp>
        <p:nvSpPr>
          <p:cNvPr id="91" name="Google Shape;91;p18"/>
          <p:cNvSpPr txBox="1"/>
          <p:nvPr/>
        </p:nvSpPr>
        <p:spPr>
          <a:xfrm>
            <a:off x="0" y="1823100"/>
            <a:ext cx="9144000" cy="33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</a:rPr>
              <a:t>Tāne (atua of the forest) created the first woman, Hineahuone, from clay 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</a:rPr>
              <a:t>Hineahuone means ‘earth-formed woman’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</a:rPr>
              <a:t>Her source (clay) highlights the importance of soil and the connection between soil and people. 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</a:rPr>
              <a:t>This connection is also seen in Māori language (te reo Māori), where the word ‘whenua’ means both ‘land’ and ‘placenta’. The whenua or placenta is often buried at a significant place such as a marae, acknowledging the intimate spiritual and physical connection between land and people.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003D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003D59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/>
        </p:nvSpPr>
        <p:spPr>
          <a:xfrm>
            <a:off x="0" y="0"/>
            <a:ext cx="59106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Quotes from Dr Jessica Hutchings (Ngāi Tahu, Gujarati) is a Māori research leader and organic farmer;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“When I hold soil or living compost in my hands, there’s a feeling of intrigue, of mystery, about its creative potential for growth and for </a:t>
            </a:r>
            <a:r>
              <a:rPr b="1" lang="en" sz="2000">
                <a:solidFill>
                  <a:srgbClr val="FF9900"/>
                </a:solidFill>
              </a:rPr>
              <a:t>nurturing </a:t>
            </a:r>
            <a:r>
              <a:rPr lang="en" sz="2000">
                <a:solidFill>
                  <a:schemeClr val="dk1"/>
                </a:solidFill>
              </a:rPr>
              <a:t>ngā kākano (seeds) into life. I have reverence for soil because </a:t>
            </a:r>
            <a:r>
              <a:rPr b="1" lang="en" sz="2000">
                <a:solidFill>
                  <a:srgbClr val="FF9900"/>
                </a:solidFill>
              </a:rPr>
              <a:t>she is my tupuna</a:t>
            </a:r>
            <a:r>
              <a:rPr b="1" lang="en" sz="2000">
                <a:solidFill>
                  <a:schemeClr val="dk1"/>
                </a:solidFill>
              </a:rPr>
              <a:t> </a:t>
            </a:r>
            <a:r>
              <a:rPr lang="en" sz="2000">
                <a:solidFill>
                  <a:schemeClr val="dk1"/>
                </a:solidFill>
              </a:rPr>
              <a:t>and there is </a:t>
            </a:r>
            <a:r>
              <a:rPr b="1" lang="en" sz="2000">
                <a:solidFill>
                  <a:srgbClr val="FF9900"/>
                </a:solidFill>
              </a:rPr>
              <a:t>no separation between me as a human being and the soil as my ancestor.</a:t>
            </a:r>
            <a:r>
              <a:rPr lang="en" sz="2000">
                <a:solidFill>
                  <a:schemeClr val="dk1"/>
                </a:solidFill>
              </a:rPr>
              <a:t>” 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3D59"/>
                </a:solidFill>
              </a:rPr>
              <a:t>“Soil is the most precious thing we have. We come from soil and are the </a:t>
            </a:r>
            <a:r>
              <a:rPr b="1" lang="en" sz="2000">
                <a:solidFill>
                  <a:srgbClr val="FF9900"/>
                </a:solidFill>
              </a:rPr>
              <a:t>embodied form of Papatūānuku</a:t>
            </a:r>
            <a:r>
              <a:rPr lang="en" sz="2000">
                <a:solidFill>
                  <a:srgbClr val="003D59"/>
                </a:solidFill>
              </a:rPr>
              <a:t>”</a:t>
            </a:r>
            <a:endParaRPr sz="2000">
              <a:solidFill>
                <a:srgbClr val="003D59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3D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>
                <a:solidFill>
                  <a:srgbClr val="003D59"/>
                </a:solidFill>
              </a:rPr>
              <a:t>Questions:</a:t>
            </a:r>
            <a:endParaRPr b="1" sz="2000">
              <a:solidFill>
                <a:srgbClr val="003D59"/>
              </a:solidFill>
            </a:endParaRPr>
          </a:p>
          <a:p>
            <a:pPr indent="-33337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0"/>
              <a:buAutoNum type="arabicPeriod"/>
            </a:pPr>
            <a:r>
              <a:rPr b="1" lang="en" sz="1650">
                <a:solidFill>
                  <a:schemeClr val="dk1"/>
                </a:solidFill>
              </a:rPr>
              <a:t>Who created the first woman?</a:t>
            </a:r>
            <a:endParaRPr b="1" sz="1650">
              <a:solidFill>
                <a:schemeClr val="dk1"/>
              </a:solidFill>
            </a:endParaRPr>
          </a:p>
          <a:p>
            <a:pPr indent="-33337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0"/>
              <a:buAutoNum type="arabicPeriod"/>
            </a:pPr>
            <a:r>
              <a:rPr b="1" lang="en" sz="1650">
                <a:solidFill>
                  <a:schemeClr val="dk1"/>
                </a:solidFill>
              </a:rPr>
              <a:t>What was she created out of?</a:t>
            </a:r>
            <a:endParaRPr b="1" sz="1650">
              <a:solidFill>
                <a:schemeClr val="dk1"/>
              </a:solidFill>
            </a:endParaRPr>
          </a:p>
          <a:p>
            <a:pPr indent="-33337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0"/>
              <a:buAutoNum type="arabicPeriod"/>
            </a:pPr>
            <a:r>
              <a:rPr b="1" lang="en" sz="1650">
                <a:solidFill>
                  <a:schemeClr val="dk1"/>
                </a:solidFill>
              </a:rPr>
              <a:t>Describe the connection between people and soil?</a:t>
            </a:r>
            <a:endParaRPr b="1" sz="2000">
              <a:solidFill>
                <a:srgbClr val="003D59"/>
              </a:solidFill>
            </a:endParaRPr>
          </a:p>
        </p:txBody>
      </p:sp>
      <p:pic>
        <p:nvPicPr>
          <p:cNvPr id="97" name="Google Shape;97;p19"/>
          <p:cNvPicPr preferRelativeResize="0"/>
          <p:nvPr/>
        </p:nvPicPr>
        <p:blipFill rotWithShape="1">
          <a:blip r:embed="rId3">
            <a:alphaModFix/>
          </a:blip>
          <a:srcRect b="0" l="45795" r="5177" t="2912"/>
          <a:stretch/>
        </p:blipFill>
        <p:spPr>
          <a:xfrm>
            <a:off x="5910600" y="74900"/>
            <a:ext cx="3233399" cy="4993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/>
          <p:nvPr/>
        </p:nvSpPr>
        <p:spPr>
          <a:xfrm>
            <a:off x="0" y="0"/>
            <a:ext cx="9144000" cy="504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50">
                <a:solidFill>
                  <a:schemeClr val="dk1"/>
                </a:solidFill>
              </a:rPr>
              <a:t>Caring for the soils through land healing and regeneration practices contributes to restoring the biodiversity and mauri of whenua, ecosystems, and species.</a:t>
            </a:r>
            <a:endParaRPr sz="225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5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50">
                <a:solidFill>
                  <a:schemeClr val="dk1"/>
                </a:solidFill>
              </a:rPr>
              <a:t> For some Māori, the indivisible connection between environmental and human health means the state of the soil affects our wellbeing</a:t>
            </a:r>
            <a:endParaRPr sz="225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50">
                <a:solidFill>
                  <a:srgbClr val="003D59"/>
                </a:solidFill>
              </a:rPr>
              <a:t> </a:t>
            </a:r>
            <a:endParaRPr b="1" sz="2850">
              <a:solidFill>
                <a:srgbClr val="003D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003D59"/>
              </a:solidFill>
            </a:endParaRPr>
          </a:p>
        </p:txBody>
      </p:sp>
      <p:pic>
        <p:nvPicPr>
          <p:cNvPr id="103" name="Google Shape;103;p20"/>
          <p:cNvPicPr preferRelativeResize="0"/>
          <p:nvPr/>
        </p:nvPicPr>
        <p:blipFill rotWithShape="1">
          <a:blip r:embed="rId3">
            <a:alphaModFix/>
          </a:blip>
          <a:srcRect b="0" l="0" r="0" t="12982"/>
          <a:stretch/>
        </p:blipFill>
        <p:spPr>
          <a:xfrm>
            <a:off x="2395375" y="2159775"/>
            <a:ext cx="4552950" cy="2983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1"/>
          <p:cNvPicPr preferRelativeResize="0"/>
          <p:nvPr/>
        </p:nvPicPr>
        <p:blipFill rotWithShape="1">
          <a:blip r:embed="rId3">
            <a:alphaModFix/>
          </a:blip>
          <a:srcRect b="0" l="0" r="8491" t="0"/>
          <a:stretch/>
        </p:blipFill>
        <p:spPr>
          <a:xfrm>
            <a:off x="5138325" y="0"/>
            <a:ext cx="40056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1"/>
          <p:cNvSpPr txBox="1"/>
          <p:nvPr/>
        </p:nvSpPr>
        <p:spPr>
          <a:xfrm>
            <a:off x="112350" y="124850"/>
            <a:ext cx="6429300" cy="501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</a:rPr>
              <a:t>TASK: </a:t>
            </a:r>
            <a:endParaRPr b="1"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b="1" lang="en" sz="1800">
                <a:solidFill>
                  <a:schemeClr val="dk1"/>
                </a:solidFill>
              </a:rPr>
              <a:t>Draw or trace the map of Aotearoa into your book </a:t>
            </a:r>
            <a:r>
              <a:rPr lang="en" sz="1800">
                <a:solidFill>
                  <a:schemeClr val="dk1"/>
                </a:solidFill>
              </a:rPr>
              <a:t>(or your teacher may give you a sheet with a map on)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b="1" lang="en" sz="1800">
                <a:solidFill>
                  <a:schemeClr val="dk1"/>
                </a:solidFill>
              </a:rPr>
              <a:t>Use the maps / websites on the next 3 slides </a:t>
            </a:r>
            <a:r>
              <a:rPr lang="en" sz="1800">
                <a:solidFill>
                  <a:schemeClr val="dk1"/>
                </a:solidFill>
              </a:rPr>
              <a:t>to help you label your map of Aotearoa 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</a:rPr>
              <a:t>On your map… </a:t>
            </a:r>
            <a:endParaRPr b="1"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Label Mountain ranges 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Shade and label at least 3 plant areas (e.g. Kauri, Mangroves, Pōhutukawa)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Shade in areas of </a:t>
            </a:r>
            <a:r>
              <a:rPr lang="en" sz="1800">
                <a:solidFill>
                  <a:schemeClr val="dk1"/>
                </a:solidFill>
              </a:rPr>
              <a:t>Indigenous</a:t>
            </a:r>
            <a:r>
              <a:rPr lang="en" sz="1800">
                <a:solidFill>
                  <a:schemeClr val="dk1"/>
                </a:solidFill>
              </a:rPr>
              <a:t> forests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Label at least 4 Mountains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Shade and label areas you can find at least 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2 bird species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