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Source Code Pro"/>
      <p:regular r:id="rId18"/>
      <p:bold r:id="rId19"/>
      <p:italic r:id="rId20"/>
      <p:boldItalic r:id="rId21"/>
    </p:embeddedFont>
    <p:embeddedFont>
      <p:font typeface="Oswald"/>
      <p:regular r:id="rId22"/>
      <p:bold r:id="rId23"/>
    </p:embeddedFon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italic.fntdata"/><Relationship Id="rId22" Type="http://schemas.openxmlformats.org/officeDocument/2006/relationships/font" Target="fonts/Oswald-regular.fntdata"/><Relationship Id="rId21" Type="http://schemas.openxmlformats.org/officeDocument/2006/relationships/font" Target="fonts/SourceCodePro-boldItalic.fntdata"/><Relationship Id="rId24" Type="http://schemas.openxmlformats.org/officeDocument/2006/relationships/font" Target="fonts/Comfortaa-regular.fntdata"/><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SourceCodePro-bold.fntdata"/><Relationship Id="rId18" Type="http://schemas.openxmlformats.org/officeDocument/2006/relationships/font" Target="fonts/SourceCodePr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ef5cde65e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ef5cde65e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f5cde65e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ef5cde65e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ef5cde65e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ef5cde65e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f5cde65e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f5cde65e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f5cde65e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f5cde65e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ef5cde65e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ef5cde65e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f5cde65e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f5cde65e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ay416AyoqRU"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Disaster Literacy Slideshow</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D2125"/>
                </a:solidFill>
                <a:highlight>
                  <a:srgbClr val="FFFFFF"/>
                </a:highlight>
                <a:latin typeface="Roboto"/>
                <a:ea typeface="Roboto"/>
                <a:cs typeface="Roboto"/>
                <a:sym typeface="Roboto"/>
              </a:rPr>
              <a:t>L.I: We are PLANNING to demonstrate that, as a text creator, I can </a:t>
            </a:r>
            <a:r>
              <a:rPr i="1" lang="en" sz="1800">
                <a:solidFill>
                  <a:srgbClr val="1D2125"/>
                </a:solidFill>
                <a:highlight>
                  <a:srgbClr val="FFFFFF"/>
                </a:highlight>
                <a:latin typeface="Roboto"/>
                <a:ea typeface="Roboto"/>
                <a:cs typeface="Roboto"/>
                <a:sym typeface="Roboto"/>
              </a:rPr>
              <a:t>create</a:t>
            </a:r>
            <a:r>
              <a:rPr lang="en" sz="1800">
                <a:solidFill>
                  <a:srgbClr val="1D2125"/>
                </a:solidFill>
                <a:highlight>
                  <a:srgbClr val="FFFFFF"/>
                </a:highlight>
                <a:latin typeface="Roboto"/>
                <a:ea typeface="Roboto"/>
                <a:cs typeface="Roboto"/>
                <a:sym typeface="Roboto"/>
              </a:rPr>
              <a:t> texts to advocate for myself, for others, and to try to change my world.</a:t>
            </a:r>
            <a:endParaRPr sz="1800"/>
          </a:p>
        </p:txBody>
      </p:sp>
      <p:pic>
        <p:nvPicPr>
          <p:cNvPr id="64" name="Google Shape;64;p13"/>
          <p:cNvPicPr preferRelativeResize="0"/>
          <p:nvPr/>
        </p:nvPicPr>
        <p:blipFill>
          <a:blip r:embed="rId3">
            <a:alphaModFix/>
          </a:blip>
          <a:stretch>
            <a:fillRect/>
          </a:stretch>
        </p:blipFill>
        <p:spPr>
          <a:xfrm>
            <a:off x="2571750" y="98525"/>
            <a:ext cx="4039925" cy="1675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Top Ten Disasters</a:t>
            </a:r>
            <a:endParaRPr/>
          </a:p>
        </p:txBody>
      </p:sp>
      <p:sp>
        <p:nvSpPr>
          <p:cNvPr id="70" name="Google Shape;70;p14"/>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Watch the following </a:t>
            </a:r>
            <a:r>
              <a:rPr lang="en" sz="2400" u="sng">
                <a:solidFill>
                  <a:schemeClr val="hlink"/>
                </a:solidFill>
                <a:hlinkClick r:id="rId3"/>
              </a:rPr>
              <a:t>video</a:t>
            </a:r>
            <a:r>
              <a:rPr lang="en" sz="2400"/>
              <a:t> about top ten natural disasters.</a:t>
            </a:r>
            <a:endParaRPr sz="2400"/>
          </a:p>
        </p:txBody>
      </p:sp>
      <p:pic>
        <p:nvPicPr>
          <p:cNvPr id="71" name="Google Shape;71;p14"/>
          <p:cNvPicPr preferRelativeResize="0"/>
          <p:nvPr/>
        </p:nvPicPr>
        <p:blipFill>
          <a:blip r:embed="rId4">
            <a:alphaModFix/>
          </a:blip>
          <a:stretch>
            <a:fillRect/>
          </a:stretch>
        </p:blipFill>
        <p:spPr>
          <a:xfrm>
            <a:off x="3635925" y="1618200"/>
            <a:ext cx="4591699" cy="2126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0" y="0"/>
            <a:ext cx="9144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According to Māori mythology, Rūaumoko is the god of earthquakes and thus sets the foundation for most cultural values, beliefs, and influences on decision-making practices regarding earthquake hazards. Therefore; earthquake engineers working in Aotearoa will find benefit in learning about Rūaumoko, where they may be able to share an understanding of the underlying values held by Māori to ensure that there is mutual respect incorporated into earthquake engineering engagement and works. Earthquake engineers are likely to receive more trusting responses by Māori to engineering development proposals if they first acquire and demonstrate an insight and awareness of Māori cultural values such as wāhi tapu (sacred places), the cultural benefits of natural resources, protocol around natural disaster responses, meeting with Māori and being welcomed </a:t>
            </a:r>
            <a:r>
              <a:rPr lang="en"/>
              <a:t>onto</a:t>
            </a:r>
            <a:r>
              <a:rPr lang="en"/>
              <a:t> marae, and the importance of intangible connections that Māori develop with their environment and their ancestors.</a:t>
            </a:r>
            <a:endParaRPr/>
          </a:p>
        </p:txBody>
      </p:sp>
      <p:pic>
        <p:nvPicPr>
          <p:cNvPr id="77" name="Google Shape;77;p15"/>
          <p:cNvPicPr preferRelativeResize="0"/>
          <p:nvPr/>
        </p:nvPicPr>
        <p:blipFill>
          <a:blip r:embed="rId3">
            <a:alphaModFix/>
          </a:blip>
          <a:stretch>
            <a:fillRect/>
          </a:stretch>
        </p:blipFill>
        <p:spPr>
          <a:xfrm>
            <a:off x="2690000" y="2315800"/>
            <a:ext cx="3675325" cy="246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83" name="Google Shape;83;p16"/>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On the next slide you will see a list of natural disasters. Write in your English books which one you chose and the reason why you would like to research it.</a:t>
            </a:r>
            <a:endParaRPr sz="1800"/>
          </a:p>
        </p:txBody>
      </p:sp>
      <p:pic>
        <p:nvPicPr>
          <p:cNvPr id="84" name="Google Shape;84;p16"/>
          <p:cNvPicPr preferRelativeResize="0"/>
          <p:nvPr/>
        </p:nvPicPr>
        <p:blipFill>
          <a:blip r:embed="rId3">
            <a:alphaModFix/>
          </a:blip>
          <a:stretch>
            <a:fillRect/>
          </a:stretch>
        </p:blipFill>
        <p:spPr>
          <a:xfrm>
            <a:off x="3813275" y="1300650"/>
            <a:ext cx="4404499" cy="2640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Natural Disasters Choice</a:t>
            </a:r>
            <a:endParaRPr/>
          </a:p>
        </p:txBody>
      </p:sp>
      <p:sp>
        <p:nvSpPr>
          <p:cNvPr id="90" name="Google Shape;90;p17"/>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Earthquake</a:t>
            </a:r>
            <a:endParaRPr/>
          </a:p>
          <a:p>
            <a:pPr indent="-342900" lvl="0" marL="457200" rtl="0" algn="l">
              <a:spcBef>
                <a:spcPts val="0"/>
              </a:spcBef>
              <a:spcAft>
                <a:spcPts val="0"/>
              </a:spcAft>
              <a:buSzPts val="1800"/>
              <a:buAutoNum type="arabicPeriod"/>
            </a:pPr>
            <a:r>
              <a:rPr lang="en"/>
              <a:t>Flood</a:t>
            </a:r>
            <a:endParaRPr/>
          </a:p>
          <a:p>
            <a:pPr indent="-342900" lvl="0" marL="457200" rtl="0" algn="l">
              <a:spcBef>
                <a:spcPts val="0"/>
              </a:spcBef>
              <a:spcAft>
                <a:spcPts val="0"/>
              </a:spcAft>
              <a:buSzPts val="1800"/>
              <a:buAutoNum type="arabicPeriod"/>
            </a:pPr>
            <a:r>
              <a:rPr lang="en"/>
              <a:t>Tsunami</a:t>
            </a:r>
            <a:endParaRPr/>
          </a:p>
          <a:p>
            <a:pPr indent="-342900" lvl="0" marL="457200" rtl="0" algn="l">
              <a:spcBef>
                <a:spcPts val="0"/>
              </a:spcBef>
              <a:spcAft>
                <a:spcPts val="0"/>
              </a:spcAft>
              <a:buSzPts val="1800"/>
              <a:buAutoNum type="arabicPeriod"/>
            </a:pPr>
            <a:r>
              <a:rPr lang="en"/>
              <a:t>Volcanic Eruption</a:t>
            </a:r>
            <a:endParaRPr/>
          </a:p>
          <a:p>
            <a:pPr indent="-342900" lvl="0" marL="457200" rtl="0" algn="l">
              <a:spcBef>
                <a:spcPts val="0"/>
              </a:spcBef>
              <a:spcAft>
                <a:spcPts val="0"/>
              </a:spcAft>
              <a:buSzPts val="1800"/>
              <a:buAutoNum type="arabicPeriod"/>
            </a:pPr>
            <a:r>
              <a:rPr lang="en"/>
              <a:t>Wildfire</a:t>
            </a:r>
            <a:endParaRPr/>
          </a:p>
          <a:p>
            <a:pPr indent="-342900" lvl="0" marL="457200" rtl="0" algn="l">
              <a:spcBef>
                <a:spcPts val="0"/>
              </a:spcBef>
              <a:spcAft>
                <a:spcPts val="0"/>
              </a:spcAft>
              <a:buSzPts val="1800"/>
              <a:buAutoNum type="arabicPeriod"/>
            </a:pPr>
            <a:r>
              <a:rPr lang="en"/>
              <a:t>Blizzard</a:t>
            </a:r>
            <a:endParaRPr/>
          </a:p>
          <a:p>
            <a:pPr indent="-342900" lvl="0" marL="457200" rtl="0" algn="l">
              <a:spcBef>
                <a:spcPts val="0"/>
              </a:spcBef>
              <a:spcAft>
                <a:spcPts val="0"/>
              </a:spcAft>
              <a:buSzPts val="1800"/>
              <a:buAutoNum type="arabicPeriod"/>
            </a:pPr>
            <a:r>
              <a:rPr lang="en"/>
              <a:t>Avalanche</a:t>
            </a:r>
            <a:endParaRPr/>
          </a:p>
          <a:p>
            <a:pPr indent="-342900" lvl="0" marL="457200" rtl="0" algn="l">
              <a:spcBef>
                <a:spcPts val="0"/>
              </a:spcBef>
              <a:spcAft>
                <a:spcPts val="0"/>
              </a:spcAft>
              <a:buSzPts val="1800"/>
              <a:buAutoNum type="arabicPeriod"/>
            </a:pPr>
            <a:r>
              <a:rPr lang="en"/>
              <a:t>Cyclone</a:t>
            </a:r>
            <a:endParaRPr/>
          </a:p>
          <a:p>
            <a:pPr indent="-342900" lvl="0" marL="457200" rtl="0" algn="l">
              <a:spcBef>
                <a:spcPts val="0"/>
              </a:spcBef>
              <a:spcAft>
                <a:spcPts val="0"/>
              </a:spcAft>
              <a:buSzPts val="1800"/>
              <a:buAutoNum type="arabicPeriod"/>
            </a:pPr>
            <a:r>
              <a:rPr lang="en"/>
              <a:t>Sandstorm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96" name="Google Shape;96;p18"/>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Research how you can survive the experience of being in your chosen natural disaster and write it down in your English books.</a:t>
            </a:r>
            <a:endParaRPr sz="1800"/>
          </a:p>
        </p:txBody>
      </p:sp>
      <p:pic>
        <p:nvPicPr>
          <p:cNvPr id="97" name="Google Shape;97;p18"/>
          <p:cNvPicPr preferRelativeResize="0"/>
          <p:nvPr/>
        </p:nvPicPr>
        <p:blipFill>
          <a:blip r:embed="rId3">
            <a:alphaModFix/>
          </a:blip>
          <a:stretch>
            <a:fillRect/>
          </a:stretch>
        </p:blipFill>
        <p:spPr>
          <a:xfrm>
            <a:off x="3961075" y="1556850"/>
            <a:ext cx="4138450" cy="202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03" name="Google Shape;103;p19"/>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Research the important facts and statistics people need to know about the natural disaster which you chose and write them down in your English books.</a:t>
            </a:r>
            <a:endParaRPr/>
          </a:p>
        </p:txBody>
      </p:sp>
      <p:pic>
        <p:nvPicPr>
          <p:cNvPr id="104" name="Google Shape;104;p19"/>
          <p:cNvPicPr preferRelativeResize="0"/>
          <p:nvPr/>
        </p:nvPicPr>
        <p:blipFill>
          <a:blip r:embed="rId3">
            <a:alphaModFix/>
          </a:blip>
          <a:stretch>
            <a:fillRect/>
          </a:stretch>
        </p:blipFill>
        <p:spPr>
          <a:xfrm>
            <a:off x="3764025" y="1320350"/>
            <a:ext cx="4522725" cy="2542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10" name="Google Shape;110;p20"/>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a picture of your natural disaster which you chose in a setting to </a:t>
            </a:r>
            <a:r>
              <a:rPr b="1" lang="en" sz="1800" u="sng">
                <a:solidFill>
                  <a:srgbClr val="1C1C1C"/>
                </a:solidFill>
                <a:latin typeface="Arial"/>
                <a:ea typeface="Arial"/>
                <a:cs typeface="Arial"/>
                <a:sym typeface="Arial"/>
              </a:rPr>
              <a:t>AT LEAST A YEAR EIGHT STANDARD</a:t>
            </a:r>
            <a:r>
              <a:rPr lang="en" sz="1400">
                <a:solidFill>
                  <a:srgbClr val="333333"/>
                </a:solidFill>
                <a:highlight>
                  <a:schemeClr val="lt1"/>
                </a:highlight>
                <a:latin typeface="Comfortaa"/>
                <a:ea typeface="Comfortaa"/>
                <a:cs typeface="Comfortaa"/>
                <a:sym typeface="Comfortaa"/>
              </a:rPr>
              <a:t>.</a:t>
            </a:r>
            <a:endParaRPr/>
          </a:p>
        </p:txBody>
      </p:sp>
      <p:pic>
        <p:nvPicPr>
          <p:cNvPr id="111" name="Google Shape;111;p20"/>
          <p:cNvPicPr preferRelativeResize="0"/>
          <p:nvPr/>
        </p:nvPicPr>
        <p:blipFill>
          <a:blip r:embed="rId3">
            <a:alphaModFix/>
          </a:blip>
          <a:stretch>
            <a:fillRect/>
          </a:stretch>
        </p:blipFill>
        <p:spPr>
          <a:xfrm>
            <a:off x="3793575" y="1497725"/>
            <a:ext cx="4365076"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