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KaY6rXyZ/2MTI57LZube5f050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sportsalliance.com/news/hannah-cockroft" TargetMode="External"/><Relationship Id="rId3" Type="http://schemas.openxmlformats.org/officeDocument/2006/relationships/hyperlink" Target="https://www.rnz.co.nz/news/sport/471871/dame-sophie-pascoe-wins-gold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sportsalliance.com/news/hannah-cockroft" TargetMode="External"/><Relationship Id="rId3" Type="http://schemas.openxmlformats.org/officeDocument/2006/relationships/hyperlink" Target="https://thecgf.com/our-relevance/para-sports" TargetMode="External"/><Relationship Id="rId4" Type="http://schemas.openxmlformats.org/officeDocument/2006/relationships/hyperlink" Target="https://www.ualberta.ca/folio/2022/03/making-parasport-more-accessible-at-all-levels-is-essential-to-equity-in-sport-and-society-says-former-paralympian.html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cgf.com/about" TargetMode="External"/><Relationship Id="rId3" Type="http://schemas.openxmlformats.org/officeDocument/2006/relationships/hyperlink" Target="https://www.insidethegames.biz/articles/1104661/social-purpose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irmingham2022.com/about-us/our-purpose/our-legacy/sustainability/carbon-neutral-legac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54200d45dd_0_63:notes"/>
          <p:cNvSpPr/>
          <p:nvPr>
            <p:ph idx="2" type="sldImg"/>
          </p:nvPr>
        </p:nvSpPr>
        <p:spPr>
          <a:xfrm>
            <a:off x="1176776" y="1143550"/>
            <a:ext cx="450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g154200d45dd_0_63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the current number of members (it keeps changing)</a:t>
            </a:r>
            <a:endParaRPr/>
          </a:p>
        </p:txBody>
      </p:sp>
      <p:sp>
        <p:nvSpPr>
          <p:cNvPr id="51" name="Google Shape;51;g154200d45dd_0_63:notes"/>
          <p:cNvSpPr txBox="1"/>
          <p:nvPr>
            <p:ph idx="12" type="sldNum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4200d45dd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https://www.wsportsalliance.com/news/hannah-cockroft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https://www.rnz.co.nz/news/sport/471871/dame-sophie-pascoe-wins-gold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154200d45dd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4200d45dd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https://www.wsportsalliance.com/news/hannah-cockroft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https://thecgf.com/our-relevance/para-sports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https://www.ualberta.ca/folio/2022/03/making-parasport-more-accessible-at-all-levels-is-essential-to-equity-in-sport-and-society-says-former-paralympian.html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54200d45dd_0_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https://thecgf.com/about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https://www.insidethegames.biz/articles/1104661/social-purpose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2bb1fbb02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152bb1fbb02_0_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4200d45d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https://www.birmingham2022.com/about-us/our-purpose/our-legacy/sustainability/carbon-neutral-legacy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54200d45d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019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3cb89cad8_0_63"/>
          <p:cNvSpPr/>
          <p:nvPr/>
        </p:nvSpPr>
        <p:spPr>
          <a:xfrm>
            <a:off x="461963" y="450057"/>
            <a:ext cx="8220000" cy="5958000"/>
          </a:xfrm>
          <a:prstGeom prst="roundRect">
            <a:avLst>
              <a:gd fmla="val 2649" name="adj"/>
            </a:avLst>
          </a:prstGeom>
          <a:solidFill>
            <a:schemeClr val="lt1"/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">
  <p:cSld name="Title Slide with Box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019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/>
          <p:nvPr/>
        </p:nvSpPr>
        <p:spPr>
          <a:xfrm>
            <a:off x="503239" y="2930434"/>
            <a:ext cx="8137524" cy="341480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503239" y="512763"/>
            <a:ext cx="8137524" cy="2193019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/>
          <p:nvPr/>
        </p:nvSpPr>
        <p:spPr>
          <a:xfrm>
            <a:off x="628650" y="3071286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2"/>
          <p:cNvSpPr txBox="1"/>
          <p:nvPr/>
        </p:nvSpPr>
        <p:spPr>
          <a:xfrm>
            <a:off x="628648" y="734785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/>
          <p:nvPr>
            <p:ph idx="1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 txBox="1"/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1 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Sub statement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54200d45dd_0_120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154200d45dd_0_120"/>
          <p:cNvSpPr txBox="1"/>
          <p:nvPr>
            <p:ph idx="1" type="body"/>
          </p:nvPr>
        </p:nvSpPr>
        <p:spPr>
          <a:xfrm>
            <a:off x="549275" y="1600201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rtl="0" algn="l">
              <a:spcBef>
                <a:spcPts val="2000"/>
              </a:spcBef>
              <a:spcAft>
                <a:spcPts val="0"/>
              </a:spcAft>
              <a:buSzPts val="1980"/>
              <a:buChar char="•"/>
              <a:defRPr/>
            </a:lvl1pPr>
            <a:lvl2pPr indent="-354330" lvl="1" marL="9144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5pPr>
            <a:lvl6pPr indent="-354329" lvl="5" marL="2743200" rtl="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6pPr>
            <a:lvl7pPr indent="-354329" lvl="6" marL="3200400" rtl="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7pPr>
            <a:lvl8pPr indent="-354329" lvl="7" marL="3657600" rtl="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8pPr>
            <a:lvl9pPr indent="-354329" lvl="8" marL="4114800" rtl="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9pPr>
          </a:lstStyle>
          <a:p/>
        </p:txBody>
      </p:sp>
      <p:sp>
        <p:nvSpPr>
          <p:cNvPr id="34" name="Google Shape;34;g154200d45dd_0_120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154200d45dd_0_120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154200d45dd_0_120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52bb1fbb02_0_62"/>
          <p:cNvSpPr/>
          <p:nvPr>
            <p:ph type="title"/>
          </p:nvPr>
        </p:nvSpPr>
        <p:spPr>
          <a:xfrm>
            <a:off x="457198" y="478895"/>
            <a:ext cx="8220000" cy="994200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A0D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52bb1fbb02_0_58"/>
          <p:cNvSpPr/>
          <p:nvPr/>
        </p:nvSpPr>
        <p:spPr>
          <a:xfrm>
            <a:off x="457200" y="438150"/>
            <a:ext cx="8220000" cy="5958000"/>
          </a:xfrm>
          <a:prstGeom prst="roundRect">
            <a:avLst>
              <a:gd fmla="val 572" name="adj"/>
            </a:avLst>
          </a:prstGeom>
          <a:solidFill>
            <a:schemeClr val="lt1">
              <a:alpha val="89411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52bb1fbb02_0_58"/>
          <p:cNvSpPr/>
          <p:nvPr>
            <p:ph type="title"/>
          </p:nvPr>
        </p:nvSpPr>
        <p:spPr>
          <a:xfrm>
            <a:off x="490537" y="695325"/>
            <a:ext cx="8163000" cy="1150800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g152bb1fbb02_0_58"/>
          <p:cNvSpPr/>
          <p:nvPr>
            <p:ph idx="1" type="body"/>
          </p:nvPr>
        </p:nvSpPr>
        <p:spPr>
          <a:xfrm>
            <a:off x="490537" y="1957387"/>
            <a:ext cx="8163000" cy="43878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sportsalliance.com/news/hannah-cockroft" TargetMode="External"/><Relationship Id="rId4" Type="http://schemas.openxmlformats.org/officeDocument/2006/relationships/hyperlink" Target="https://www.rnz.co.nz/news/sport/471871/dame-sophie-pascoe-wins-gol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s://resources.cwg-qbr.pulselive.com/qbr-commonwealth-games/document/2022/06/28/0599698e-ed27-4f80-a838-e037494e8ff7/Sustainable-Pledge-Carbon-Neutral-Legacy-Final_L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/>
        </p:nvSpPr>
        <p:spPr>
          <a:xfrm>
            <a:off x="1094625" y="4708275"/>
            <a:ext cx="66867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3500">
                <a:solidFill>
                  <a:schemeClr val="dk1"/>
                </a:solidFill>
              </a:rPr>
              <a:t>Guidance for your assessment - part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54200d45dd_0_63"/>
          <p:cNvSpPr txBox="1"/>
          <p:nvPr>
            <p:ph type="title"/>
          </p:nvPr>
        </p:nvSpPr>
        <p:spPr>
          <a:xfrm>
            <a:off x="411900" y="-119275"/>
            <a:ext cx="8732100" cy="1337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GB"/>
              <a:t>Who is in the Commonwealth?</a:t>
            </a:r>
            <a:endParaRPr/>
          </a:p>
        </p:txBody>
      </p:sp>
      <p:sp>
        <p:nvSpPr>
          <p:cNvPr id="54" name="Google Shape;54;g154200d45dd_0_63"/>
          <p:cNvSpPr txBox="1"/>
          <p:nvPr>
            <p:ph idx="1" type="body"/>
          </p:nvPr>
        </p:nvSpPr>
        <p:spPr>
          <a:xfrm>
            <a:off x="613959" y="1755512"/>
            <a:ext cx="7916100" cy="4188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The Commonwealth is a family of </a:t>
            </a:r>
            <a:r>
              <a:rPr lang="en-GB" sz="3400" u="sng"/>
              <a:t>53</a:t>
            </a:r>
            <a:r>
              <a:rPr lang="en-GB" sz="3400"/>
              <a:t> nations.</a:t>
            </a:r>
            <a:endParaRPr sz="3400"/>
          </a:p>
          <a:p>
            <a:pPr indent="-381000" lvl="0" marL="342900" rtl="0" algn="l">
              <a:spcBef>
                <a:spcPts val="116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In the past many of these nations were part of the British Empire. They have now chosen to join the modern Commonwealth. ​</a:t>
            </a:r>
            <a:endParaRPr sz="3400"/>
          </a:p>
          <a:p>
            <a:pPr indent="-381000" lvl="0" marL="342900" rtl="0" algn="l">
              <a:spcBef>
                <a:spcPts val="1160"/>
              </a:spcBef>
              <a:spcAft>
                <a:spcPts val="0"/>
              </a:spcAft>
              <a:buSzPts val="3400"/>
              <a:buChar char="•"/>
            </a:pPr>
            <a:r>
              <a:rPr lang="en-GB" sz="3400"/>
              <a:t>The Commonwealth includes some of the richest and poorest, largest and smallest nations in the world.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g154200d45dd_0_20"/>
          <p:cNvGrpSpPr/>
          <p:nvPr/>
        </p:nvGrpSpPr>
        <p:grpSpPr>
          <a:xfrm>
            <a:off x="216738" y="531471"/>
            <a:ext cx="5843550" cy="1052249"/>
            <a:chOff x="216738" y="316982"/>
            <a:chExt cx="5843550" cy="1052249"/>
          </a:xfrm>
        </p:grpSpPr>
        <p:sp>
          <p:nvSpPr>
            <p:cNvPr id="60" name="Google Shape;60;g154200d45dd_0_20"/>
            <p:cNvSpPr/>
            <p:nvPr/>
          </p:nvSpPr>
          <p:spPr>
            <a:xfrm>
              <a:off x="293088" y="417398"/>
              <a:ext cx="5767200" cy="737100"/>
            </a:xfrm>
            <a:prstGeom prst="parallelogram">
              <a:avLst>
                <a:gd fmla="val 25000" name="adj"/>
              </a:avLst>
            </a:prstGeom>
            <a:solidFill>
              <a:srgbClr val="E6C800">
                <a:alpha val="572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g154200d45dd_0_20"/>
            <p:cNvGrpSpPr/>
            <p:nvPr/>
          </p:nvGrpSpPr>
          <p:grpSpPr>
            <a:xfrm>
              <a:off x="216738" y="316982"/>
              <a:ext cx="5815834" cy="1052249"/>
              <a:chOff x="216738" y="771788"/>
              <a:chExt cx="5815834" cy="1052249"/>
            </a:xfrm>
          </p:grpSpPr>
          <p:sp>
            <p:nvSpPr>
              <p:cNvPr id="62" name="Google Shape;62;g154200d45dd_0_20"/>
              <p:cNvSpPr/>
              <p:nvPr/>
            </p:nvSpPr>
            <p:spPr>
              <a:xfrm>
                <a:off x="227272" y="771788"/>
                <a:ext cx="5805300" cy="788700"/>
              </a:xfrm>
              <a:prstGeom prst="parallelogram">
                <a:avLst>
                  <a:gd fmla="val 25000" name="adj"/>
                </a:avLst>
              </a:prstGeom>
              <a:solidFill>
                <a:srgbClr val="FFEEAA"/>
              </a:solidFill>
              <a:ln cap="flat" cmpd="sng" w="28575">
                <a:solidFill>
                  <a:srgbClr val="E6C8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g154200d45dd_0_20"/>
              <p:cNvSpPr txBox="1"/>
              <p:nvPr/>
            </p:nvSpPr>
            <p:spPr>
              <a:xfrm>
                <a:off x="427212" y="788565"/>
                <a:ext cx="53958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4000">
                    <a:solidFill>
                      <a:schemeClr val="dk1"/>
                    </a:solidFill>
                  </a:rPr>
                  <a:t>Parasports</a:t>
                </a:r>
                <a:endParaRPr/>
              </a:p>
            </p:txBody>
          </p:sp>
          <p:sp>
            <p:nvSpPr>
              <p:cNvPr id="64" name="Google Shape;64;g154200d45dd_0_20"/>
              <p:cNvSpPr/>
              <p:nvPr/>
            </p:nvSpPr>
            <p:spPr>
              <a:xfrm rot="10800000">
                <a:off x="216738" y="1574137"/>
                <a:ext cx="240000" cy="249900"/>
              </a:xfrm>
              <a:prstGeom prst="rtTriangle">
                <a:avLst/>
              </a:prstGeom>
              <a:solidFill>
                <a:srgbClr val="E6C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Google Shape;65;g154200d45dd_0_20"/>
          <p:cNvSpPr txBox="1"/>
          <p:nvPr/>
        </p:nvSpPr>
        <p:spPr>
          <a:xfrm>
            <a:off x="654048" y="2024148"/>
            <a:ext cx="7733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urier New"/>
              <a:buChar char="o"/>
            </a:pPr>
            <a:r>
              <a:rPr b="0" i="0" lang="en-GB" sz="27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2022 competition feature</a:t>
            </a:r>
            <a:r>
              <a:rPr lang="en-GB" sz="2700"/>
              <a:t>d</a:t>
            </a:r>
            <a:r>
              <a:rPr b="0" i="0" lang="en-GB" sz="27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i="0" lang="en-GB" sz="2700" u="none" strike="noStrike">
                <a:solidFill>
                  <a:srgbClr val="000000"/>
                </a:solidFill>
              </a:rPr>
              <a:t>largest para sport</a:t>
            </a:r>
            <a:r>
              <a:rPr b="0" i="0" lang="en-GB" sz="27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programme in Commonwealth Games history.</a:t>
            </a:r>
            <a:endParaRPr sz="2300"/>
          </a:p>
        </p:txBody>
      </p:sp>
      <p:sp>
        <p:nvSpPr>
          <p:cNvPr id="66" name="Google Shape;66;g154200d45dd_0_20"/>
          <p:cNvSpPr txBox="1"/>
          <p:nvPr/>
        </p:nvSpPr>
        <p:spPr>
          <a:xfrm>
            <a:off x="997100" y="3803775"/>
            <a:ext cx="704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The eight para sports are: athletics, wheelchair basketball, cycling, lawn bowls, para powerlifting, swimming, table tennis and triathlon.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g154200d45dd_0_31"/>
          <p:cNvGrpSpPr/>
          <p:nvPr/>
        </p:nvGrpSpPr>
        <p:grpSpPr>
          <a:xfrm>
            <a:off x="0" y="531475"/>
            <a:ext cx="8862776" cy="1052245"/>
            <a:chOff x="0" y="316986"/>
            <a:chExt cx="8862776" cy="1052245"/>
          </a:xfrm>
        </p:grpSpPr>
        <p:sp>
          <p:nvSpPr>
            <p:cNvPr id="72" name="Google Shape;72;g154200d45dd_0_31"/>
            <p:cNvSpPr/>
            <p:nvPr/>
          </p:nvSpPr>
          <p:spPr>
            <a:xfrm>
              <a:off x="293088" y="417398"/>
              <a:ext cx="5767200" cy="737100"/>
            </a:xfrm>
            <a:prstGeom prst="parallelogram">
              <a:avLst>
                <a:gd fmla="val 25000" name="adj"/>
              </a:avLst>
            </a:prstGeom>
            <a:solidFill>
              <a:srgbClr val="E6C800">
                <a:alpha val="572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g154200d45dd_0_31"/>
            <p:cNvGrpSpPr/>
            <p:nvPr/>
          </p:nvGrpSpPr>
          <p:grpSpPr>
            <a:xfrm>
              <a:off x="0" y="316986"/>
              <a:ext cx="8862776" cy="1052245"/>
              <a:chOff x="0" y="771792"/>
              <a:chExt cx="8862776" cy="1052245"/>
            </a:xfrm>
          </p:grpSpPr>
          <p:sp>
            <p:nvSpPr>
              <p:cNvPr id="74" name="Google Shape;74;g154200d45dd_0_31"/>
              <p:cNvSpPr/>
              <p:nvPr/>
            </p:nvSpPr>
            <p:spPr>
              <a:xfrm>
                <a:off x="227276" y="771792"/>
                <a:ext cx="8635500" cy="788700"/>
              </a:xfrm>
              <a:prstGeom prst="parallelogram">
                <a:avLst>
                  <a:gd fmla="val 25000" name="adj"/>
                </a:avLst>
              </a:prstGeom>
              <a:solidFill>
                <a:srgbClr val="FFEEAA"/>
              </a:solidFill>
              <a:ln cap="flat" cmpd="sng" w="28575">
                <a:solidFill>
                  <a:srgbClr val="E6C8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154200d45dd_0_31"/>
              <p:cNvSpPr txBox="1"/>
              <p:nvPr/>
            </p:nvSpPr>
            <p:spPr>
              <a:xfrm>
                <a:off x="0" y="1005492"/>
                <a:ext cx="80055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4000">
                    <a:solidFill>
                      <a:schemeClr val="dk1"/>
                    </a:solidFill>
                  </a:rPr>
                  <a:t>Why are parasports important?</a:t>
                </a:r>
                <a:endParaRPr/>
              </a:p>
            </p:txBody>
          </p:sp>
          <p:sp>
            <p:nvSpPr>
              <p:cNvPr id="76" name="Google Shape;76;g154200d45dd_0_31"/>
              <p:cNvSpPr/>
              <p:nvPr/>
            </p:nvSpPr>
            <p:spPr>
              <a:xfrm rot="10800000">
                <a:off x="216738" y="1574137"/>
                <a:ext cx="240000" cy="249900"/>
              </a:xfrm>
              <a:prstGeom prst="rtTriangle">
                <a:avLst/>
              </a:prstGeom>
              <a:solidFill>
                <a:srgbClr val="E6C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7" name="Google Shape;77;g154200d45dd_0_31"/>
          <p:cNvSpPr txBox="1"/>
          <p:nvPr/>
        </p:nvSpPr>
        <p:spPr>
          <a:xfrm>
            <a:off x="655249" y="1753912"/>
            <a:ext cx="7733100" cy="7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Brainstorm and discussion in class</a:t>
            </a:r>
            <a:endParaRPr sz="2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highlight>
                  <a:srgbClr val="FFFC52"/>
                </a:highlight>
              </a:rPr>
              <a:t>“I hate to think there are still children sat at home thinking there’s no sport for them because they have a disability.</a:t>
            </a:r>
            <a:endParaRPr sz="1650">
              <a:highlight>
                <a:srgbClr val="FFFC52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highlight>
                <a:srgbClr val="FFFC52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highlight>
                  <a:srgbClr val="FFFC52"/>
                </a:highlight>
              </a:rPr>
              <a:t>“Being out there, showing children and adults alike that we’re all doing the same sport, winning the same medals puts us on a completely level playing field which I just love. </a:t>
            </a:r>
            <a:endParaRPr sz="1650">
              <a:highlight>
                <a:srgbClr val="FFFC52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highlight>
                <a:srgbClr val="FFFC52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highlight>
                  <a:srgbClr val="FFFC52"/>
                </a:highlight>
              </a:rPr>
              <a:t>“The more events we have like the Commonwealth Games then the closer the Olympics and Paralympics will come in terms of equality and seeing the medals as equal awards.”</a:t>
            </a:r>
            <a:endParaRPr sz="1650">
              <a:highlight>
                <a:srgbClr val="FFFC52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highlight>
                <a:srgbClr val="FFFC52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https://www.wsportsalliance.com/news/hannah-cockroft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https://www.rnz.co.nz/news/sport/471871/dame-sophie-pascoe-wins-gold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>
            <a:off x="755697" y="1451814"/>
            <a:ext cx="7632600" cy="15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Commonwealth Games Federation has </a:t>
            </a:r>
            <a:r>
              <a:rPr b="1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b="0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core values - </a:t>
            </a:r>
            <a:r>
              <a:rPr b="1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humanity,</a:t>
            </a:r>
            <a:r>
              <a:rPr b="0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equality </a:t>
            </a:r>
            <a:r>
              <a:rPr b="0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GB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destiny.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Humanity</a:t>
            </a:r>
            <a:r>
              <a:rPr lang="en-GB" sz="2000">
                <a:solidFill>
                  <a:schemeClr val="dk1"/>
                </a:solidFill>
              </a:rPr>
              <a:t> is the human race, which includes everyone on Earth.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Equality</a:t>
            </a:r>
            <a:r>
              <a:rPr lang="en-GB" sz="2000">
                <a:solidFill>
                  <a:schemeClr val="dk1"/>
                </a:solidFill>
              </a:rPr>
              <a:t> is about making sure that every person, even with all their differences, has an equal opportunity to make the most of their lives and talents.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Destiny</a:t>
            </a:r>
            <a:r>
              <a:rPr lang="en-GB" sz="2000">
                <a:solidFill>
                  <a:schemeClr val="dk1"/>
                </a:solidFill>
              </a:rPr>
              <a:t> is the future - the path of someone’s life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00"/>
                </a:highlight>
              </a:rPr>
              <a:t>What we did in class: paper reading about how the commonwealth games promotes these 3 values. See websites in notes.</a:t>
            </a:r>
            <a:endParaRPr b="1" sz="19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2"/>
          <p:cNvGrpSpPr/>
          <p:nvPr/>
        </p:nvGrpSpPr>
        <p:grpSpPr>
          <a:xfrm>
            <a:off x="249375" y="531479"/>
            <a:ext cx="7385456" cy="1052249"/>
            <a:chOff x="197986" y="316982"/>
            <a:chExt cx="5863800" cy="1052249"/>
          </a:xfrm>
        </p:grpSpPr>
        <p:sp>
          <p:nvSpPr>
            <p:cNvPr id="84" name="Google Shape;84;p2"/>
            <p:cNvSpPr/>
            <p:nvPr/>
          </p:nvSpPr>
          <p:spPr>
            <a:xfrm>
              <a:off x="293088" y="417398"/>
              <a:ext cx="5767128" cy="737201"/>
            </a:xfrm>
            <a:prstGeom prst="parallelogram">
              <a:avLst>
                <a:gd fmla="val 25000" name="adj"/>
              </a:avLst>
            </a:prstGeom>
            <a:solidFill>
              <a:srgbClr val="E50050">
                <a:alpha val="5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" name="Google Shape;85;p2"/>
            <p:cNvGrpSpPr/>
            <p:nvPr/>
          </p:nvGrpSpPr>
          <p:grpSpPr>
            <a:xfrm>
              <a:off x="197986" y="316982"/>
              <a:ext cx="5863800" cy="1052249"/>
              <a:chOff x="197986" y="771788"/>
              <a:chExt cx="5863800" cy="1052249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27272" y="771788"/>
                <a:ext cx="5805228" cy="788564"/>
              </a:xfrm>
              <a:prstGeom prst="parallelogram">
                <a:avLst>
                  <a:gd fmla="val 25000" name="adj"/>
                </a:avLst>
              </a:prstGeom>
              <a:solidFill>
                <a:srgbClr val="FACCCB"/>
              </a:solidFill>
              <a:ln cap="flat" cmpd="sng" w="28575">
                <a:solidFill>
                  <a:srgbClr val="E50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 txBox="1"/>
              <p:nvPr/>
            </p:nvSpPr>
            <p:spPr>
              <a:xfrm>
                <a:off x="197986" y="873572"/>
                <a:ext cx="58638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1" i="0" lang="en-GB" sz="3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The Commonwealth Games - values</a:t>
                </a:r>
                <a:endParaRPr b="1" i="0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10800000">
                <a:off x="216693" y="1574050"/>
                <a:ext cx="240045" cy="249987"/>
              </a:xfrm>
              <a:prstGeom prst="rtTriangle">
                <a:avLst/>
              </a:prstGeom>
              <a:solidFill>
                <a:srgbClr val="E50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E500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4825" y="2427800"/>
            <a:ext cx="1226501" cy="8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2bb1fbb02_0_64"/>
          <p:cNvSpPr/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b="1" i="0" lang="en-GB" sz="36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</p:txBody>
      </p:sp>
      <p:sp>
        <p:nvSpPr>
          <p:cNvPr id="95" name="Google Shape;95;g152bb1fbb02_0_64"/>
          <p:cNvSpPr txBox="1"/>
          <p:nvPr/>
        </p:nvSpPr>
        <p:spPr>
          <a:xfrm>
            <a:off x="755650" y="1430337"/>
            <a:ext cx="76326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is all about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after 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people, society, the environment, and the economy.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 So that the planet and human society can continue to provide a good home for the humans, animals and plants that live here.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Birmingham 2022: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“Our ambition is clear: we will deliver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most sustainable Commonwealth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Games since the event began nearly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century ago”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152bb1fbb02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8437" y="4116825"/>
            <a:ext cx="2765422" cy="253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4200d45dd_0_0"/>
          <p:cNvSpPr txBox="1"/>
          <p:nvPr/>
        </p:nvSpPr>
        <p:spPr>
          <a:xfrm>
            <a:off x="755700" y="1179762"/>
            <a:ext cx="7632600" cy="3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lang="en-GB" sz="2500">
                <a:solidFill>
                  <a:schemeClr val="dk1"/>
                </a:solidFill>
              </a:rPr>
              <a:t>The 2022 Birmingham games’ approach to sustainability has seven areas of focus: </a:t>
            </a:r>
            <a:endParaRPr sz="2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1. ACCESSIBILITY 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2. EQUALITY, DIVERSITY AND INCLUSION 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3. JOB CREATION AND SOCIAL VALUE 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4. HUMAN RIGHTS 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5. CARBON AND AIR QUALITY 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6. MINIMISE WASTE </a:t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D42"/>
              </a:buClr>
              <a:buSzPts val="1800"/>
              <a:buFont typeface="Arial"/>
              <a:buNone/>
            </a:pPr>
            <a:r>
              <a:rPr b="1" lang="en-GB" sz="2500">
                <a:solidFill>
                  <a:schemeClr val="dk1"/>
                </a:solidFill>
              </a:rPr>
              <a:t>7. CONSERVATION</a:t>
            </a:r>
            <a:endParaRPr b="1" sz="2100"/>
          </a:p>
        </p:txBody>
      </p:sp>
      <p:pic>
        <p:nvPicPr>
          <p:cNvPr id="102" name="Google Shape;102;g154200d45d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712" y="3975600"/>
            <a:ext cx="2765422" cy="2536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54200d45dd_0_0"/>
          <p:cNvSpPr txBox="1"/>
          <p:nvPr/>
        </p:nvSpPr>
        <p:spPr>
          <a:xfrm>
            <a:off x="474775" y="5241525"/>
            <a:ext cx="7452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more about these here (page 4):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https://resources.cwg-qbr.pulselive.com/qbr-commonwealth-games/document/2022/06/28/0599698e-ed27-4f80-a838-e037494e8ff7/Sustainable-Pledge-Carbon-Neutral-Legacy-Final_LR.pdf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g154200d45dd_0_0"/>
          <p:cNvGrpSpPr/>
          <p:nvPr/>
        </p:nvGrpSpPr>
        <p:grpSpPr>
          <a:xfrm>
            <a:off x="104300" y="307279"/>
            <a:ext cx="7385456" cy="1052249"/>
            <a:chOff x="197986" y="316982"/>
            <a:chExt cx="5863800" cy="1052249"/>
          </a:xfrm>
        </p:grpSpPr>
        <p:sp>
          <p:nvSpPr>
            <p:cNvPr id="105" name="Google Shape;105;g154200d45dd_0_0"/>
            <p:cNvSpPr/>
            <p:nvPr/>
          </p:nvSpPr>
          <p:spPr>
            <a:xfrm>
              <a:off x="293088" y="417398"/>
              <a:ext cx="5767200" cy="737100"/>
            </a:xfrm>
            <a:prstGeom prst="parallelogram">
              <a:avLst>
                <a:gd fmla="val 25000" name="adj"/>
              </a:avLst>
            </a:prstGeom>
            <a:solidFill>
              <a:srgbClr val="E50050">
                <a:alpha val="5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g154200d45dd_0_0"/>
            <p:cNvGrpSpPr/>
            <p:nvPr/>
          </p:nvGrpSpPr>
          <p:grpSpPr>
            <a:xfrm>
              <a:off x="197986" y="316982"/>
              <a:ext cx="5863800" cy="1052249"/>
              <a:chOff x="197986" y="771788"/>
              <a:chExt cx="5863800" cy="1052249"/>
            </a:xfrm>
          </p:grpSpPr>
          <p:sp>
            <p:nvSpPr>
              <p:cNvPr id="107" name="Google Shape;107;g154200d45dd_0_0"/>
              <p:cNvSpPr/>
              <p:nvPr/>
            </p:nvSpPr>
            <p:spPr>
              <a:xfrm>
                <a:off x="227272" y="771788"/>
                <a:ext cx="5805300" cy="788700"/>
              </a:xfrm>
              <a:prstGeom prst="parallelogram">
                <a:avLst>
                  <a:gd fmla="val 25000" name="adj"/>
                </a:avLst>
              </a:prstGeom>
              <a:solidFill>
                <a:srgbClr val="FACCCB"/>
              </a:solidFill>
              <a:ln cap="flat" cmpd="sng" w="28575">
                <a:solidFill>
                  <a:srgbClr val="E50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g154200d45dd_0_0"/>
              <p:cNvSpPr txBox="1"/>
              <p:nvPr/>
            </p:nvSpPr>
            <p:spPr>
              <a:xfrm>
                <a:off x="197986" y="873572"/>
                <a:ext cx="58638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1" lang="en-GB" sz="3200">
                    <a:solidFill>
                      <a:schemeClr val="dk1"/>
                    </a:solidFill>
                  </a:rPr>
                  <a:t>Sustainability</a:t>
                </a:r>
                <a:endParaRPr b="1" i="0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154200d45dd_0_0"/>
              <p:cNvSpPr/>
              <p:nvPr/>
            </p:nvSpPr>
            <p:spPr>
              <a:xfrm rot="10800000">
                <a:off x="216738" y="1574137"/>
                <a:ext cx="240000" cy="249900"/>
              </a:xfrm>
              <a:prstGeom prst="rtTriangle">
                <a:avLst/>
              </a:prstGeom>
              <a:solidFill>
                <a:srgbClr val="E50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E500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2018-02-23T12:52:57Z</dcterms:created>
  <dc:creator>Holly Riglar</dc:creator>
</cp:coreProperties>
</file>