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5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40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5420">
          <p15:clr>
            <a:srgbClr val="A4A3A4"/>
          </p15:clr>
        </p15:guide>
        <p15:guide id="6" orient="horz" pos="346">
          <p15:clr>
            <a:srgbClr val="A4A3A4"/>
          </p15:clr>
        </p15:guide>
        <p15:guide id="7" pos="476">
          <p15:clr>
            <a:srgbClr val="A4A3A4"/>
          </p15:clr>
        </p15:guide>
        <p15:guide id="8" orient="horz" pos="482">
          <p15:clr>
            <a:srgbClr val="A4A3A4"/>
          </p15:clr>
        </p15:guide>
        <p15:guide id="9" orient="horz" pos="3838">
          <p15:clr>
            <a:srgbClr val="A4A3A4"/>
          </p15:clr>
        </p15:guide>
        <p15:guide id="10" pos="5284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4" roundtripDataSignature="AMtx7mhKaY6rXyZ/2MTI57LZube5f050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  <p:guide pos="340"/>
        <p:guide pos="3974" orient="horz"/>
        <p:guide pos="5420"/>
        <p:guide pos="346" orient="horz"/>
        <p:guide pos="476"/>
        <p:guide pos="482" orient="horz"/>
        <p:guide pos="3838" orient="horz"/>
        <p:guide pos="5284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customschemas.google.com/relationships/presentationmetadata" Target="meta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wsportsalliance.com/news/hannah-cockroft" TargetMode="External"/><Relationship Id="rId3" Type="http://schemas.openxmlformats.org/officeDocument/2006/relationships/hyperlink" Target="https://www.rnz.co.nz/news/sport/471871/dame-sophie-pascoe-wins-gold" TargetMode="Externa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wsportsalliance.com/news/hannah-cockroft" TargetMode="External"/><Relationship Id="rId3" Type="http://schemas.openxmlformats.org/officeDocument/2006/relationships/hyperlink" Target="https://thecgf.com/our-relevance/para-sports" TargetMode="External"/><Relationship Id="rId4" Type="http://schemas.openxmlformats.org/officeDocument/2006/relationships/hyperlink" Target="https://www.ualberta.ca/folio/2022/03/making-parasport-more-accessible-at-all-levels-is-essential-to-equity-in-sport-and-society-says-former-paralympian.html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thecgf.com/about" TargetMode="External"/><Relationship Id="rId3" Type="http://schemas.openxmlformats.org/officeDocument/2006/relationships/hyperlink" Target="https://www.insidethegames.biz/articles/1104661/social-purpose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birmingham2022.com/about-us/our-purpose/our-legacy/sustainability/carbon-neutral-legacy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" name="Google Shape;4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54200d45dd_0_63:notes"/>
          <p:cNvSpPr/>
          <p:nvPr>
            <p:ph idx="2" type="sldImg"/>
          </p:nvPr>
        </p:nvSpPr>
        <p:spPr>
          <a:xfrm>
            <a:off x="1176776" y="1143550"/>
            <a:ext cx="45045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" name="Google Shape;50;g154200d45dd_0_63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Check the current number of members (it keeps changing)</a:t>
            </a:r>
            <a:endParaRPr/>
          </a:p>
        </p:txBody>
      </p:sp>
      <p:sp>
        <p:nvSpPr>
          <p:cNvPr id="51" name="Google Shape;51;g154200d45dd_0_63:notes"/>
          <p:cNvSpPr txBox="1"/>
          <p:nvPr>
            <p:ph idx="12" type="sldNum"/>
          </p:nvPr>
        </p:nvSpPr>
        <p:spPr>
          <a:xfrm>
            <a:off x="3884613" y="8685225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54200d45dd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2"/>
              </a:rPr>
              <a:t>https://www.wsportsalliance.com/news/hannah-cockroft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https://www.rnz.co.nz/news/sport/471871/dame-sophie-pascoe-wins-gold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g154200d45dd_0_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54200d45dd_0_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2"/>
              </a:rPr>
              <a:t>https://www.wsportsalliance.com/news/hannah-cockroft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https://thecgf.com/our-relevance/para-sports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4"/>
              </a:rPr>
              <a:t>https://www.ualberta.ca/folio/2022/03/making-parasport-more-accessible-at-all-levels-is-essential-to-equity-in-sport-and-society-says-former-paralympian.html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g154200d45dd_0_3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u="sng">
                <a:solidFill>
                  <a:schemeClr val="hlink"/>
                </a:solidFill>
                <a:hlinkClick r:id="rId2"/>
              </a:rPr>
              <a:t>https://thecgf.com/about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https://www.insidethegames.biz/articles/1104661/social-purpose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0" name="Google Shape;80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52bb1fbb02_0_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2" name="Google Shape;92;g152bb1fbb02_0_6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54200d45d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2"/>
              </a:rPr>
              <a:t>https://www.birmingham2022.com/about-us/our-purpose/our-legacy/sustainability/carbon-neutral-legacy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g154200d45dd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2767" y="6196125"/>
            <a:ext cx="576495" cy="580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9"/>
          <p:cNvSpPr/>
          <p:nvPr/>
        </p:nvSpPr>
        <p:spPr>
          <a:xfrm>
            <a:off x="457198" y="438151"/>
            <a:ext cx="8220075" cy="5957887"/>
          </a:xfrm>
          <a:prstGeom prst="roundRect">
            <a:avLst>
              <a:gd fmla="val 2649" name="adj"/>
            </a:avLst>
          </a:prstGeom>
          <a:solidFill>
            <a:schemeClr val="lt1">
              <a:alpha val="89019"/>
            </a:schemeClr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GB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9"/>
          <p:cNvSpPr/>
          <p:nvPr>
            <p:ph type="title"/>
          </p:nvPr>
        </p:nvSpPr>
        <p:spPr>
          <a:xfrm>
            <a:off x="457198" y="478895"/>
            <a:ext cx="8220075" cy="994306"/>
          </a:xfrm>
          <a:prstGeom prst="roundRect">
            <a:avLst>
              <a:gd fmla="val 9641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40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">
  <p:cSld name="Content Slid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143cb89cad8_0_63"/>
          <p:cNvSpPr/>
          <p:nvPr/>
        </p:nvSpPr>
        <p:spPr>
          <a:xfrm>
            <a:off x="461963" y="450057"/>
            <a:ext cx="8220000" cy="5958000"/>
          </a:xfrm>
          <a:prstGeom prst="roundRect">
            <a:avLst>
              <a:gd fmla="val 2649" name="adj"/>
            </a:avLst>
          </a:prstGeom>
          <a:solidFill>
            <a:schemeClr val="lt1"/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GB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">
  <p:cSld name="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2767" y="6196125"/>
            <a:ext cx="576495" cy="580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with Box">
  <p:cSld name="Title Slide with Box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/>
          <p:nvPr/>
        </p:nvSpPr>
        <p:spPr>
          <a:xfrm>
            <a:off x="457198" y="438151"/>
            <a:ext cx="8220075" cy="5957887"/>
          </a:xfrm>
          <a:prstGeom prst="roundRect">
            <a:avLst>
              <a:gd fmla="val 2649" name="adj"/>
            </a:avLst>
          </a:prstGeom>
          <a:solidFill>
            <a:schemeClr val="lt1">
              <a:alpha val="89019"/>
            </a:schemeClr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GB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Google Shape;2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72497" y="5734211"/>
            <a:ext cx="576495" cy="580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ims Slide">
  <p:cSld name="Aims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2"/>
          <p:cNvSpPr/>
          <p:nvPr/>
        </p:nvSpPr>
        <p:spPr>
          <a:xfrm>
            <a:off x="503239" y="2930434"/>
            <a:ext cx="8137524" cy="3414803"/>
          </a:xfrm>
          <a:prstGeom prst="roundRect">
            <a:avLst>
              <a:gd fmla="val 6409" name="adj"/>
            </a:avLst>
          </a:prstGeom>
          <a:solidFill>
            <a:srgbClr val="FFF9E7"/>
          </a:solidFill>
          <a:ln cap="rnd" cmpd="sng" w="25400">
            <a:solidFill>
              <a:srgbClr val="FEFBD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GB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2"/>
          <p:cNvSpPr/>
          <p:nvPr/>
        </p:nvSpPr>
        <p:spPr>
          <a:xfrm>
            <a:off x="503239" y="512763"/>
            <a:ext cx="8137524" cy="2193019"/>
          </a:xfrm>
          <a:prstGeom prst="roundRect">
            <a:avLst>
              <a:gd fmla="val 6409" name="adj"/>
            </a:avLst>
          </a:prstGeom>
          <a:solidFill>
            <a:srgbClr val="FFF9E7"/>
          </a:solidFill>
          <a:ln cap="rnd" cmpd="sng" w="25400">
            <a:solidFill>
              <a:srgbClr val="FEFBD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GB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22"/>
          <p:cNvSpPr txBox="1"/>
          <p:nvPr/>
        </p:nvSpPr>
        <p:spPr>
          <a:xfrm>
            <a:off x="628650" y="3071286"/>
            <a:ext cx="7886700" cy="540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GB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22"/>
          <p:cNvSpPr txBox="1"/>
          <p:nvPr/>
        </p:nvSpPr>
        <p:spPr>
          <a:xfrm>
            <a:off x="628648" y="734785"/>
            <a:ext cx="7886700" cy="540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GB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22"/>
          <p:cNvSpPr/>
          <p:nvPr>
            <p:ph idx="1" type="body"/>
          </p:nvPr>
        </p:nvSpPr>
        <p:spPr>
          <a:xfrm>
            <a:off x="628650" y="1127760"/>
            <a:ext cx="7886700" cy="14097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 sz="1665"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Char char="•"/>
              <a:defRPr sz="148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22"/>
          <p:cNvSpPr txBox="1"/>
          <p:nvPr/>
        </p:nvSpPr>
        <p:spPr>
          <a:xfrm>
            <a:off x="628650" y="3466803"/>
            <a:ext cx="7886700" cy="14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252000" wrap="square" tIns="2520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rPr>
              <a:t>Statement 1 Lorem ipsum dolor sit amet, consectetur adipiscing elit.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rPr>
              <a:t>Statement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</a:pPr>
            <a:r>
              <a:rPr b="0" i="0" lang="en-GB" sz="1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rPr>
              <a:t>Sub statement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" type="obj">
  <p:cSld name="OBJEC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154200d45dd_0_120"/>
          <p:cNvSpPr txBox="1"/>
          <p:nvPr>
            <p:ph type="title"/>
          </p:nvPr>
        </p:nvSpPr>
        <p:spPr>
          <a:xfrm>
            <a:off x="549275" y="107576"/>
            <a:ext cx="8042400" cy="133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g154200d45dd_0_120"/>
          <p:cNvSpPr txBox="1"/>
          <p:nvPr>
            <p:ph idx="1" type="body"/>
          </p:nvPr>
        </p:nvSpPr>
        <p:spPr>
          <a:xfrm>
            <a:off x="549275" y="1600201"/>
            <a:ext cx="80424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4330" lvl="0" marL="457200" rtl="0" algn="l">
              <a:spcBef>
                <a:spcPts val="2000"/>
              </a:spcBef>
              <a:spcAft>
                <a:spcPts val="0"/>
              </a:spcAft>
              <a:buSzPts val="1980"/>
              <a:buChar char="•"/>
              <a:defRPr/>
            </a:lvl1pPr>
            <a:lvl2pPr indent="-354330" lvl="1" marL="914400" rtl="0" algn="l"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rtl="0" algn="l"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rtl="0" algn="l"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4pPr>
            <a:lvl5pPr indent="-354329" lvl="4" marL="2286000" rtl="0" algn="l"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5pPr>
            <a:lvl6pPr indent="-354329" lvl="5" marL="2743200" rtl="0" algn="l">
              <a:spcBef>
                <a:spcPts val="360"/>
              </a:spcBef>
              <a:spcAft>
                <a:spcPts val="0"/>
              </a:spcAft>
              <a:buSzPts val="1980"/>
              <a:buChar char="•"/>
              <a:defRPr/>
            </a:lvl6pPr>
            <a:lvl7pPr indent="-354329" lvl="6" marL="3200400" rtl="0" algn="l">
              <a:spcBef>
                <a:spcPts val="360"/>
              </a:spcBef>
              <a:spcAft>
                <a:spcPts val="0"/>
              </a:spcAft>
              <a:buSzPts val="1980"/>
              <a:buChar char="•"/>
              <a:defRPr/>
            </a:lvl7pPr>
            <a:lvl8pPr indent="-354329" lvl="7" marL="3657600" rtl="0" algn="l">
              <a:spcBef>
                <a:spcPts val="360"/>
              </a:spcBef>
              <a:spcAft>
                <a:spcPts val="0"/>
              </a:spcAft>
              <a:buSzPts val="1980"/>
              <a:buChar char="•"/>
              <a:defRPr/>
            </a:lvl8pPr>
            <a:lvl9pPr indent="-354329" lvl="8" marL="4114800" rtl="0" algn="l">
              <a:spcBef>
                <a:spcPts val="360"/>
              </a:spcBef>
              <a:spcAft>
                <a:spcPts val="0"/>
              </a:spcAft>
              <a:buSzPts val="1980"/>
              <a:buChar char="•"/>
              <a:defRPr/>
            </a:lvl9pPr>
          </a:lstStyle>
          <a:p/>
        </p:txBody>
      </p:sp>
      <p:sp>
        <p:nvSpPr>
          <p:cNvPr id="34" name="Google Shape;34;g154200d45dd_0_120"/>
          <p:cNvSpPr txBox="1"/>
          <p:nvPr>
            <p:ph idx="10" type="dt"/>
          </p:nvPr>
        </p:nvSpPr>
        <p:spPr>
          <a:xfrm>
            <a:off x="5629835" y="6275668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g154200d45dd_0_120"/>
          <p:cNvSpPr txBox="1"/>
          <p:nvPr>
            <p:ph idx="11" type="ftr"/>
          </p:nvPr>
        </p:nvSpPr>
        <p:spPr>
          <a:xfrm>
            <a:off x="264458" y="6275668"/>
            <a:ext cx="4840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g154200d45dd_0_120"/>
          <p:cNvSpPr txBox="1"/>
          <p:nvPr>
            <p:ph idx="12" type="sldNum"/>
          </p:nvPr>
        </p:nvSpPr>
        <p:spPr>
          <a:xfrm>
            <a:off x="7897906" y="6275668"/>
            <a:ext cx="990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152bb1fbb02_0_62"/>
          <p:cNvSpPr/>
          <p:nvPr>
            <p:ph type="title"/>
          </p:nvPr>
        </p:nvSpPr>
        <p:spPr>
          <a:xfrm>
            <a:off x="457198" y="478895"/>
            <a:ext cx="8220000" cy="994200"/>
          </a:xfrm>
          <a:prstGeom prst="roundRect">
            <a:avLst>
              <a:gd fmla="val 2082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5.jpg"/><Relationship Id="rId2" Type="http://schemas.openxmlformats.org/officeDocument/2006/relationships/slideLayout" Target="../slideLayouts/slideLayout8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8A0DB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/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fmla="val 9641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7"/>
          <p:cNvSpPr/>
          <p:nvPr>
            <p:ph idx="1" type="body"/>
          </p:nvPr>
        </p:nvSpPr>
        <p:spPr>
          <a:xfrm>
            <a:off x="489745" y="1957386"/>
            <a:ext cx="8164510" cy="4387851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rm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152bb1fbb02_0_58"/>
          <p:cNvSpPr/>
          <p:nvPr/>
        </p:nvSpPr>
        <p:spPr>
          <a:xfrm>
            <a:off x="457200" y="438150"/>
            <a:ext cx="8220000" cy="5958000"/>
          </a:xfrm>
          <a:prstGeom prst="roundRect">
            <a:avLst>
              <a:gd fmla="val 572" name="adj"/>
            </a:avLst>
          </a:prstGeom>
          <a:solidFill>
            <a:schemeClr val="lt1">
              <a:alpha val="89411"/>
            </a:schemeClr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0" i="0" lang="en-GB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g152bb1fbb02_0_58"/>
          <p:cNvSpPr/>
          <p:nvPr>
            <p:ph type="title"/>
          </p:nvPr>
        </p:nvSpPr>
        <p:spPr>
          <a:xfrm>
            <a:off x="490537" y="695325"/>
            <a:ext cx="8163000" cy="1150800"/>
          </a:xfrm>
          <a:prstGeom prst="roundRect">
            <a:avLst>
              <a:gd fmla="val 2082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g152bb1fbb02_0_58"/>
          <p:cNvSpPr/>
          <p:nvPr>
            <p:ph idx="1" type="body"/>
          </p:nvPr>
        </p:nvSpPr>
        <p:spPr>
          <a:xfrm>
            <a:off x="490537" y="1957387"/>
            <a:ext cx="8163000" cy="4387800"/>
          </a:xfrm>
          <a:prstGeom prst="roundRect">
            <a:avLst>
              <a:gd fmla="val 558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7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wsportsalliance.com/news/hannah-cockroft" TargetMode="External"/><Relationship Id="rId4" Type="http://schemas.openxmlformats.org/officeDocument/2006/relationships/hyperlink" Target="https://www.rnz.co.nz/news/sport/471871/dame-sophie-pascoe-wins-gold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hyperlink" Target="https://resources.cwg-qbr.pulselive.com/qbr-commonwealth-games/document/2022/06/28/0599698e-ed27-4f80-a838-e037494e8ff7/Sustainable-Pledge-Carbon-Neutral-Legacy-Final_LR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"/>
          <p:cNvSpPr txBox="1"/>
          <p:nvPr/>
        </p:nvSpPr>
        <p:spPr>
          <a:xfrm>
            <a:off x="1094625" y="4708275"/>
            <a:ext cx="6686700" cy="126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GB" sz="3500">
                <a:solidFill>
                  <a:schemeClr val="dk1"/>
                </a:solidFill>
              </a:rPr>
              <a:t>Guidance for your assessment - part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54200d45dd_0_63"/>
          <p:cNvSpPr txBox="1"/>
          <p:nvPr>
            <p:ph type="title"/>
          </p:nvPr>
        </p:nvSpPr>
        <p:spPr>
          <a:xfrm>
            <a:off x="411900" y="-119275"/>
            <a:ext cx="8732100" cy="133710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</a:pPr>
            <a:r>
              <a:rPr lang="en-GB"/>
              <a:t>Who is in the Commonwealth?</a:t>
            </a:r>
            <a:endParaRPr/>
          </a:p>
        </p:txBody>
      </p:sp>
      <p:sp>
        <p:nvSpPr>
          <p:cNvPr id="54" name="Google Shape;54;g154200d45dd_0_63"/>
          <p:cNvSpPr txBox="1"/>
          <p:nvPr>
            <p:ph idx="1" type="body"/>
          </p:nvPr>
        </p:nvSpPr>
        <p:spPr>
          <a:xfrm>
            <a:off x="613959" y="1755512"/>
            <a:ext cx="7916100" cy="418860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81000" lvl="0" marL="342900" rtl="0" algn="l">
              <a:spcBef>
                <a:spcPts val="0"/>
              </a:spcBef>
              <a:spcAft>
                <a:spcPts val="0"/>
              </a:spcAft>
              <a:buSzPts val="3400"/>
              <a:buChar char="•"/>
            </a:pPr>
            <a:r>
              <a:rPr lang="en-GB" sz="3400"/>
              <a:t>The Commonwealth is a family of </a:t>
            </a:r>
            <a:r>
              <a:rPr lang="en-GB" sz="3400" u="sng"/>
              <a:t>53</a:t>
            </a:r>
            <a:r>
              <a:rPr lang="en-GB" sz="3400"/>
              <a:t> nations.</a:t>
            </a:r>
            <a:endParaRPr sz="3400"/>
          </a:p>
          <a:p>
            <a:pPr indent="-381000" lvl="0" marL="342900" rtl="0" algn="l">
              <a:spcBef>
                <a:spcPts val="1160"/>
              </a:spcBef>
              <a:spcAft>
                <a:spcPts val="0"/>
              </a:spcAft>
              <a:buSzPts val="3400"/>
              <a:buChar char="•"/>
            </a:pPr>
            <a:r>
              <a:rPr lang="en-GB" sz="3400"/>
              <a:t>In the past many of these nations were part of the British Empire. They have now chosen to join the modern Commonwealth. ​</a:t>
            </a:r>
            <a:endParaRPr sz="3400"/>
          </a:p>
          <a:p>
            <a:pPr indent="-381000" lvl="0" marL="342900" rtl="0" algn="l">
              <a:spcBef>
                <a:spcPts val="1160"/>
              </a:spcBef>
              <a:spcAft>
                <a:spcPts val="0"/>
              </a:spcAft>
              <a:buSzPts val="3400"/>
              <a:buChar char="•"/>
            </a:pPr>
            <a:r>
              <a:rPr lang="en-GB" sz="3400"/>
              <a:t>The Commonwealth includes some of the richest and poorest, largest and smallest nations in the world.</a:t>
            </a:r>
            <a:endParaRPr sz="3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g154200d45dd_0_20"/>
          <p:cNvGrpSpPr/>
          <p:nvPr/>
        </p:nvGrpSpPr>
        <p:grpSpPr>
          <a:xfrm>
            <a:off x="216738" y="531471"/>
            <a:ext cx="5843550" cy="1052249"/>
            <a:chOff x="216738" y="316982"/>
            <a:chExt cx="5843550" cy="1052249"/>
          </a:xfrm>
        </p:grpSpPr>
        <p:sp>
          <p:nvSpPr>
            <p:cNvPr id="60" name="Google Shape;60;g154200d45dd_0_20"/>
            <p:cNvSpPr/>
            <p:nvPr/>
          </p:nvSpPr>
          <p:spPr>
            <a:xfrm>
              <a:off x="293088" y="417398"/>
              <a:ext cx="5767200" cy="737100"/>
            </a:xfrm>
            <a:prstGeom prst="parallelogram">
              <a:avLst>
                <a:gd fmla="val 25000" name="adj"/>
              </a:avLst>
            </a:prstGeom>
            <a:solidFill>
              <a:srgbClr val="E6C800">
                <a:alpha val="572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1" name="Google Shape;61;g154200d45dd_0_20"/>
            <p:cNvGrpSpPr/>
            <p:nvPr/>
          </p:nvGrpSpPr>
          <p:grpSpPr>
            <a:xfrm>
              <a:off x="216738" y="316982"/>
              <a:ext cx="5815834" cy="1052249"/>
              <a:chOff x="216738" y="771788"/>
              <a:chExt cx="5815834" cy="1052249"/>
            </a:xfrm>
          </p:grpSpPr>
          <p:sp>
            <p:nvSpPr>
              <p:cNvPr id="62" name="Google Shape;62;g154200d45dd_0_20"/>
              <p:cNvSpPr/>
              <p:nvPr/>
            </p:nvSpPr>
            <p:spPr>
              <a:xfrm>
                <a:off x="227272" y="771788"/>
                <a:ext cx="5805300" cy="788700"/>
              </a:xfrm>
              <a:prstGeom prst="parallelogram">
                <a:avLst>
                  <a:gd fmla="val 25000" name="adj"/>
                </a:avLst>
              </a:prstGeom>
              <a:solidFill>
                <a:srgbClr val="FFEEAA"/>
              </a:solidFill>
              <a:ln cap="flat" cmpd="sng" w="28575">
                <a:solidFill>
                  <a:srgbClr val="E6C8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g154200d45dd_0_20"/>
              <p:cNvSpPr txBox="1"/>
              <p:nvPr/>
            </p:nvSpPr>
            <p:spPr>
              <a:xfrm>
                <a:off x="427212" y="788565"/>
                <a:ext cx="53958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GB" sz="4000">
                    <a:solidFill>
                      <a:schemeClr val="dk1"/>
                    </a:solidFill>
                  </a:rPr>
                  <a:t>Parasports</a:t>
                </a:r>
                <a:endParaRPr/>
              </a:p>
            </p:txBody>
          </p:sp>
          <p:sp>
            <p:nvSpPr>
              <p:cNvPr id="64" name="Google Shape;64;g154200d45dd_0_20"/>
              <p:cNvSpPr/>
              <p:nvPr/>
            </p:nvSpPr>
            <p:spPr>
              <a:xfrm rot="10800000">
                <a:off x="216738" y="1574137"/>
                <a:ext cx="240000" cy="249900"/>
              </a:xfrm>
              <a:prstGeom prst="rtTriangle">
                <a:avLst/>
              </a:prstGeom>
              <a:solidFill>
                <a:srgbClr val="E6C8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5" name="Google Shape;65;g154200d45dd_0_20"/>
          <p:cNvSpPr txBox="1"/>
          <p:nvPr/>
        </p:nvSpPr>
        <p:spPr>
          <a:xfrm>
            <a:off x="654048" y="2024148"/>
            <a:ext cx="77331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ourier New"/>
              <a:buChar char="o"/>
            </a:pPr>
            <a:r>
              <a:rPr b="0" i="0" lang="en-GB" sz="27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2022 competition feature</a:t>
            </a:r>
            <a:r>
              <a:rPr lang="en-GB" sz="2700"/>
              <a:t>d</a:t>
            </a:r>
            <a:r>
              <a:rPr b="0" i="0" lang="en-GB" sz="27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the </a:t>
            </a:r>
            <a:r>
              <a:rPr b="1" i="0" lang="en-GB" sz="2700" u="none" strike="noStrike">
                <a:solidFill>
                  <a:srgbClr val="000000"/>
                </a:solidFill>
              </a:rPr>
              <a:t>largest para sport</a:t>
            </a:r>
            <a:r>
              <a:rPr b="0" i="0" lang="en-GB" sz="27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programme in Commonwealth Games history.</a:t>
            </a:r>
            <a:endParaRPr sz="2300"/>
          </a:p>
        </p:txBody>
      </p:sp>
      <p:sp>
        <p:nvSpPr>
          <p:cNvPr id="66" name="Google Shape;66;g154200d45dd_0_20"/>
          <p:cNvSpPr txBox="1"/>
          <p:nvPr/>
        </p:nvSpPr>
        <p:spPr>
          <a:xfrm>
            <a:off x="997100" y="3803775"/>
            <a:ext cx="70470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The eight para sports are: athletics, wheelchair basketball, cycling, lawn bowls, para powerlifting, swimming, table tennis and triathlon.</a:t>
            </a:r>
            <a:endParaRPr sz="30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g154200d45dd_0_31"/>
          <p:cNvGrpSpPr/>
          <p:nvPr/>
        </p:nvGrpSpPr>
        <p:grpSpPr>
          <a:xfrm>
            <a:off x="0" y="531475"/>
            <a:ext cx="8862776" cy="1052245"/>
            <a:chOff x="0" y="316986"/>
            <a:chExt cx="8862776" cy="1052245"/>
          </a:xfrm>
        </p:grpSpPr>
        <p:sp>
          <p:nvSpPr>
            <p:cNvPr id="72" name="Google Shape;72;g154200d45dd_0_31"/>
            <p:cNvSpPr/>
            <p:nvPr/>
          </p:nvSpPr>
          <p:spPr>
            <a:xfrm>
              <a:off x="293088" y="417398"/>
              <a:ext cx="5767200" cy="737100"/>
            </a:xfrm>
            <a:prstGeom prst="parallelogram">
              <a:avLst>
                <a:gd fmla="val 25000" name="adj"/>
              </a:avLst>
            </a:prstGeom>
            <a:solidFill>
              <a:srgbClr val="E6C800">
                <a:alpha val="572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3" name="Google Shape;73;g154200d45dd_0_31"/>
            <p:cNvGrpSpPr/>
            <p:nvPr/>
          </p:nvGrpSpPr>
          <p:grpSpPr>
            <a:xfrm>
              <a:off x="0" y="316986"/>
              <a:ext cx="8862776" cy="1052245"/>
              <a:chOff x="0" y="771792"/>
              <a:chExt cx="8862776" cy="1052245"/>
            </a:xfrm>
          </p:grpSpPr>
          <p:sp>
            <p:nvSpPr>
              <p:cNvPr id="74" name="Google Shape;74;g154200d45dd_0_31"/>
              <p:cNvSpPr/>
              <p:nvPr/>
            </p:nvSpPr>
            <p:spPr>
              <a:xfrm>
                <a:off x="227276" y="771792"/>
                <a:ext cx="8635500" cy="788700"/>
              </a:xfrm>
              <a:prstGeom prst="parallelogram">
                <a:avLst>
                  <a:gd fmla="val 25000" name="adj"/>
                </a:avLst>
              </a:prstGeom>
              <a:solidFill>
                <a:srgbClr val="FFEEAA"/>
              </a:solidFill>
              <a:ln cap="flat" cmpd="sng" w="28575">
                <a:solidFill>
                  <a:srgbClr val="E6C8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75;g154200d45dd_0_31"/>
              <p:cNvSpPr txBox="1"/>
              <p:nvPr/>
            </p:nvSpPr>
            <p:spPr>
              <a:xfrm>
                <a:off x="0" y="1005492"/>
                <a:ext cx="80055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GB" sz="4000">
                    <a:solidFill>
                      <a:schemeClr val="dk1"/>
                    </a:solidFill>
                  </a:rPr>
                  <a:t>Why are parasports important?</a:t>
                </a:r>
                <a:endParaRPr/>
              </a:p>
            </p:txBody>
          </p:sp>
          <p:sp>
            <p:nvSpPr>
              <p:cNvPr id="76" name="Google Shape;76;g154200d45dd_0_31"/>
              <p:cNvSpPr/>
              <p:nvPr/>
            </p:nvSpPr>
            <p:spPr>
              <a:xfrm rot="10800000">
                <a:off x="216738" y="1574137"/>
                <a:ext cx="240000" cy="249900"/>
              </a:xfrm>
              <a:prstGeom prst="rtTriangle">
                <a:avLst/>
              </a:prstGeom>
              <a:solidFill>
                <a:srgbClr val="E6C8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7" name="Google Shape;77;g154200d45dd_0_31"/>
          <p:cNvSpPr txBox="1"/>
          <p:nvPr/>
        </p:nvSpPr>
        <p:spPr>
          <a:xfrm>
            <a:off x="655249" y="1753912"/>
            <a:ext cx="7733100" cy="76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/>
              <a:t>Brainstorm and discussion in class</a:t>
            </a:r>
            <a:endParaRPr sz="29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50">
                <a:highlight>
                  <a:srgbClr val="FFFC52"/>
                </a:highlight>
              </a:rPr>
              <a:t>“I hate to think there are still children sat at home thinking there’s no sport for them because they have a disability.</a:t>
            </a:r>
            <a:endParaRPr sz="1650">
              <a:highlight>
                <a:srgbClr val="FFFC52"/>
              </a:highlight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50">
              <a:highlight>
                <a:srgbClr val="FFFC52"/>
              </a:highlight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50">
                <a:highlight>
                  <a:srgbClr val="FFFC52"/>
                </a:highlight>
              </a:rPr>
              <a:t>“Being out there, showing children and adults alike that we’re all doing the same sport, winning the same medals puts us on a completely level playing field which I just love. </a:t>
            </a:r>
            <a:endParaRPr sz="1650">
              <a:highlight>
                <a:srgbClr val="FFFC52"/>
              </a:highlight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50">
              <a:highlight>
                <a:srgbClr val="FFFC52"/>
              </a:highlight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50">
                <a:highlight>
                  <a:srgbClr val="FFFC52"/>
                </a:highlight>
              </a:rPr>
              <a:t>“The more events we have like the Commonwealth Games then the closer the Olympics and Paralympics will come in terms of equality and seeing the medals as equal awards.”</a:t>
            </a:r>
            <a:endParaRPr sz="1650">
              <a:highlight>
                <a:srgbClr val="FFFC52"/>
              </a:highlight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highlight>
                <a:srgbClr val="FFFC52"/>
              </a:highlight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https://www.wsportsalliance.com/news/hannah-cockroft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https://www.rnz.co.nz/news/sport/471871/dame-sophie-pascoe-wins-gold</a:t>
            </a:r>
            <a:endParaRPr sz="3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"/>
          <p:cNvSpPr/>
          <p:nvPr/>
        </p:nvSpPr>
        <p:spPr>
          <a:xfrm>
            <a:off x="755697" y="1451814"/>
            <a:ext cx="7632600" cy="15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0" spcFirstLastPara="1" rIns="0" wrap="square" tIns="72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GB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Commonwealth Games Federation has </a:t>
            </a:r>
            <a:r>
              <a:rPr b="1" i="0" lang="en-GB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three</a:t>
            </a:r>
            <a:r>
              <a:rPr b="0" i="0" lang="en-GB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core values - </a:t>
            </a:r>
            <a:r>
              <a:rPr b="1" i="0" lang="en-GB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humanity,</a:t>
            </a:r>
            <a:r>
              <a:rPr b="0" i="0" lang="en-GB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GB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equality </a:t>
            </a:r>
            <a:r>
              <a:rPr b="0" i="0" lang="en-GB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b="1" i="0" lang="en-GB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destiny.</a:t>
            </a:r>
            <a:endParaRPr b="1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sz="2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lang="en-GB" sz="2000">
                <a:solidFill>
                  <a:schemeClr val="dk1"/>
                </a:solidFill>
              </a:rPr>
              <a:t>Humanity</a:t>
            </a:r>
            <a:r>
              <a:rPr lang="en-GB" sz="2000">
                <a:solidFill>
                  <a:schemeClr val="dk1"/>
                </a:solidFill>
              </a:rPr>
              <a:t> is the human race, which includes everyone on Earth.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lang="en-GB" sz="2000">
                <a:solidFill>
                  <a:schemeClr val="dk1"/>
                </a:solidFill>
              </a:rPr>
              <a:t>Equality</a:t>
            </a:r>
            <a:r>
              <a:rPr lang="en-GB" sz="2000">
                <a:solidFill>
                  <a:schemeClr val="dk1"/>
                </a:solidFill>
              </a:rPr>
              <a:t> is about making sure that every person, even with all their differences, has an equal opportunity to make the most of their lives and talents.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lang="en-GB" sz="2000">
                <a:solidFill>
                  <a:schemeClr val="dk1"/>
                </a:solidFill>
              </a:rPr>
              <a:t>Destiny</a:t>
            </a:r>
            <a:r>
              <a:rPr lang="en-GB" sz="2000">
                <a:solidFill>
                  <a:schemeClr val="dk1"/>
                </a:solidFill>
              </a:rPr>
              <a:t> is the future - the path of someone’s life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lang="en-GB" sz="1900">
                <a:solidFill>
                  <a:schemeClr val="dk1"/>
                </a:solidFill>
                <a:highlight>
                  <a:srgbClr val="FFFF00"/>
                </a:highlight>
              </a:rPr>
              <a:t>What we did in class: paper reading about how the commonwealth games promotes these 3 values. See websites in notes.</a:t>
            </a:r>
            <a:endParaRPr b="1" sz="1900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" name="Google Shape;83;p2"/>
          <p:cNvGrpSpPr/>
          <p:nvPr/>
        </p:nvGrpSpPr>
        <p:grpSpPr>
          <a:xfrm>
            <a:off x="249375" y="531479"/>
            <a:ext cx="7385456" cy="1052249"/>
            <a:chOff x="197986" y="316982"/>
            <a:chExt cx="5863800" cy="1052249"/>
          </a:xfrm>
        </p:grpSpPr>
        <p:sp>
          <p:nvSpPr>
            <p:cNvPr id="84" name="Google Shape;84;p2"/>
            <p:cNvSpPr/>
            <p:nvPr/>
          </p:nvSpPr>
          <p:spPr>
            <a:xfrm>
              <a:off x="293088" y="417398"/>
              <a:ext cx="5767128" cy="737201"/>
            </a:xfrm>
            <a:prstGeom prst="parallelogram">
              <a:avLst>
                <a:gd fmla="val 25000" name="adj"/>
              </a:avLst>
            </a:prstGeom>
            <a:solidFill>
              <a:srgbClr val="E50050">
                <a:alpha val="56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5" name="Google Shape;85;p2"/>
            <p:cNvGrpSpPr/>
            <p:nvPr/>
          </p:nvGrpSpPr>
          <p:grpSpPr>
            <a:xfrm>
              <a:off x="197986" y="316982"/>
              <a:ext cx="5863800" cy="1052249"/>
              <a:chOff x="197986" y="771788"/>
              <a:chExt cx="5863800" cy="1052249"/>
            </a:xfrm>
          </p:grpSpPr>
          <p:sp>
            <p:nvSpPr>
              <p:cNvPr id="86" name="Google Shape;86;p2"/>
              <p:cNvSpPr/>
              <p:nvPr/>
            </p:nvSpPr>
            <p:spPr>
              <a:xfrm>
                <a:off x="227272" y="771788"/>
                <a:ext cx="5805228" cy="788564"/>
              </a:xfrm>
              <a:prstGeom prst="parallelogram">
                <a:avLst>
                  <a:gd fmla="val 25000" name="adj"/>
                </a:avLst>
              </a:prstGeom>
              <a:solidFill>
                <a:srgbClr val="FACCCB"/>
              </a:solidFill>
              <a:ln cap="flat" cmpd="sng" w="28575">
                <a:solidFill>
                  <a:srgbClr val="E5005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2"/>
              <p:cNvSpPr txBox="1"/>
              <p:nvPr/>
            </p:nvSpPr>
            <p:spPr>
              <a:xfrm>
                <a:off x="197986" y="873572"/>
                <a:ext cx="5863800" cy="58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b="1" i="0" lang="en-GB" sz="32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The Commonwealth Games - values</a:t>
                </a:r>
                <a:endParaRPr b="1" i="0" sz="3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 rot="10800000">
                <a:off x="216693" y="1574050"/>
                <a:ext cx="240045" cy="249987"/>
              </a:xfrm>
              <a:prstGeom prst="rtTriangle">
                <a:avLst/>
              </a:prstGeom>
              <a:solidFill>
                <a:srgbClr val="E50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E5005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34825" y="2427800"/>
            <a:ext cx="1226501" cy="81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52bb1fbb02_0_64"/>
          <p:cNvSpPr/>
          <p:nvPr>
            <p:ph type="title"/>
          </p:nvPr>
        </p:nvSpPr>
        <p:spPr>
          <a:xfrm>
            <a:off x="457200" y="479425"/>
            <a:ext cx="8220000" cy="993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3600"/>
              <a:buFont typeface="Arial"/>
              <a:buNone/>
            </a:pPr>
            <a:r>
              <a:rPr b="1" i="0" lang="en-GB" sz="3600" u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rPr>
              <a:t>Sustainability</a:t>
            </a:r>
            <a:endParaRPr/>
          </a:p>
        </p:txBody>
      </p:sp>
      <p:sp>
        <p:nvSpPr>
          <p:cNvPr id="95" name="Google Shape;95;g152bb1fbb02_0_64"/>
          <p:cNvSpPr txBox="1"/>
          <p:nvPr/>
        </p:nvSpPr>
        <p:spPr>
          <a:xfrm>
            <a:off x="755650" y="1430337"/>
            <a:ext cx="7632600" cy="46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0" spcFirstLastPara="1" rIns="0" wrap="square" tIns="72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Sustainability is all about </a:t>
            </a:r>
            <a:r>
              <a:rPr b="1" i="0" lang="en-GB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looking after </a:t>
            </a:r>
            <a:r>
              <a:rPr b="0" i="0" lang="en-GB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people, society, the environment, and the economy.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Why? So that the planet and human society can continue to provide a good home for the humans, animals and plants that live here.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AD42"/>
              </a:buClr>
              <a:buSzPts val="1800"/>
              <a:buFont typeface="Arial"/>
              <a:buNone/>
            </a:pPr>
            <a:r>
              <a:rPr b="0" i="0" lang="en-GB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Birmingham 2022:</a:t>
            </a:r>
            <a:endParaRPr b="0" i="0" sz="2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AD42"/>
              </a:buClr>
              <a:buSzPts val="1800"/>
              <a:buFont typeface="Arial"/>
              <a:buNone/>
            </a:pPr>
            <a:r>
              <a:rPr b="0" i="0" lang="en-GB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“Our ambition is clear: we will deliver </a:t>
            </a:r>
            <a:endParaRPr b="0" i="0" sz="2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AD42"/>
              </a:buClr>
              <a:buSzPts val="1800"/>
              <a:buFont typeface="Arial"/>
              <a:buNone/>
            </a:pPr>
            <a:r>
              <a:rPr b="0" i="0" lang="en-GB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most sustainable Commonwealth </a:t>
            </a:r>
            <a:endParaRPr b="0" i="0" sz="2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AD42"/>
              </a:buClr>
              <a:buSzPts val="1800"/>
              <a:buFont typeface="Arial"/>
              <a:buNone/>
            </a:pPr>
            <a:r>
              <a:rPr b="0" i="0" lang="en-GB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Games since the event began nearly </a:t>
            </a:r>
            <a:endParaRPr b="0" i="0" sz="2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AD42"/>
              </a:buClr>
              <a:buSzPts val="1800"/>
              <a:buFont typeface="Arial"/>
              <a:buNone/>
            </a:pPr>
            <a:r>
              <a:rPr b="0" i="0" lang="en-GB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century ago”</a:t>
            </a:r>
            <a:endParaRPr b="0" i="0" sz="2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g152bb1fbb02_0_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78437" y="4116825"/>
            <a:ext cx="2765422" cy="2536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54200d45dd_0_0"/>
          <p:cNvSpPr txBox="1"/>
          <p:nvPr/>
        </p:nvSpPr>
        <p:spPr>
          <a:xfrm>
            <a:off x="755700" y="1179762"/>
            <a:ext cx="7632600" cy="39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0" spcFirstLastPara="1" rIns="0" wrap="square" tIns="72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AD42"/>
              </a:buClr>
              <a:buSzPts val="1800"/>
              <a:buFont typeface="Arial"/>
              <a:buNone/>
            </a:pPr>
            <a:r>
              <a:rPr lang="en-GB" sz="2500">
                <a:solidFill>
                  <a:schemeClr val="dk1"/>
                </a:solidFill>
              </a:rPr>
              <a:t>The 2022 Birmingham games’ approach to sustainability has seven areas of focus: </a:t>
            </a:r>
            <a:endParaRPr sz="25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AD42"/>
              </a:buClr>
              <a:buSzPts val="1800"/>
              <a:buFont typeface="Arial"/>
              <a:buNone/>
            </a:pPr>
            <a:r>
              <a:t/>
            </a:r>
            <a:endParaRPr sz="25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AD42"/>
              </a:buClr>
              <a:buSzPts val="1800"/>
              <a:buFont typeface="Arial"/>
              <a:buNone/>
            </a:pPr>
            <a:r>
              <a:rPr b="1" lang="en-GB" sz="2500">
                <a:solidFill>
                  <a:schemeClr val="dk1"/>
                </a:solidFill>
              </a:rPr>
              <a:t>1. ACCESSIBILITY </a:t>
            </a:r>
            <a:endParaRPr b="1" sz="25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AD42"/>
              </a:buClr>
              <a:buSzPts val="1800"/>
              <a:buFont typeface="Arial"/>
              <a:buNone/>
            </a:pPr>
            <a:r>
              <a:rPr b="1" lang="en-GB" sz="2500">
                <a:solidFill>
                  <a:schemeClr val="dk1"/>
                </a:solidFill>
              </a:rPr>
              <a:t>2. EQUALITY, DIVERSITY AND INCLUSION </a:t>
            </a:r>
            <a:endParaRPr b="1" sz="25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AD42"/>
              </a:buClr>
              <a:buSzPts val="1800"/>
              <a:buFont typeface="Arial"/>
              <a:buNone/>
            </a:pPr>
            <a:r>
              <a:rPr b="1" lang="en-GB" sz="2500">
                <a:solidFill>
                  <a:schemeClr val="dk1"/>
                </a:solidFill>
              </a:rPr>
              <a:t>3. JOB CREATION AND SOCIAL VALUE </a:t>
            </a:r>
            <a:endParaRPr b="1" sz="25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AD42"/>
              </a:buClr>
              <a:buSzPts val="1800"/>
              <a:buFont typeface="Arial"/>
              <a:buNone/>
            </a:pPr>
            <a:r>
              <a:rPr b="1" lang="en-GB" sz="2500">
                <a:solidFill>
                  <a:schemeClr val="dk1"/>
                </a:solidFill>
              </a:rPr>
              <a:t>4. HUMAN RIGHTS </a:t>
            </a:r>
            <a:endParaRPr b="1" sz="25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AD42"/>
              </a:buClr>
              <a:buSzPts val="1800"/>
              <a:buFont typeface="Arial"/>
              <a:buNone/>
            </a:pPr>
            <a:r>
              <a:rPr b="1" lang="en-GB" sz="2500">
                <a:solidFill>
                  <a:schemeClr val="dk1"/>
                </a:solidFill>
              </a:rPr>
              <a:t>5. CARBON AND AIR QUALITY </a:t>
            </a:r>
            <a:endParaRPr b="1" sz="25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AD42"/>
              </a:buClr>
              <a:buSzPts val="1800"/>
              <a:buFont typeface="Arial"/>
              <a:buNone/>
            </a:pPr>
            <a:r>
              <a:rPr b="1" lang="en-GB" sz="2500">
                <a:solidFill>
                  <a:schemeClr val="dk1"/>
                </a:solidFill>
              </a:rPr>
              <a:t>6. MINIMISE WASTE </a:t>
            </a:r>
            <a:endParaRPr b="1" sz="25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AD42"/>
              </a:buClr>
              <a:buSzPts val="1800"/>
              <a:buFont typeface="Arial"/>
              <a:buNone/>
            </a:pPr>
            <a:r>
              <a:rPr b="1" lang="en-GB" sz="2500">
                <a:solidFill>
                  <a:schemeClr val="dk1"/>
                </a:solidFill>
              </a:rPr>
              <a:t>7. CONSERVATION</a:t>
            </a:r>
            <a:endParaRPr b="1" sz="2100"/>
          </a:p>
        </p:txBody>
      </p:sp>
      <p:pic>
        <p:nvPicPr>
          <p:cNvPr id="102" name="Google Shape;102;g154200d45dd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69712" y="3975600"/>
            <a:ext cx="2765422" cy="2536823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g154200d45dd_0_0"/>
          <p:cNvSpPr txBox="1"/>
          <p:nvPr/>
        </p:nvSpPr>
        <p:spPr>
          <a:xfrm>
            <a:off x="474775" y="5241525"/>
            <a:ext cx="74520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Read more about these here (page 4):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4"/>
              </a:rPr>
              <a:t>https://resources.cwg-qbr.pulselive.com/qbr-commonwealth-games/document/2022/06/28/0599698e-ed27-4f80-a838-e037494e8ff7/Sustainable-Pledge-Carbon-Neutral-Legacy-Final_LR.pdf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4" name="Google Shape;104;g154200d45dd_0_0"/>
          <p:cNvGrpSpPr/>
          <p:nvPr/>
        </p:nvGrpSpPr>
        <p:grpSpPr>
          <a:xfrm>
            <a:off x="104300" y="307279"/>
            <a:ext cx="7385456" cy="1052249"/>
            <a:chOff x="197986" y="316982"/>
            <a:chExt cx="5863800" cy="1052249"/>
          </a:xfrm>
        </p:grpSpPr>
        <p:sp>
          <p:nvSpPr>
            <p:cNvPr id="105" name="Google Shape;105;g154200d45dd_0_0"/>
            <p:cNvSpPr/>
            <p:nvPr/>
          </p:nvSpPr>
          <p:spPr>
            <a:xfrm>
              <a:off x="293088" y="417398"/>
              <a:ext cx="5767200" cy="737100"/>
            </a:xfrm>
            <a:prstGeom prst="parallelogram">
              <a:avLst>
                <a:gd fmla="val 25000" name="adj"/>
              </a:avLst>
            </a:prstGeom>
            <a:solidFill>
              <a:srgbClr val="E50050">
                <a:alpha val="56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6" name="Google Shape;106;g154200d45dd_0_0"/>
            <p:cNvGrpSpPr/>
            <p:nvPr/>
          </p:nvGrpSpPr>
          <p:grpSpPr>
            <a:xfrm>
              <a:off x="197986" y="316982"/>
              <a:ext cx="5863800" cy="1052249"/>
              <a:chOff x="197986" y="771788"/>
              <a:chExt cx="5863800" cy="1052249"/>
            </a:xfrm>
          </p:grpSpPr>
          <p:sp>
            <p:nvSpPr>
              <p:cNvPr id="107" name="Google Shape;107;g154200d45dd_0_0"/>
              <p:cNvSpPr/>
              <p:nvPr/>
            </p:nvSpPr>
            <p:spPr>
              <a:xfrm>
                <a:off x="227272" y="771788"/>
                <a:ext cx="5805300" cy="788700"/>
              </a:xfrm>
              <a:prstGeom prst="parallelogram">
                <a:avLst>
                  <a:gd fmla="val 25000" name="adj"/>
                </a:avLst>
              </a:prstGeom>
              <a:solidFill>
                <a:srgbClr val="FACCCB"/>
              </a:solidFill>
              <a:ln cap="flat" cmpd="sng" w="28575">
                <a:solidFill>
                  <a:srgbClr val="E5005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g154200d45dd_0_0"/>
              <p:cNvSpPr txBox="1"/>
              <p:nvPr/>
            </p:nvSpPr>
            <p:spPr>
              <a:xfrm>
                <a:off x="197986" y="873572"/>
                <a:ext cx="5863800" cy="58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b="1" lang="en-GB" sz="3200">
                    <a:solidFill>
                      <a:schemeClr val="dk1"/>
                    </a:solidFill>
                  </a:rPr>
                  <a:t>Sustainability</a:t>
                </a:r>
                <a:endParaRPr b="1" i="0" sz="3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g154200d45dd_0_0"/>
              <p:cNvSpPr/>
              <p:nvPr/>
            </p:nvSpPr>
            <p:spPr>
              <a:xfrm rot="10800000">
                <a:off x="216738" y="1574137"/>
                <a:ext cx="240000" cy="249900"/>
              </a:xfrm>
              <a:prstGeom prst="rtTriangle">
                <a:avLst/>
              </a:prstGeom>
              <a:solidFill>
                <a:srgbClr val="E50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E5005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Twinkl Template">
      <a:dk1>
        <a:srgbClr val="1C1C1C"/>
      </a:dk1>
      <a:lt1>
        <a:srgbClr val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3_Office Theme">
  <a:themeElements>
    <a:clrScheme name="Twinkl Template">
      <a:dk1>
        <a:srgbClr val="1C1C1C"/>
      </a:dk1>
      <a:lt1>
        <a:srgbClr val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2018-02-23T12:52:57Z</dcterms:created>
  <dc:creator>Holly Riglar</dc:creator>
</cp:coreProperties>
</file>