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1041426" y="1041399"/>
            <a:ext cx="10105974" cy="3335869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8" name="Google Shape;6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71" name="Google Shape;71;p12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74" name="Google Shape;7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1pPr>
            <a:lvl2pPr indent="-228600" lvl="1" marL="9144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2pPr>
            <a:lvl3pPr indent="-228600" lvl="2" marL="1371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3pPr>
            <a:lvl4pPr indent="-228600" lvl="3" marL="18288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4pPr>
            <a:lvl5pPr indent="-228600" lvl="4" marL="22860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/>
        </p:nvSpPr>
        <p:spPr>
          <a:xfrm>
            <a:off x="907732" y="5043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10645986" y="245223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80" name="Google Shape;80;p13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3" name="Google Shape;8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 showMasterSp="0">
  <p:cSld name="Quote Name Card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8" name="Google Shape;8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2" name="Google Shape;92;p15"/>
          <p:cNvSpPr txBox="1"/>
          <p:nvPr/>
        </p:nvSpPr>
        <p:spPr>
          <a:xfrm>
            <a:off x="907732" y="5043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10645986" y="22236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94" name="Google Shape;94;p15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 showMasterSp="0">
  <p:cSld name="True or Fals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97" name="Google Shape;9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2" type="body"/>
          </p:nvPr>
        </p:nvSpPr>
        <p:spPr>
          <a:xfrm>
            <a:off x="1295400" y="4470398"/>
            <a:ext cx="9609671" cy="14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101" name="Google Shape;101;p16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16" name="Google Shape;16;p3"/>
          <p:cNvCxnSpPr/>
          <p:nvPr/>
        </p:nvCxnSpPr>
        <p:spPr>
          <a:xfrm>
            <a:off x="2692399" y="3522131"/>
            <a:ext cx="6815667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263160" y="5055443"/>
            <a:ext cx="244907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28" name="Google Shape;28;p5"/>
          <p:cNvCxnSpPr/>
          <p:nvPr/>
        </p:nvCxnSpPr>
        <p:spPr>
          <a:xfrm>
            <a:off x="2012723" y="3710585"/>
            <a:ext cx="8163381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6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6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180671" y="2658533"/>
            <a:ext cx="4718305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41" name="Google Shape;41;p7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46" name="Google Shape;46;p8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53" name="Google Shape;53;p9"/>
          <p:cNvCxnSpPr/>
          <p:nvPr/>
        </p:nvCxnSpPr>
        <p:spPr>
          <a:xfrm>
            <a:off x="1396169" y="2912533"/>
            <a:ext cx="35144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38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386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0386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0386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386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386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0386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403859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403859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381920" y="628512"/>
            <a:ext cx="11582250" cy="523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guess which famous fictional series this is?</a:t>
            </a:r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2051253" y="1200259"/>
            <a:ext cx="8144270" cy="5657743"/>
            <a:chOff x="0" y="0"/>
            <a:chExt cx="8144269" cy="5657742"/>
          </a:xfrm>
        </p:grpSpPr>
        <p:pic>
          <p:nvPicPr>
            <p:cNvPr descr="Picture 2" id="109" name="Google Shape;10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8144269" cy="5657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7"/>
            <p:cNvSpPr/>
            <p:nvPr/>
          </p:nvSpPr>
          <p:spPr>
            <a:xfrm>
              <a:off x="366591" y="2920510"/>
              <a:ext cx="1407404" cy="6619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2395217" y="2916255"/>
              <a:ext cx="1407404" cy="6619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4448335" y="2934069"/>
              <a:ext cx="1407404" cy="6619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461970" y="2951884"/>
              <a:ext cx="1407404" cy="6619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207038" y="155015"/>
              <a:ext cx="3575841" cy="6619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4448335" y="155015"/>
              <a:ext cx="1407404" cy="6619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6481711" y="155015"/>
              <a:ext cx="1407404" cy="6619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7" name="Google Shape;117;p17"/>
          <p:cNvSpPr/>
          <p:nvPr/>
        </p:nvSpPr>
        <p:spPr>
          <a:xfrm>
            <a:off x="3966857" y="1896061"/>
            <a:ext cx="208783" cy="19134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258291" y="2073979"/>
            <a:ext cx="1566958" cy="14773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/>
          <p:nvPr/>
        </p:nvSpPr>
        <p:spPr>
          <a:xfrm>
            <a:off x="918555" y="1193944"/>
            <a:ext cx="4646816" cy="4206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6258" lvl="0" marL="28003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8"/>
              <a:buFont typeface="Arial"/>
              <a:buChar char="•"/>
            </a:pPr>
            <a:r>
              <a:rPr b="0" i="0" lang="en-US" sz="392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about the proportion and dominant images in this cover?</a:t>
            </a:r>
            <a:endParaRPr b="0" i="0" sz="2352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6258" lvl="0" marL="28003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508"/>
              <a:buFont typeface="Arial"/>
              <a:buChar char="•"/>
            </a:pPr>
            <a:r>
              <a:rPr b="0" i="0" lang="en-US" sz="392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successful?</a:t>
            </a:r>
            <a:endParaRPr b="0" i="0" sz="2352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icture 3" id="361" name="Google Shape;361;p26"/>
          <p:cNvPicPr preferRelativeResize="0"/>
          <p:nvPr/>
        </p:nvPicPr>
        <p:blipFill rotWithShape="1">
          <a:blip r:embed="rId3">
            <a:alphaModFix/>
          </a:blip>
          <a:srcRect b="0" l="0" r="66892" t="0"/>
          <a:stretch/>
        </p:blipFill>
        <p:spPr>
          <a:xfrm>
            <a:off x="5940137" y="11745"/>
            <a:ext cx="4447309" cy="6846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/>
          <p:nvPr/>
        </p:nvSpPr>
        <p:spPr>
          <a:xfrm>
            <a:off x="918555" y="1193944"/>
            <a:ext cx="4646816" cy="4206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77495" lvl="0" marL="271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70"/>
              <a:buFont typeface="Arial"/>
              <a:buChar char="•"/>
            </a:pPr>
            <a:r>
              <a:rPr b="0" i="0" lang="en-US" sz="3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about the proportion and dominant image in this cover?</a:t>
            </a:r>
            <a:endParaRPr b="0" i="0" sz="228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7495" lvl="0" marL="2714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370"/>
              <a:buFont typeface="Arial"/>
              <a:buChar char="•"/>
            </a:pPr>
            <a:r>
              <a:rPr b="0" i="0" lang="en-US" sz="3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successful?</a:t>
            </a:r>
            <a:endParaRPr b="0" i="0" sz="228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ontent Placeholder 9" id="367" name="Google Shape;3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2982" y="19920"/>
            <a:ext cx="4516581" cy="683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/>
          <p:nvPr/>
        </p:nvSpPr>
        <p:spPr>
          <a:xfrm>
            <a:off x="918555" y="1193944"/>
            <a:ext cx="4646816" cy="4206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6258" lvl="0" marL="28003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8"/>
              <a:buFont typeface="Arial"/>
              <a:buChar char="•"/>
            </a:pPr>
            <a:r>
              <a:rPr b="0" i="0" lang="en-US" sz="392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about the proportion and dominant images in this cover?</a:t>
            </a:r>
            <a:endParaRPr b="0" i="0" sz="2352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6258" lvl="0" marL="28003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508"/>
              <a:buFont typeface="Arial"/>
              <a:buChar char="•"/>
            </a:pPr>
            <a:r>
              <a:rPr b="0" i="0" lang="en-US" sz="392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it successful?</a:t>
            </a:r>
            <a:endParaRPr b="0" i="0" sz="2352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icture 3" id="373" name="Google Shape;373;p28"/>
          <p:cNvPicPr preferRelativeResize="0"/>
          <p:nvPr/>
        </p:nvPicPr>
        <p:blipFill rotWithShape="1">
          <a:blip r:embed="rId3">
            <a:alphaModFix/>
          </a:blip>
          <a:srcRect b="3745" l="20620" r="19005" t="3035"/>
          <a:stretch/>
        </p:blipFill>
        <p:spPr>
          <a:xfrm>
            <a:off x="6213031" y="-1"/>
            <a:ext cx="444173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/>
          <p:nvPr>
            <p:ph idx="4294967295" type="title"/>
          </p:nvPr>
        </p:nvSpPr>
        <p:spPr>
          <a:xfrm>
            <a:off x="1288473" y="885681"/>
            <a:ext cx="9601201" cy="1303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b="1" lang="en-US" sz="5400"/>
              <a:t>Composition</a:t>
            </a:r>
            <a:endParaRPr/>
          </a:p>
        </p:txBody>
      </p:sp>
      <p:sp>
        <p:nvSpPr>
          <p:cNvPr id="379" name="Google Shape;379;p29"/>
          <p:cNvSpPr txBox="1"/>
          <p:nvPr>
            <p:ph idx="4294967295" type="body"/>
          </p:nvPr>
        </p:nvSpPr>
        <p:spPr>
          <a:xfrm>
            <a:off x="1288473" y="2189017"/>
            <a:ext cx="9601201" cy="3823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>
                <a:solidFill>
                  <a:srgbClr val="000000"/>
                </a:solidFill>
              </a:rPr>
              <a:t>Composition means how symbols, images, colours, texts and space are arranged or organised on the static image to create a unified design. Another word for composition could be layout.</a:t>
            </a:r>
            <a:endParaRPr sz="1600"/>
          </a:p>
          <a:p>
            <a:pPr indent="-285750" lvl="0" marL="285750" rtl="0" algn="l">
              <a:lnSpc>
                <a:spcPct val="96000"/>
              </a:lnSpc>
              <a:spcBef>
                <a:spcPts val="600"/>
              </a:spcBef>
              <a:spcAft>
                <a:spcPts val="0"/>
              </a:spcAft>
              <a:buSzPts val="3220"/>
              <a:buChar char="•"/>
            </a:pPr>
            <a:r>
              <a:rPr lang="en-US" sz="2800">
                <a:solidFill>
                  <a:srgbClr val="000000"/>
                </a:solidFill>
              </a:rPr>
              <a:t>You need to think about how you want to arrange the different parts of your static image to convey the meaning you want.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0"/>
            <a:ext cx="89101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177637" y="3292080"/>
            <a:ext cx="10083670" cy="523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does the designer use symbols and colours?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30" name="Google Shape;130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350733" y="522455"/>
              <a:ext cx="112733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End</a:t>
              </a:r>
              <a:endParaRPr/>
            </a:p>
          </p:txBody>
        </p:sp>
      </p:grpSp>
      <p:grpSp>
        <p:nvGrpSpPr>
          <p:cNvPr id="132" name="Google Shape;132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33" name="Google Shape;133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</p:grpSp>
      <p:grpSp>
        <p:nvGrpSpPr>
          <p:cNvPr id="135" name="Google Shape;135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36" name="Google Shape;136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grpSp>
        <p:nvGrpSpPr>
          <p:cNvPr id="138" name="Google Shape;138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39" name="Google Shape;139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141" name="Google Shape;141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42" name="Google Shape;142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/>
            </a:p>
          </p:txBody>
        </p:sp>
      </p:grpSp>
      <p:grpSp>
        <p:nvGrpSpPr>
          <p:cNvPr id="144" name="Google Shape;144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45" name="Google Shape;145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/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48" name="Google Shape;148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/>
            </a:p>
          </p:txBody>
        </p:sp>
      </p:grpSp>
      <p:grpSp>
        <p:nvGrpSpPr>
          <p:cNvPr id="150" name="Google Shape;150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51" name="Google Shape;151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</p:grpSp>
      <p:grpSp>
        <p:nvGrpSpPr>
          <p:cNvPr id="153" name="Google Shape;153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54" name="Google Shape;154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</p:grpSp>
      <p:grpSp>
        <p:nvGrpSpPr>
          <p:cNvPr id="156" name="Google Shape;156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57" name="Google Shape;157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707487" y="522455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/>
            </a:p>
          </p:txBody>
        </p:sp>
      </p:grpSp>
      <p:grpSp>
        <p:nvGrpSpPr>
          <p:cNvPr id="159" name="Google Shape;159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60" name="Google Shape;160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/>
            </a:p>
          </p:txBody>
        </p:sp>
      </p:grpSp>
      <p:grpSp>
        <p:nvGrpSpPr>
          <p:cNvPr id="162" name="Google Shape;162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63" name="Google Shape;163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/>
            </a:p>
          </p:txBody>
        </p:sp>
      </p:grpSp>
      <p:grpSp>
        <p:nvGrpSpPr>
          <p:cNvPr id="165" name="Google Shape;165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66" name="Google Shape;166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</a:t>
              </a:r>
              <a:endParaRPr/>
            </a:p>
          </p:txBody>
        </p:sp>
      </p:grpSp>
      <p:grpSp>
        <p:nvGrpSpPr>
          <p:cNvPr id="168" name="Google Shape;168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69" name="Google Shape;169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</a:t>
              </a:r>
              <a:endParaRPr/>
            </a:p>
          </p:txBody>
        </p:sp>
      </p:grpSp>
      <p:grpSp>
        <p:nvGrpSpPr>
          <p:cNvPr id="171" name="Google Shape;171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72" name="Google Shape;172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/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75" name="Google Shape;175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15</a:t>
              </a:r>
              <a:endParaRPr/>
            </a:p>
          </p:txBody>
        </p:sp>
      </p:grpSp>
      <p:grpSp>
        <p:nvGrpSpPr>
          <p:cNvPr id="177" name="Google Shape;177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78" name="Google Shape;178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16</a:t>
              </a:r>
              <a:endParaRPr/>
            </a:p>
          </p:txBody>
        </p:sp>
      </p:grpSp>
      <p:grpSp>
        <p:nvGrpSpPr>
          <p:cNvPr id="180" name="Google Shape;180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81" name="Google Shape;181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17</a:t>
              </a:r>
              <a:endParaRPr/>
            </a:p>
          </p:txBody>
        </p:sp>
      </p:grpSp>
      <p:grpSp>
        <p:nvGrpSpPr>
          <p:cNvPr id="183" name="Google Shape;183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84" name="Google Shape;184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</a:t>
              </a:r>
              <a:endParaRPr/>
            </a:p>
          </p:txBody>
        </p:sp>
      </p:grpSp>
      <p:grpSp>
        <p:nvGrpSpPr>
          <p:cNvPr id="186" name="Google Shape;186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87" name="Google Shape;187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</a:t>
              </a:r>
              <a:endParaRPr/>
            </a:p>
          </p:txBody>
        </p:sp>
      </p:grpSp>
      <p:grpSp>
        <p:nvGrpSpPr>
          <p:cNvPr id="189" name="Google Shape;189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90" name="Google Shape;190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/>
            </a:p>
          </p:txBody>
        </p:sp>
      </p:grpSp>
      <p:grpSp>
        <p:nvGrpSpPr>
          <p:cNvPr id="192" name="Google Shape;192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93" name="Google Shape;193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21</a:t>
              </a:r>
              <a:endParaRPr/>
            </a:p>
          </p:txBody>
        </p:sp>
      </p:grpSp>
      <p:grpSp>
        <p:nvGrpSpPr>
          <p:cNvPr id="195" name="Google Shape;195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96" name="Google Shape;196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</a:t>
              </a:r>
              <a:endParaRPr/>
            </a:p>
          </p:txBody>
        </p:sp>
      </p:grpSp>
      <p:grpSp>
        <p:nvGrpSpPr>
          <p:cNvPr id="198" name="Google Shape;198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199" name="Google Shape;199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</a:t>
              </a:r>
              <a:endParaRPr/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02" name="Google Shape;202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/>
            </a:p>
          </p:txBody>
        </p:sp>
      </p:grpSp>
      <p:grpSp>
        <p:nvGrpSpPr>
          <p:cNvPr id="204" name="Google Shape;204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05" name="Google Shape;205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</a:t>
              </a:r>
              <a:endParaRPr/>
            </a:p>
          </p:txBody>
        </p:sp>
      </p:grpSp>
      <p:grpSp>
        <p:nvGrpSpPr>
          <p:cNvPr id="207" name="Google Shape;207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08" name="Google Shape;208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26</a:t>
              </a:r>
              <a:endParaRPr/>
            </a:p>
          </p:txBody>
        </p:sp>
      </p:grpSp>
      <p:grpSp>
        <p:nvGrpSpPr>
          <p:cNvPr id="210" name="Google Shape;210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11" name="Google Shape;211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27</a:t>
              </a:r>
              <a:endParaRPr/>
            </a:p>
          </p:txBody>
        </p:sp>
      </p:grpSp>
      <p:grpSp>
        <p:nvGrpSpPr>
          <p:cNvPr id="213" name="Google Shape;213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14" name="Google Shape;214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28</a:t>
              </a:r>
              <a:endParaRPr/>
            </a:p>
          </p:txBody>
        </p:sp>
      </p:grpSp>
      <p:grpSp>
        <p:nvGrpSpPr>
          <p:cNvPr id="216" name="Google Shape;216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17" name="Google Shape;217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</a:t>
              </a:r>
              <a:endParaRPr/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20" name="Google Shape;220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</a:t>
              </a:r>
              <a:endParaRPr/>
            </a:p>
          </p:txBody>
        </p:sp>
      </p:grpSp>
      <p:grpSp>
        <p:nvGrpSpPr>
          <p:cNvPr id="222" name="Google Shape;222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23" name="Google Shape;223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31</a:t>
              </a:r>
              <a:endParaRPr/>
            </a:p>
          </p:txBody>
        </p:sp>
      </p:grpSp>
      <p:grpSp>
        <p:nvGrpSpPr>
          <p:cNvPr id="225" name="Google Shape;225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26" name="Google Shape;226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32</a:t>
              </a:r>
              <a:endParaRPr/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29" name="Google Shape;229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33</a:t>
              </a:r>
              <a:endParaRPr/>
            </a:p>
          </p:txBody>
        </p:sp>
      </p:grpSp>
      <p:grpSp>
        <p:nvGrpSpPr>
          <p:cNvPr id="231" name="Google Shape;231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34</a:t>
              </a: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35</a:t>
              </a:r>
              <a:endParaRPr/>
            </a:p>
          </p:txBody>
        </p:sp>
      </p:grpSp>
      <p:grpSp>
        <p:nvGrpSpPr>
          <p:cNvPr id="237" name="Google Shape;237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38" name="Google Shape;238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36</a:t>
              </a:r>
              <a:endParaRPr/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37</a:t>
              </a:r>
              <a:endParaRPr/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</a:t>
              </a:r>
              <a:endParaRPr/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47" name="Google Shape;247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39</a:t>
              </a:r>
              <a:endParaRPr/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50" name="Google Shape;250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40</a:t>
              </a:r>
              <a:endParaRPr/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53" name="Google Shape;253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41</a:t>
              </a: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56" name="Google Shape;256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42</a:t>
              </a: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59" name="Google Shape;259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43</a:t>
              </a:r>
              <a:endParaRPr/>
            </a:p>
          </p:txBody>
        </p:sp>
      </p:grpSp>
      <p:grpSp>
        <p:nvGrpSpPr>
          <p:cNvPr id="261" name="Google Shape;261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62" name="Google Shape;262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44</a:t>
              </a:r>
              <a:endParaRPr/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65" name="Google Shape;265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45</a:t>
              </a:r>
              <a:endParaRPr/>
            </a:p>
          </p:txBody>
        </p:sp>
      </p:grpSp>
      <p:grpSp>
        <p:nvGrpSpPr>
          <p:cNvPr id="267" name="Google Shape;267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68" name="Google Shape;268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46</a:t>
              </a:r>
              <a:endParaRPr/>
            </a:p>
          </p:txBody>
        </p:sp>
      </p:grpSp>
      <p:grpSp>
        <p:nvGrpSpPr>
          <p:cNvPr id="270" name="Google Shape;270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71" name="Google Shape;271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47</a:t>
              </a:r>
              <a:endParaRPr/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74" name="Google Shape;274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48</a:t>
              </a:r>
              <a:endParaRPr/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77" name="Google Shape;277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49</a:t>
              </a:r>
              <a:endParaRPr/>
            </a:p>
          </p:txBody>
        </p:sp>
      </p:grpSp>
      <p:grpSp>
        <p:nvGrpSpPr>
          <p:cNvPr id="279" name="Google Shape;279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80" name="Google Shape;280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</a:t>
              </a:r>
              <a:endParaRPr/>
            </a:p>
          </p:txBody>
        </p:sp>
      </p:grpSp>
      <p:grpSp>
        <p:nvGrpSpPr>
          <p:cNvPr id="282" name="Google Shape;282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83" name="Google Shape;283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51</a:t>
              </a: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86" name="Google Shape;286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52</a:t>
              </a:r>
              <a:endParaRPr/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89" name="Google Shape;289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53</a:t>
              </a:r>
              <a:endParaRPr/>
            </a:p>
          </p:txBody>
        </p:sp>
      </p:grpSp>
      <p:grpSp>
        <p:nvGrpSpPr>
          <p:cNvPr id="291" name="Google Shape;291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92" name="Google Shape;292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54</a:t>
              </a:r>
              <a:endParaRPr/>
            </a:p>
          </p:txBody>
        </p:sp>
      </p:grpSp>
      <p:grpSp>
        <p:nvGrpSpPr>
          <p:cNvPr id="294" name="Google Shape;294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95" name="Google Shape;295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</a:t>
              </a:r>
              <a:endParaRPr/>
            </a:p>
          </p:txBody>
        </p:sp>
      </p:grpSp>
      <p:grpSp>
        <p:nvGrpSpPr>
          <p:cNvPr id="297" name="Google Shape;297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298" name="Google Shape;298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56</a:t>
              </a:r>
              <a:endParaRPr/>
            </a:p>
          </p:txBody>
        </p:sp>
      </p:grpSp>
      <p:grpSp>
        <p:nvGrpSpPr>
          <p:cNvPr id="300" name="Google Shape;300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301" name="Google Shape;301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57</a:t>
              </a:r>
              <a:endParaRPr/>
            </a:p>
          </p:txBody>
        </p:sp>
      </p:grpSp>
      <p:grpSp>
        <p:nvGrpSpPr>
          <p:cNvPr id="303" name="Google Shape;303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304" name="Google Shape;304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58</a:t>
              </a:r>
              <a:endParaRPr/>
            </a:p>
          </p:txBody>
        </p:sp>
      </p:grpSp>
      <p:grpSp>
        <p:nvGrpSpPr>
          <p:cNvPr id="306" name="Google Shape;306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307" name="Google Shape;307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Google Shape;308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59</a:t>
              </a:r>
              <a:endParaRPr/>
            </a:p>
          </p:txBody>
        </p:sp>
      </p:grpSp>
      <p:grpSp>
        <p:nvGrpSpPr>
          <p:cNvPr id="309" name="Google Shape;309;p19"/>
          <p:cNvGrpSpPr/>
          <p:nvPr/>
        </p:nvGrpSpPr>
        <p:grpSpPr>
          <a:xfrm>
            <a:off x="5140035" y="4315411"/>
            <a:ext cx="1828804" cy="1822153"/>
            <a:chOff x="0" y="0"/>
            <a:chExt cx="1828802" cy="1822152"/>
          </a:xfrm>
        </p:grpSpPr>
        <p:sp>
          <p:nvSpPr>
            <p:cNvPr id="310" name="Google Shape;310;p19"/>
            <p:cNvSpPr/>
            <p:nvPr/>
          </p:nvSpPr>
          <p:spPr>
            <a:xfrm>
              <a:off x="0" y="0"/>
              <a:ext cx="1828802" cy="1822152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552643" y="522455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60</a:t>
              </a:r>
              <a:endParaRPr/>
            </a:p>
          </p:txBody>
        </p:sp>
      </p:grpSp>
      <p:grpSp>
        <p:nvGrpSpPr>
          <p:cNvPr id="312" name="Google Shape;312;p19"/>
          <p:cNvGrpSpPr/>
          <p:nvPr/>
        </p:nvGrpSpPr>
        <p:grpSpPr>
          <a:xfrm>
            <a:off x="692728" y="858981"/>
            <a:ext cx="10778837" cy="4081887"/>
            <a:chOff x="0" y="0"/>
            <a:chExt cx="10778836" cy="4081885"/>
          </a:xfrm>
        </p:grpSpPr>
        <p:sp>
          <p:nvSpPr>
            <p:cNvPr id="313" name="Google Shape;313;p19"/>
            <p:cNvSpPr/>
            <p:nvPr/>
          </p:nvSpPr>
          <p:spPr>
            <a:xfrm>
              <a:off x="0" y="0"/>
              <a:ext cx="10778836" cy="4081885"/>
            </a:xfrm>
            <a:custGeom>
              <a:rect b="b" l="l" r="r" t="t"/>
              <a:pathLst>
                <a:path extrusionOk="0" h="21600" w="21600">
                  <a:moveTo>
                    <a:pt x="0" y="2896"/>
                  </a:moveTo>
                  <a:cubicBezTo>
                    <a:pt x="0" y="1297"/>
                    <a:pt x="491" y="0"/>
                    <a:pt x="1097" y="0"/>
                  </a:cubicBezTo>
                  <a:lnTo>
                    <a:pt x="12600" y="0"/>
                  </a:lnTo>
                  <a:lnTo>
                    <a:pt x="20503" y="0"/>
                  </a:lnTo>
                  <a:cubicBezTo>
                    <a:pt x="21109" y="0"/>
                    <a:pt x="21600" y="1297"/>
                    <a:pt x="21600" y="2896"/>
                  </a:cubicBezTo>
                  <a:lnTo>
                    <a:pt x="21600" y="14479"/>
                  </a:lnTo>
                  <a:cubicBezTo>
                    <a:pt x="21600" y="16079"/>
                    <a:pt x="21109" y="17375"/>
                    <a:pt x="20503" y="17375"/>
                  </a:cubicBezTo>
                  <a:lnTo>
                    <a:pt x="18000" y="17375"/>
                  </a:lnTo>
                  <a:lnTo>
                    <a:pt x="11544" y="21600"/>
                  </a:lnTo>
                  <a:lnTo>
                    <a:pt x="12600" y="17375"/>
                  </a:lnTo>
                  <a:lnTo>
                    <a:pt x="1097" y="17375"/>
                  </a:lnTo>
                  <a:cubicBezTo>
                    <a:pt x="491" y="17375"/>
                    <a:pt x="0" y="16079"/>
                    <a:pt x="0" y="14479"/>
                  </a:cubicBezTo>
                  <a:lnTo>
                    <a:pt x="0" y="14479"/>
                  </a:lnTo>
                  <a:lnTo>
                    <a:pt x="0" y="10136"/>
                  </a:lnTo>
                  <a:close/>
                </a:path>
              </a:pathLst>
            </a:custGeom>
            <a:solidFill>
              <a:srgbClr val="ECD0D7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entury Gothic"/>
                <a:buNone/>
              </a:pPr>
              <a:r>
                <a:t/>
              </a:r>
              <a:endParaRPr b="0" i="0" sz="4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19"/>
            <p:cNvSpPr txBox="1"/>
            <p:nvPr/>
          </p:nvSpPr>
          <p:spPr>
            <a:xfrm>
              <a:off x="206008" y="567343"/>
              <a:ext cx="10366820" cy="2148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DISCUSS: What makes a ”successful” book cover or film poster?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What does it need to do?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>
            <p:ph type="title"/>
          </p:nvPr>
        </p:nvSpPr>
        <p:spPr>
          <a:xfrm>
            <a:off x="1295401" y="982132"/>
            <a:ext cx="9601198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b="1" lang="en-US" sz="5400"/>
              <a:t>Today, we’re looking at…</a:t>
            </a:r>
            <a:endParaRPr/>
          </a:p>
        </p:txBody>
      </p:sp>
      <p:sp>
        <p:nvSpPr>
          <p:cNvPr id="320" name="Google Shape;320;p20"/>
          <p:cNvSpPr txBox="1"/>
          <p:nvPr>
            <p:ph idx="1" type="body"/>
          </p:nvPr>
        </p:nvSpPr>
        <p:spPr>
          <a:xfrm>
            <a:off x="1295401" y="2852927"/>
            <a:ext cx="9601198" cy="3120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7429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Century Gothic"/>
              <a:buAutoNum type="arabicPeriod"/>
            </a:pPr>
            <a:r>
              <a:rPr lang="en-US" sz="4000"/>
              <a:t>Sizing</a:t>
            </a:r>
            <a:endParaRPr/>
          </a:p>
          <a:p>
            <a:pPr indent="-742950" lvl="0" marL="7429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Font typeface="Century Gothic"/>
              <a:buAutoNum type="arabicPeriod"/>
            </a:pPr>
            <a:r>
              <a:rPr lang="en-US" sz="4000"/>
              <a:t>Proportion</a:t>
            </a:r>
            <a:endParaRPr/>
          </a:p>
          <a:p>
            <a:pPr indent="-742950" lvl="0" marL="7429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Font typeface="Century Gothic"/>
              <a:buAutoNum type="arabicPeriod"/>
            </a:pPr>
            <a:r>
              <a:rPr lang="en-US" sz="4000"/>
              <a:t>Dominant image</a:t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>
            <a:off x="6790943" y="2755392"/>
            <a:ext cx="877825" cy="32180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220"/>
                  <a:pt x="10800" y="491"/>
                </a:cubicBezTo>
                <a:lnTo>
                  <a:pt x="10800" y="9163"/>
                </a:lnTo>
                <a:cubicBezTo>
                  <a:pt x="10800" y="9435"/>
                  <a:pt x="15635" y="9654"/>
                  <a:pt x="21600" y="9654"/>
                </a:cubicBezTo>
                <a:cubicBezTo>
                  <a:pt x="15635" y="9654"/>
                  <a:pt x="10800" y="9874"/>
                  <a:pt x="10800" y="10145"/>
                </a:cubicBezTo>
                <a:lnTo>
                  <a:pt x="10800" y="21109"/>
                </a:lnTo>
                <a:cubicBezTo>
                  <a:pt x="10800" y="21380"/>
                  <a:pt x="5965" y="21600"/>
                  <a:pt x="0" y="21600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7818398" y="3876978"/>
            <a:ext cx="3305657" cy="65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Composition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7714488" y="4620845"/>
            <a:ext cx="3759771" cy="92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(…and how this is used, with symbols and colours,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successfully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unsuccessfully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idx="4294967295" type="body"/>
          </p:nvPr>
        </p:nvSpPr>
        <p:spPr>
          <a:xfrm>
            <a:off x="1163781" y="1346027"/>
            <a:ext cx="5067301" cy="4722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921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•"/>
            </a:pPr>
            <a:r>
              <a:rPr lang="en-US" sz="4000"/>
              <a:t>What can you see on the page?</a:t>
            </a:r>
            <a:endParaRPr/>
          </a:p>
          <a:p>
            <a:pPr indent="-292100" lvl="0" marL="2857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Char char="•"/>
            </a:pPr>
            <a:r>
              <a:rPr lang="en-US" sz="4000"/>
              <a:t>Do you think the </a:t>
            </a:r>
            <a:r>
              <a:rPr b="1" lang="en-US"/>
              <a:t>sizing</a:t>
            </a:r>
            <a:r>
              <a:rPr lang="en-US" sz="4000"/>
              <a:t> of the image on the page is correct? Why / why not?</a:t>
            </a:r>
            <a:endParaRPr/>
          </a:p>
        </p:txBody>
      </p:sp>
      <p:pic>
        <p:nvPicPr>
          <p:cNvPr descr="Picture 3" id="329" name="Google Shape;3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774" y="0"/>
            <a:ext cx="44462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334" name="Google Shape;3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6190" y="1484642"/>
            <a:ext cx="4342246" cy="240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2"/>
          <p:cNvSpPr txBox="1"/>
          <p:nvPr/>
        </p:nvSpPr>
        <p:spPr>
          <a:xfrm>
            <a:off x="1708266" y="1637345"/>
            <a:ext cx="7473141" cy="3444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Proportion</a:t>
            </a: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the size of things relative to each other.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Dominant image</a:t>
            </a: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the main picture on the static image.</a:t>
            </a:r>
            <a:endParaRPr/>
          </a:p>
        </p:txBody>
      </p:sp>
      <p:pic>
        <p:nvPicPr>
          <p:cNvPr descr="Picture 5" id="336" name="Google Shape;3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6226" y="3942720"/>
            <a:ext cx="3225801" cy="2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/>
          <p:nvPr>
            <p:ph idx="4294967295" type="title"/>
          </p:nvPr>
        </p:nvSpPr>
        <p:spPr>
          <a:xfrm>
            <a:off x="378376" y="1218910"/>
            <a:ext cx="7218365" cy="1303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88"/>
              <a:buFont typeface="Century Gothic"/>
              <a:buNone/>
            </a:pPr>
            <a:r>
              <a:rPr b="1" lang="en-US" sz="3888"/>
              <a:t>Proportion and Dominant Image</a:t>
            </a:r>
            <a:endParaRPr/>
          </a:p>
        </p:txBody>
      </p:sp>
      <p:sp>
        <p:nvSpPr>
          <p:cNvPr id="342" name="Google Shape;342;p23"/>
          <p:cNvSpPr txBox="1"/>
          <p:nvPr>
            <p:ph idx="4294967295" type="body"/>
          </p:nvPr>
        </p:nvSpPr>
        <p:spPr>
          <a:xfrm>
            <a:off x="831273" y="2870488"/>
            <a:ext cx="6553201" cy="2962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40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</a:rPr>
              <a:t>Look at the movie poster. How has it used proportion and dominant image to tell you about the film?</a:t>
            </a:r>
            <a:endParaRPr/>
          </a:p>
        </p:txBody>
      </p:sp>
      <p:pic>
        <p:nvPicPr>
          <p:cNvPr descr="Picture 4" id="343" name="Google Shape;3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4473" y="13347"/>
            <a:ext cx="4563103" cy="684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/>
          <p:nvPr>
            <p:ph idx="4294967295" type="body"/>
          </p:nvPr>
        </p:nvSpPr>
        <p:spPr>
          <a:xfrm>
            <a:off x="872837" y="1193944"/>
            <a:ext cx="5067301" cy="4206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921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•"/>
            </a:pPr>
            <a:r>
              <a:rPr lang="en-US" sz="4000"/>
              <a:t>What would you guess this book was about from the dominant image?</a:t>
            </a:r>
            <a:endParaRPr/>
          </a:p>
          <a:p>
            <a:pPr indent="-292100" lvl="0" marL="2857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Char char="•"/>
            </a:pPr>
            <a:r>
              <a:rPr lang="en-US" sz="4000"/>
              <a:t>Is it successful?</a:t>
            </a:r>
            <a:endParaRPr/>
          </a:p>
        </p:txBody>
      </p:sp>
      <p:pic>
        <p:nvPicPr>
          <p:cNvPr descr="Picture 2" id="349" name="Google Shape;3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7296" y="0"/>
            <a:ext cx="45202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>
            <p:ph idx="4294967295" type="body"/>
          </p:nvPr>
        </p:nvSpPr>
        <p:spPr>
          <a:xfrm>
            <a:off x="872837" y="1193944"/>
            <a:ext cx="5067301" cy="4206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921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•"/>
            </a:pPr>
            <a:r>
              <a:rPr lang="en-US" sz="4000"/>
              <a:t>What would you guess this book was about from the dominant image?</a:t>
            </a:r>
            <a:endParaRPr/>
          </a:p>
          <a:p>
            <a:pPr indent="-292100" lvl="0" marL="2857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Char char="•"/>
            </a:pPr>
            <a:r>
              <a:rPr lang="en-US" sz="4000"/>
              <a:t>Is it successful?</a:t>
            </a:r>
            <a:endParaRPr/>
          </a:p>
        </p:txBody>
      </p:sp>
      <p:pic>
        <p:nvPicPr>
          <p:cNvPr descr="Picture 1" id="355" name="Google Shape;3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37" y="-2"/>
            <a:ext cx="4755573" cy="685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