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12192000"/>
  <p:notesSz cx="6858000" cy="9144000"/>
  <p:embeddedFontLst>
    <p:embeddedFont>
      <p:font typeface="Proxima Nova"/>
      <p:regular r:id="rId26"/>
      <p:bold r:id="rId27"/>
      <p:italic r:id="rId28"/>
      <p:boldItalic r:id="rId29"/>
    </p:embeddedFont>
    <p:embeddedFont>
      <p:font typeface="Century Gothic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3BC57A5-2224-4472-B030-7AE9C284E7C0}">
  <a:tblStyle styleId="{13BC57A5-2224-4472-B030-7AE9C284E7C0}" styleName="Table_0"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2DCD3"/>
          </a:solidFill>
        </a:fill>
      </a:tcStyle>
    </a:wholeTbl>
    <a:band1H>
      <a:tcTxStyle/>
    </a:band1H>
    <a:band2H>
      <a:tcTxStyle b="off" i="off"/>
      <a:tcStyle>
        <a:fill>
          <a:solidFill>
            <a:srgbClr val="F1EEEA"/>
          </a:solidFill>
        </a:fill>
      </a:tcStyle>
    </a:band2H>
    <a:band1V>
      <a:tcTxStyle/>
    </a:band1V>
    <a:band2V>
      <a:tcTxStyle/>
    </a:band2V>
    <a:lastCol>
      <a:tcTxStyle/>
    </a:lastCol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roximaNova-regular.fntdata"/><Relationship Id="rId25" Type="http://schemas.openxmlformats.org/officeDocument/2006/relationships/slide" Target="slides/slide20.xml"/><Relationship Id="rId28" Type="http://schemas.openxmlformats.org/officeDocument/2006/relationships/font" Target="fonts/ProximaNova-italic.fntdata"/><Relationship Id="rId27" Type="http://schemas.openxmlformats.org/officeDocument/2006/relationships/font" Target="fonts/ProximaNov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roximaNov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enturyGothic-bold.fntdata"/><Relationship Id="rId30" Type="http://schemas.openxmlformats.org/officeDocument/2006/relationships/font" Target="fonts/CenturyGothic-regular.fntdata"/><Relationship Id="rId11" Type="http://schemas.openxmlformats.org/officeDocument/2006/relationships/slide" Target="slides/slide6.xml"/><Relationship Id="rId33" Type="http://schemas.openxmlformats.org/officeDocument/2006/relationships/font" Target="fonts/CenturyGothic-boldItalic.fntdata"/><Relationship Id="rId10" Type="http://schemas.openxmlformats.org/officeDocument/2006/relationships/slide" Target="slides/slide5.xml"/><Relationship Id="rId32" Type="http://schemas.openxmlformats.org/officeDocument/2006/relationships/font" Target="fonts/CenturyGothic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 showMasterSp="0">
  <p:cSld name="Panoramic Picture with Ca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2" name="Google Shape;6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1"/>
          <p:cNvSpPr txBox="1"/>
          <p:nvPr>
            <p:ph type="title"/>
          </p:nvPr>
        </p:nvSpPr>
        <p:spPr>
          <a:xfrm>
            <a:off x="1295400" y="4815414"/>
            <a:ext cx="9609668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1041426" y="1041399"/>
            <a:ext cx="10105974" cy="3335869"/>
          </a:xfrm>
          <a:prstGeom prst="rect">
            <a:avLst/>
          </a:prstGeom>
          <a:noFill/>
          <a:ln cap="flat" cmpd="sng" w="57150">
            <a:solidFill>
              <a:srgbClr val="808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1295400" y="5382152"/>
            <a:ext cx="9609668" cy="493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 showMasterSp="0">
  <p:cSld name="Title and Caption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8" name="Google Shape;6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2"/>
          <p:cNvSpPr txBox="1"/>
          <p:nvPr>
            <p:ph type="title"/>
          </p:nvPr>
        </p:nvSpPr>
        <p:spPr>
          <a:xfrm>
            <a:off x="1303867" y="982132"/>
            <a:ext cx="9592734" cy="2954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>
            <a:off x="1303867" y="4343398"/>
            <a:ext cx="9592734" cy="1532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71" name="Google Shape;71;p12"/>
          <p:cNvCxnSpPr/>
          <p:nvPr/>
        </p:nvCxnSpPr>
        <p:spPr>
          <a:xfrm>
            <a:off x="1396169" y="4140198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 showMasterSp="0">
  <p:cSld name="Quote with Caption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74" name="Google Shape;74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3"/>
          <p:cNvSpPr txBox="1"/>
          <p:nvPr>
            <p:ph type="title"/>
          </p:nvPr>
        </p:nvSpPr>
        <p:spPr>
          <a:xfrm>
            <a:off x="1446212" y="982132"/>
            <a:ext cx="9296399" cy="2370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>
            <a:off x="1674811" y="3352800"/>
            <a:ext cx="8839204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1pPr>
            <a:lvl2pPr indent="-228600" lvl="1" marL="9144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2pPr>
            <a:lvl3pPr indent="-228600" lvl="2" marL="13716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3pPr>
            <a:lvl4pPr indent="-228600" lvl="3" marL="18288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4pPr>
            <a:lvl5pPr indent="-228600" lvl="4" marL="22860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2" type="body"/>
          </p:nvPr>
        </p:nvSpPr>
        <p:spPr>
          <a:xfrm>
            <a:off x="1295400" y="4343398"/>
            <a:ext cx="9609668" cy="1532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/>
        </p:nvSpPr>
        <p:spPr>
          <a:xfrm>
            <a:off x="907732" y="50432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79" name="Google Shape;79;p13"/>
          <p:cNvSpPr txBox="1"/>
          <p:nvPr/>
        </p:nvSpPr>
        <p:spPr>
          <a:xfrm>
            <a:off x="10645986" y="245223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cxnSp>
        <p:nvCxnSpPr>
          <p:cNvPr id="80" name="Google Shape;80;p13"/>
          <p:cNvCxnSpPr/>
          <p:nvPr/>
        </p:nvCxnSpPr>
        <p:spPr>
          <a:xfrm>
            <a:off x="1396169" y="4140198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 showMasterSp="0">
  <p:cSld name="Name Card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83" name="Google Shape;8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 txBox="1"/>
          <p:nvPr>
            <p:ph type="title"/>
          </p:nvPr>
        </p:nvSpPr>
        <p:spPr>
          <a:xfrm>
            <a:off x="1295402" y="3308580"/>
            <a:ext cx="9609668" cy="1468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>
            <a:off x="1295400" y="4777380"/>
            <a:ext cx="9609669" cy="860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 showMasterSp="0">
  <p:cSld name="Quote Name Card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88" name="Google Shape;8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/>
          <p:nvPr>
            <p:ph type="title"/>
          </p:nvPr>
        </p:nvSpPr>
        <p:spPr>
          <a:xfrm>
            <a:off x="1446212" y="982132"/>
            <a:ext cx="9296399" cy="2243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90" name="Google Shape;90;p15"/>
          <p:cNvSpPr txBox="1"/>
          <p:nvPr>
            <p:ph idx="1" type="body"/>
          </p:nvPr>
        </p:nvSpPr>
        <p:spPr>
          <a:xfrm>
            <a:off x="1295400" y="3639311"/>
            <a:ext cx="9609669" cy="8869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2" type="body"/>
          </p:nvPr>
        </p:nvSpPr>
        <p:spPr>
          <a:xfrm>
            <a:off x="1295400" y="4529666"/>
            <a:ext cx="9609670" cy="13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92" name="Google Shape;92;p15"/>
          <p:cNvSpPr txBox="1"/>
          <p:nvPr/>
        </p:nvSpPr>
        <p:spPr>
          <a:xfrm>
            <a:off x="907732" y="50432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93" name="Google Shape;93;p15"/>
          <p:cNvSpPr txBox="1"/>
          <p:nvPr/>
        </p:nvSpPr>
        <p:spPr>
          <a:xfrm>
            <a:off x="10645986" y="222362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cxnSp>
        <p:nvCxnSpPr>
          <p:cNvPr id="94" name="Google Shape;94;p15"/>
          <p:cNvCxnSpPr/>
          <p:nvPr/>
        </p:nvCxnSpPr>
        <p:spPr>
          <a:xfrm>
            <a:off x="1396169" y="3429000"/>
            <a:ext cx="9407299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 showMasterSp="0">
  <p:cSld name="True or Fals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97" name="Google Shape;97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>
            <p:ph type="title"/>
          </p:nvPr>
        </p:nvSpPr>
        <p:spPr>
          <a:xfrm>
            <a:off x="1295400" y="982132"/>
            <a:ext cx="9609668" cy="2243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1295400" y="3630167"/>
            <a:ext cx="9609669" cy="8412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2" type="body"/>
          </p:nvPr>
        </p:nvSpPr>
        <p:spPr>
          <a:xfrm>
            <a:off x="1295400" y="4470398"/>
            <a:ext cx="9609671" cy="1405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101" name="Google Shape;101;p16"/>
          <p:cNvCxnSpPr/>
          <p:nvPr/>
        </p:nvCxnSpPr>
        <p:spPr>
          <a:xfrm>
            <a:off x="1396169" y="3429000"/>
            <a:ext cx="9407299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2" name="Google Shape;102;p16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8"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2692398" y="1871130"/>
            <a:ext cx="6815670" cy="1515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2692398" y="3657596"/>
            <a:ext cx="6815670" cy="132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16" name="Google Shape;16;p3"/>
          <p:cNvCxnSpPr/>
          <p:nvPr/>
        </p:nvCxnSpPr>
        <p:spPr>
          <a:xfrm>
            <a:off x="2692399" y="3522131"/>
            <a:ext cx="6815667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9263160" y="5055443"/>
            <a:ext cx="244907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19" name="Google Shape;1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4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" name="Google Shape;21;p4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295400" y="2556931"/>
            <a:ext cx="9601198" cy="3318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>
  <p:cSld name="Section 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25" name="Google Shape;2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type="title"/>
          </p:nvPr>
        </p:nvSpPr>
        <p:spPr>
          <a:xfrm>
            <a:off x="2015069" y="1752606"/>
            <a:ext cx="8158689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2015066" y="3846050"/>
            <a:ext cx="8158692" cy="954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28" name="Google Shape;28;p5"/>
          <p:cNvCxnSpPr/>
          <p:nvPr/>
        </p:nvCxnSpPr>
        <p:spPr>
          <a:xfrm>
            <a:off x="2012723" y="3710585"/>
            <a:ext cx="8163381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31" name="Google Shape;3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" name="Google Shape;32;p6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" name="Google Shape;33;p6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1298447" y="2560320"/>
            <a:ext cx="4718305" cy="33101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37" name="Google Shape;3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295400" y="2658533"/>
            <a:ext cx="4718304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6180671" y="2658533"/>
            <a:ext cx="4718305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41" name="Google Shape;41;p7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44" name="Google Shape;4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cxnSp>
        <p:nvCxnSpPr>
          <p:cNvPr id="46" name="Google Shape;46;p8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>
  <p:cSld name="Content with Ca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49" name="Google Shape;4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/>
          <p:nvPr>
            <p:ph type="title"/>
          </p:nvPr>
        </p:nvSpPr>
        <p:spPr>
          <a:xfrm>
            <a:off x="1293811" y="1388534"/>
            <a:ext cx="3718455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" type="body"/>
          </p:nvPr>
        </p:nvSpPr>
        <p:spPr>
          <a:xfrm>
            <a:off x="5418668" y="982131"/>
            <a:ext cx="5469467" cy="48937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2" type="body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53" name="Google Shape;53;p9"/>
          <p:cNvCxnSpPr/>
          <p:nvPr/>
        </p:nvCxnSpPr>
        <p:spPr>
          <a:xfrm>
            <a:off x="1396169" y="2912533"/>
            <a:ext cx="35144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>
  <p:cSld name="Picture with Caption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56" name="Google Shape;5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/>
          <p:nvPr>
            <p:ph type="title"/>
          </p:nvPr>
        </p:nvSpPr>
        <p:spPr>
          <a:xfrm>
            <a:off x="1295399" y="1883831"/>
            <a:ext cx="6241816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entury Gothic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58" name="Google Shape;58;p10"/>
          <p:cNvSpPr/>
          <p:nvPr>
            <p:ph idx="2" type="pic"/>
          </p:nvPr>
        </p:nvSpPr>
        <p:spPr>
          <a:xfrm>
            <a:off x="8094830" y="1041400"/>
            <a:ext cx="3063348" cy="4775200"/>
          </a:xfrm>
          <a:prstGeom prst="rect">
            <a:avLst/>
          </a:prstGeom>
          <a:noFill/>
          <a:ln cap="flat" cmpd="sng" w="57150">
            <a:solidFill>
              <a:srgbClr val="808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body"/>
          </p:nvPr>
        </p:nvSpPr>
        <p:spPr>
          <a:xfrm>
            <a:off x="1295399" y="3255431"/>
            <a:ext cx="6241816" cy="1828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4.jp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4038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40386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40386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4038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40386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40386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40386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403859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403859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5" Type="http://schemas.openxmlformats.org/officeDocument/2006/relationships/image" Target="../media/image1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Relationship Id="rId4" Type="http://schemas.openxmlformats.org/officeDocument/2006/relationships/image" Target="../media/image28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6.jpg"/><Relationship Id="rId5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Relationship Id="rId4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Relationship Id="rId4" Type="http://schemas.openxmlformats.org/officeDocument/2006/relationships/image" Target="../media/image11.jpg"/><Relationship Id="rId5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107" name="Google Shape;10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96166" y="0"/>
            <a:ext cx="484664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" id="108" name="Google Shape;10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381" y="0"/>
            <a:ext cx="484664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7"/>
          <p:cNvSpPr txBox="1"/>
          <p:nvPr/>
        </p:nvSpPr>
        <p:spPr>
          <a:xfrm>
            <a:off x="4754879" y="965517"/>
            <a:ext cx="2694433" cy="492696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 NOW: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Discuss - From looking at these posters and the </a:t>
            </a:r>
            <a:r>
              <a:rPr b="0" i="0" lang="en-US" sz="24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symbols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0" lang="en-US" sz="24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colours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</a:t>
            </a:r>
            <a:r>
              <a:rPr b="0" i="0" lang="en-US" sz="24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composition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used,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kind of performance do you think you’d see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if you went to these shows?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2" name="Google Shape;202;p26"/>
          <p:cNvGraphicFramePr/>
          <p:nvPr/>
        </p:nvGraphicFramePr>
        <p:xfrm>
          <a:off x="1141983" y="8903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{13BC57A5-2224-4472-B030-7AE9C284E7C0}</a:tableStyleId>
              </a:tblPr>
              <a:tblGrid>
                <a:gridCol w="5073900"/>
                <a:gridCol w="5073900"/>
              </a:tblGrid>
              <a:tr h="671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</a:rPr>
                        <a:t>Written information I MUST include…</a:t>
                      </a:r>
                      <a:endParaRPr/>
                    </a:p>
                  </a:txBody>
                  <a:tcPr marT="45725" marB="45725" marR="45725" marL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</a:rPr>
                        <a:t>Written information I COULD include…</a:t>
                      </a:r>
                      <a:endParaRPr/>
                    </a:p>
                  </a:txBody>
                  <a:tcPr marT="45725" marB="45725" marR="45725" marL="45725">
                    <a:solidFill>
                      <a:schemeClr val="accent6"/>
                    </a:solidFill>
                  </a:tcPr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7" name="Google Shape;207;p27"/>
          <p:cNvGraphicFramePr/>
          <p:nvPr/>
        </p:nvGraphicFramePr>
        <p:xfrm>
          <a:off x="1141983" y="8903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{13BC57A5-2224-4472-B030-7AE9C284E7C0}</a:tableStyleId>
              </a:tblPr>
              <a:tblGrid>
                <a:gridCol w="5073900"/>
                <a:gridCol w="5073900"/>
              </a:tblGrid>
              <a:tr h="671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</a:rPr>
                        <a:t>Written information I MUST include…</a:t>
                      </a:r>
                      <a:endParaRPr/>
                    </a:p>
                  </a:txBody>
                  <a:tcPr marT="45725" marB="45725" marR="45725" marL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</a:rPr>
                        <a:t>Written information I COULD include…</a:t>
                      </a:r>
                      <a:endParaRPr/>
                    </a:p>
                  </a:txBody>
                  <a:tcPr marT="45725" marB="45725" marR="45725" marL="45725">
                    <a:solidFill>
                      <a:schemeClr val="accent6"/>
                    </a:solidFill>
                  </a:tcPr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Title</a:t>
                      </a:r>
                      <a:endParaRPr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Author’s name</a:t>
                      </a:r>
                      <a:endParaRPr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Dates</a:t>
                      </a:r>
                      <a:endParaRPr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Director’s name</a:t>
                      </a:r>
                      <a:endParaRPr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Theatre information</a:t>
                      </a:r>
                      <a:endParaRPr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Theatre address</a:t>
                      </a:r>
                      <a:endParaRPr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Contact information</a:t>
                      </a:r>
                      <a:endParaRPr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Sponsors</a:t>
                      </a:r>
                      <a:endParaRPr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Tag line</a:t>
                      </a:r>
                      <a:endParaRPr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Quotations</a:t>
                      </a:r>
                      <a:endParaRPr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Summary of the play</a:t>
                      </a:r>
                      <a:endParaRPr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Ticket price</a:t>
                      </a:r>
                      <a:endParaRPr/>
                    </a:p>
                  </a:txBody>
                  <a:tcPr marT="45725" marB="45725" marR="45725" marL="45725"/>
                </a:tc>
              </a:tr>
              <a:tr h="38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45725" marL="457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u="none" cap="none" strike="noStrike"/>
                        <a:t>Reviews/stars</a:t>
                      </a:r>
                      <a:endParaRPr/>
                    </a:p>
                  </a:txBody>
                  <a:tcPr marT="45725" marB="45725" marR="45725" marL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5" id="212" name="Google Shape;21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1394" y="1352853"/>
            <a:ext cx="1730063" cy="17300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3" name="Google Shape;213;p28"/>
          <p:cNvGrpSpPr/>
          <p:nvPr/>
        </p:nvGrpSpPr>
        <p:grpSpPr>
          <a:xfrm>
            <a:off x="1225849" y="8737"/>
            <a:ext cx="6486417" cy="2710969"/>
            <a:chOff x="0" y="0"/>
            <a:chExt cx="6486416" cy="2710968"/>
          </a:xfrm>
        </p:grpSpPr>
        <p:sp>
          <p:nvSpPr>
            <p:cNvPr id="214" name="Google Shape;214;p28"/>
            <p:cNvSpPr/>
            <p:nvPr/>
          </p:nvSpPr>
          <p:spPr>
            <a:xfrm>
              <a:off x="548013" y="0"/>
              <a:ext cx="5938403" cy="2710968"/>
            </a:xfrm>
            <a:custGeom>
              <a:rect b="b" l="l" r="r" t="t"/>
              <a:pathLst>
                <a:path extrusionOk="0" h="20684" w="20879">
                  <a:moveTo>
                    <a:pt x="1901" y="6800"/>
                  </a:moveTo>
                  <a:lnTo>
                    <a:pt x="1901" y="6800"/>
                  </a:lnTo>
                  <a:cubicBezTo>
                    <a:pt x="1658" y="4397"/>
                    <a:pt x="2907" y="2184"/>
                    <a:pt x="4691" y="1857"/>
                  </a:cubicBezTo>
                  <a:cubicBezTo>
                    <a:pt x="5414" y="1724"/>
                    <a:pt x="6149" y="1922"/>
                    <a:pt x="6778" y="2419"/>
                  </a:cubicBezTo>
                  <a:cubicBezTo>
                    <a:pt x="7445" y="725"/>
                    <a:pt x="9003" y="82"/>
                    <a:pt x="10259" y="981"/>
                  </a:cubicBezTo>
                  <a:cubicBezTo>
                    <a:pt x="10478" y="1139"/>
                    <a:pt x="10680" y="1338"/>
                    <a:pt x="10857" y="1573"/>
                  </a:cubicBezTo>
                  <a:lnTo>
                    <a:pt x="10857" y="1573"/>
                  </a:lnTo>
                  <a:cubicBezTo>
                    <a:pt x="11377" y="169"/>
                    <a:pt x="12642" y="-401"/>
                    <a:pt x="13683" y="299"/>
                  </a:cubicBezTo>
                  <a:cubicBezTo>
                    <a:pt x="13971" y="493"/>
                    <a:pt x="14223" y="774"/>
                    <a:pt x="14418" y="1119"/>
                  </a:cubicBezTo>
                  <a:cubicBezTo>
                    <a:pt x="15255" y="-209"/>
                    <a:pt x="16734" y="-373"/>
                    <a:pt x="17722" y="753"/>
                  </a:cubicBezTo>
                  <a:cubicBezTo>
                    <a:pt x="18137" y="1226"/>
                    <a:pt x="18417" y="1878"/>
                    <a:pt x="18513" y="2598"/>
                  </a:cubicBezTo>
                  <a:lnTo>
                    <a:pt x="18513" y="2598"/>
                  </a:lnTo>
                  <a:cubicBezTo>
                    <a:pt x="19885" y="3102"/>
                    <a:pt x="20694" y="5013"/>
                    <a:pt x="20321" y="6865"/>
                  </a:cubicBezTo>
                  <a:cubicBezTo>
                    <a:pt x="20289" y="7020"/>
                    <a:pt x="20250" y="7173"/>
                    <a:pt x="20203" y="7321"/>
                  </a:cubicBezTo>
                  <a:lnTo>
                    <a:pt x="20203" y="7321"/>
                  </a:lnTo>
                  <a:cubicBezTo>
                    <a:pt x="21303" y="9251"/>
                    <a:pt x="21034" y="12017"/>
                    <a:pt x="19601" y="13499"/>
                  </a:cubicBezTo>
                  <a:cubicBezTo>
                    <a:pt x="19156" y="13961"/>
                    <a:pt x="18629" y="14259"/>
                    <a:pt x="18072" y="14367"/>
                  </a:cubicBezTo>
                  <a:cubicBezTo>
                    <a:pt x="18072" y="16443"/>
                    <a:pt x="16822" y="18126"/>
                    <a:pt x="15280" y="18126"/>
                  </a:cubicBezTo>
                  <a:cubicBezTo>
                    <a:pt x="14757" y="18126"/>
                    <a:pt x="14245" y="17928"/>
                    <a:pt x="13801" y="17556"/>
                  </a:cubicBezTo>
                  <a:cubicBezTo>
                    <a:pt x="13280" y="19883"/>
                    <a:pt x="11460" y="21199"/>
                    <a:pt x="9738" y="20494"/>
                  </a:cubicBezTo>
                  <a:cubicBezTo>
                    <a:pt x="9016" y="20199"/>
                    <a:pt x="8392" y="19574"/>
                    <a:pt x="7973" y="18727"/>
                  </a:cubicBezTo>
                  <a:cubicBezTo>
                    <a:pt x="6209" y="20160"/>
                    <a:pt x="3920" y="19389"/>
                    <a:pt x="2859" y="17004"/>
                  </a:cubicBezTo>
                  <a:cubicBezTo>
                    <a:pt x="2846" y="16974"/>
                    <a:pt x="2833" y="16944"/>
                    <a:pt x="2820" y="16914"/>
                  </a:cubicBezTo>
                  <a:lnTo>
                    <a:pt x="2820" y="16914"/>
                  </a:lnTo>
                  <a:cubicBezTo>
                    <a:pt x="1666" y="17096"/>
                    <a:pt x="620" y="15986"/>
                    <a:pt x="485" y="14435"/>
                  </a:cubicBezTo>
                  <a:cubicBezTo>
                    <a:pt x="412" y="13608"/>
                    <a:pt x="615" y="12780"/>
                    <a:pt x="1038" y="12172"/>
                  </a:cubicBezTo>
                  <a:lnTo>
                    <a:pt x="1038" y="12172"/>
                  </a:lnTo>
                  <a:cubicBezTo>
                    <a:pt x="39" y="11379"/>
                    <a:pt x="-297" y="9639"/>
                    <a:pt x="288" y="8285"/>
                  </a:cubicBezTo>
                  <a:cubicBezTo>
                    <a:pt x="626" y="7504"/>
                    <a:pt x="1218" y="6988"/>
                    <a:pt x="1883" y="6895"/>
                  </a:cubicBezTo>
                  <a:close/>
                </a:path>
              </a:pathLst>
            </a:custGeom>
            <a:solidFill>
              <a:srgbClr val="EBE0D9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481739" y="1859393"/>
              <a:ext cx="450953" cy="450953"/>
            </a:xfrm>
            <a:prstGeom prst="ellipse">
              <a:avLst/>
            </a:prstGeom>
            <a:solidFill>
              <a:srgbClr val="EBE0D9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168193" y="2036980"/>
              <a:ext cx="300635" cy="300635"/>
            </a:xfrm>
            <a:prstGeom prst="ellipse">
              <a:avLst/>
            </a:prstGeom>
            <a:solidFill>
              <a:srgbClr val="EBE0D9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7" name="Google Shape;217;p28"/>
            <p:cNvSpPr/>
            <p:nvPr/>
          </p:nvSpPr>
          <p:spPr>
            <a:xfrm>
              <a:off x="0" y="2176263"/>
              <a:ext cx="150319" cy="150319"/>
            </a:xfrm>
            <a:prstGeom prst="ellipse">
              <a:avLst/>
            </a:prstGeom>
            <a:solidFill>
              <a:srgbClr val="EBE0D9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849553" y="137850"/>
              <a:ext cx="5441559" cy="2301704"/>
            </a:xfrm>
            <a:custGeom>
              <a:rect b="b" l="l" r="r" t="t"/>
              <a:pathLst>
                <a:path extrusionOk="0" h="21600" w="21600">
                  <a:moveTo>
                    <a:pt x="1380" y="14010"/>
                  </a:moveTo>
                  <a:cubicBezTo>
                    <a:pt x="899" y="14066"/>
                    <a:pt x="417" y="13902"/>
                    <a:pt x="0" y="13542"/>
                  </a:cubicBezTo>
                  <a:moveTo>
                    <a:pt x="2598" y="19137"/>
                  </a:moveTo>
                  <a:lnTo>
                    <a:pt x="2598" y="19137"/>
                  </a:lnTo>
                  <a:cubicBezTo>
                    <a:pt x="2405" y="19250"/>
                    <a:pt x="2202" y="19325"/>
                    <a:pt x="1994" y="19361"/>
                  </a:cubicBezTo>
                  <a:moveTo>
                    <a:pt x="7802" y="21600"/>
                  </a:moveTo>
                  <a:lnTo>
                    <a:pt x="7802" y="21600"/>
                  </a:lnTo>
                  <a:cubicBezTo>
                    <a:pt x="7657" y="21279"/>
                    <a:pt x="7535" y="20936"/>
                    <a:pt x="7438" y="20577"/>
                  </a:cubicBezTo>
                  <a:moveTo>
                    <a:pt x="14532" y="19050"/>
                  </a:moveTo>
                  <a:cubicBezTo>
                    <a:pt x="14510" y="19430"/>
                    <a:pt x="14462" y="19806"/>
                    <a:pt x="14386" y="20172"/>
                  </a:cubicBezTo>
                  <a:moveTo>
                    <a:pt x="17421" y="12116"/>
                  </a:moveTo>
                  <a:cubicBezTo>
                    <a:pt x="18505" y="12890"/>
                    <a:pt x="19193" y="14504"/>
                    <a:pt x="19193" y="16273"/>
                  </a:cubicBezTo>
                  <a:moveTo>
                    <a:pt x="21600" y="7649"/>
                  </a:moveTo>
                  <a:cubicBezTo>
                    <a:pt x="21423" y="8256"/>
                    <a:pt x="21153" y="8794"/>
                    <a:pt x="20811" y="9222"/>
                  </a:cubicBezTo>
                  <a:moveTo>
                    <a:pt x="19707" y="1814"/>
                  </a:moveTo>
                  <a:cubicBezTo>
                    <a:pt x="19737" y="2059"/>
                    <a:pt x="19751" y="2307"/>
                    <a:pt x="19749" y="2556"/>
                  </a:cubicBezTo>
                  <a:moveTo>
                    <a:pt x="14668" y="947"/>
                  </a:moveTo>
                  <a:cubicBezTo>
                    <a:pt x="14771" y="605"/>
                    <a:pt x="14907" y="286"/>
                    <a:pt x="15073" y="0"/>
                  </a:cubicBezTo>
                  <a:moveTo>
                    <a:pt x="10888" y="1399"/>
                  </a:moveTo>
                  <a:cubicBezTo>
                    <a:pt x="10930" y="1115"/>
                    <a:pt x="10996" y="841"/>
                    <a:pt x="11084" y="582"/>
                  </a:cubicBezTo>
                  <a:moveTo>
                    <a:pt x="6452" y="1676"/>
                  </a:moveTo>
                  <a:cubicBezTo>
                    <a:pt x="6709" y="1897"/>
                    <a:pt x="6947" y="2163"/>
                    <a:pt x="7160" y="2469"/>
                  </a:cubicBezTo>
                  <a:moveTo>
                    <a:pt x="1072" y="7905"/>
                  </a:moveTo>
                  <a:lnTo>
                    <a:pt x="1072" y="7905"/>
                  </a:lnTo>
                  <a:cubicBezTo>
                    <a:pt x="1016" y="7632"/>
                    <a:pt x="974" y="7353"/>
                    <a:pt x="948" y="7071"/>
                  </a:cubicBezTo>
                </a:path>
              </a:pathLst>
            </a:custGeom>
            <a:noFill/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19" name="Google Shape;219;p28"/>
          <p:cNvSpPr txBox="1"/>
          <p:nvPr>
            <p:ph idx="4294967295" type="body"/>
          </p:nvPr>
        </p:nvSpPr>
        <p:spPr>
          <a:xfrm>
            <a:off x="5826033" y="3383024"/>
            <a:ext cx="5499464" cy="3317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/>
              <a:t>Your font needs to fit the </a:t>
            </a:r>
            <a:r>
              <a:rPr b="1" lang="en-US"/>
              <a:t>style of the images </a:t>
            </a:r>
            <a:r>
              <a:rPr lang="en-US" sz="3600"/>
              <a:t>on your poster and the </a:t>
            </a:r>
            <a:r>
              <a:rPr b="1" lang="en-US"/>
              <a:t>themes of your subject.</a:t>
            </a:r>
            <a:endParaRPr/>
          </a:p>
        </p:txBody>
      </p:sp>
      <p:pic>
        <p:nvPicPr>
          <p:cNvPr descr="Picture 3" id="220" name="Google Shape;22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6893" y="2906578"/>
            <a:ext cx="3718059" cy="32721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1" name="Google Shape;221;p28"/>
          <p:cNvGrpSpPr/>
          <p:nvPr/>
        </p:nvGrpSpPr>
        <p:grpSpPr>
          <a:xfrm>
            <a:off x="8166765" y="540503"/>
            <a:ext cx="3459180" cy="2399886"/>
            <a:chOff x="0" y="0"/>
            <a:chExt cx="3459179" cy="2399885"/>
          </a:xfrm>
        </p:grpSpPr>
        <p:sp>
          <p:nvSpPr>
            <p:cNvPr id="222" name="Google Shape;222;p28"/>
            <p:cNvSpPr/>
            <p:nvPr/>
          </p:nvSpPr>
          <p:spPr>
            <a:xfrm>
              <a:off x="0" y="0"/>
              <a:ext cx="3459179" cy="2399885"/>
            </a:xfrm>
            <a:prstGeom prst="rect">
              <a:avLst/>
            </a:prstGeom>
            <a:solidFill>
              <a:srgbClr val="EBE0D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descr="image19.png" id="223" name="Google Shape;223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3459179" cy="23998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4" name="Google Shape;224;p28"/>
          <p:cNvSpPr txBox="1"/>
          <p:nvPr/>
        </p:nvSpPr>
        <p:spPr>
          <a:xfrm>
            <a:off x="2906487" y="540503"/>
            <a:ext cx="4232366" cy="15773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But what font should I use for my written information??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229" name="Google Shape;22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044" y="0"/>
            <a:ext cx="439071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" id="230" name="Google Shape;23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33755" y="0"/>
            <a:ext cx="735724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/>
          <p:nvPr/>
        </p:nvSpPr>
        <p:spPr>
          <a:xfrm>
            <a:off x="1703832" y="963167"/>
            <a:ext cx="8772144" cy="955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your books, draw a letter of your choice (but not O!) both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serif</a:t>
            </a: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sans serif.</a:t>
            </a:r>
            <a:endParaRPr/>
          </a:p>
        </p:txBody>
      </p:sp>
      <p:pic>
        <p:nvPicPr>
          <p:cNvPr descr="Picture 3" id="236" name="Google Shape;23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44228" y="2441288"/>
            <a:ext cx="4070717" cy="22714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4" id="237" name="Google Shape;23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2436" y="2441288"/>
            <a:ext cx="3312845" cy="19246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5" id="238" name="Google Shape;238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13892" y="2337816"/>
            <a:ext cx="3127249" cy="15636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0"/>
          <p:cNvSpPr txBox="1"/>
          <p:nvPr/>
        </p:nvSpPr>
        <p:spPr>
          <a:xfrm>
            <a:off x="878156" y="4815840"/>
            <a:ext cx="10617266" cy="955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Then, underneath your drawing, explain the difference. </a:t>
            </a:r>
            <a:r>
              <a:rPr b="0" i="1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(“Serif fonts are… whereas sans serif fonts are…”)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244" name="Google Shape;244;p31"/>
          <p:cNvPicPr preferRelativeResize="0"/>
          <p:nvPr/>
        </p:nvPicPr>
        <p:blipFill rotWithShape="1">
          <a:blip r:embed="rId3">
            <a:alphaModFix/>
          </a:blip>
          <a:srcRect b="14236" l="0" r="0" t="0"/>
          <a:stretch/>
        </p:blipFill>
        <p:spPr>
          <a:xfrm>
            <a:off x="934972" y="1018413"/>
            <a:ext cx="7706543" cy="462648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1"/>
          <p:cNvSpPr txBox="1"/>
          <p:nvPr/>
        </p:nvSpPr>
        <p:spPr>
          <a:xfrm>
            <a:off x="8811767" y="1170432"/>
            <a:ext cx="2602993" cy="3063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are different moods created by the different fonts?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250" name="Google Shape;25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47518" y="854963"/>
            <a:ext cx="7942199" cy="4143757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2"/>
          <p:cNvSpPr txBox="1"/>
          <p:nvPr/>
        </p:nvSpPr>
        <p:spPr>
          <a:xfrm>
            <a:off x="1240536" y="5352288"/>
            <a:ext cx="9747504" cy="5867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Increased thickness =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impact</a:t>
            </a: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intensity</a:t>
            </a: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3"/>
          <p:cNvSpPr txBox="1"/>
          <p:nvPr/>
        </p:nvSpPr>
        <p:spPr>
          <a:xfrm>
            <a:off x="1118615" y="741175"/>
            <a:ext cx="5114545" cy="2072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Don’t feel like you have to use the same font for every piece of writing on your page…</a:t>
            </a:r>
            <a:endParaRPr/>
          </a:p>
        </p:txBody>
      </p:sp>
      <p:pic>
        <p:nvPicPr>
          <p:cNvPr descr="Picture 2" id="257" name="Google Shape;25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6588" y="3243072"/>
            <a:ext cx="4038601" cy="619126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3"/>
          <p:cNvSpPr txBox="1"/>
          <p:nvPr/>
        </p:nvSpPr>
        <p:spPr>
          <a:xfrm>
            <a:off x="1539240" y="3953529"/>
            <a:ext cx="4273296" cy="370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Great font choice for a title!</a:t>
            </a:r>
            <a:endParaRPr/>
          </a:p>
        </p:txBody>
      </p:sp>
      <p:pic>
        <p:nvPicPr>
          <p:cNvPr descr="Picture 4" id="259" name="Google Shape;25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5600" y="587442"/>
            <a:ext cx="4773168" cy="6113947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/>
          <p:nvPr/>
        </p:nvSpPr>
        <p:spPr>
          <a:xfrm>
            <a:off x="6989063" y="6031546"/>
            <a:ext cx="4273297" cy="370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Terrible font choice for a menu…</a:t>
            </a:r>
            <a:endParaRPr/>
          </a:p>
        </p:txBody>
      </p:sp>
      <p:pic>
        <p:nvPicPr>
          <p:cNvPr descr="Picture 6" id="261" name="Google Shape;26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62928" y="587442"/>
            <a:ext cx="4815841" cy="61686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7" id="262" name="Google Shape;262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6631" y="2882462"/>
            <a:ext cx="5455609" cy="3818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267" name="Google Shape;26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47488" y="1542669"/>
            <a:ext cx="6246115" cy="437228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4"/>
          <p:cNvSpPr txBox="1"/>
          <p:nvPr/>
        </p:nvSpPr>
        <p:spPr>
          <a:xfrm>
            <a:off x="1021078" y="713612"/>
            <a:ext cx="10430259" cy="4597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Try to avoid being TOO obvious with your font choices…</a:t>
            </a:r>
            <a:endParaRPr/>
          </a:p>
        </p:txBody>
      </p:sp>
      <p:sp>
        <p:nvSpPr>
          <p:cNvPr id="269" name="Google Shape;269;p34"/>
          <p:cNvSpPr txBox="1"/>
          <p:nvPr/>
        </p:nvSpPr>
        <p:spPr>
          <a:xfrm>
            <a:off x="850391" y="1766733"/>
            <a:ext cx="3931921" cy="39615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Don’t</a:t>
            </a: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use Papyrus </a:t>
            </a:r>
            <a:r>
              <a:rPr b="0" i="1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just because</a:t>
            </a: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your topic is “ancient” in some way, especially if it’s about Ancient Egypt. (Better yet, don’t use Papyrus at all)</a:t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143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Don’t</a:t>
            </a: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use Comic Sans </a:t>
            </a:r>
            <a:r>
              <a:rPr b="0" i="1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just because</a:t>
            </a: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your topic is humorous. (Better yet, don’t use Comic Sans at all)</a:t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143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Don’t</a:t>
            </a: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use Lithos </a:t>
            </a:r>
            <a:r>
              <a:rPr b="0" i="1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just because</a:t>
            </a: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your topic is about Greek restaurants.</a:t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143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rPr>
              <a:t>Don’t</a:t>
            </a: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use Futura </a:t>
            </a:r>
            <a:r>
              <a:rPr b="0" i="1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just because</a:t>
            </a: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your topic deals with “the future”.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274" name="Google Shape;27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5366" y="0"/>
            <a:ext cx="48488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5"/>
          <p:cNvSpPr txBox="1"/>
          <p:nvPr/>
        </p:nvSpPr>
        <p:spPr>
          <a:xfrm>
            <a:off x="5605272" y="963167"/>
            <a:ext cx="5138928" cy="4549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Why is this a successful theatre poster?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Consider: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Images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Colour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Layout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Written Information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idx="4294967295" type="title"/>
          </p:nvPr>
        </p:nvSpPr>
        <p:spPr>
          <a:xfrm>
            <a:off x="1146047" y="1036742"/>
            <a:ext cx="9601201" cy="1303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r>
              <a:rPr b="1" lang="en-US" sz="5400"/>
              <a:t>Today, we’re looking at…</a:t>
            </a:r>
            <a:endParaRPr/>
          </a:p>
        </p:txBody>
      </p:sp>
      <p:sp>
        <p:nvSpPr>
          <p:cNvPr id="115" name="Google Shape;115;p18"/>
          <p:cNvSpPr txBox="1"/>
          <p:nvPr>
            <p:ph idx="4294967295" type="body"/>
          </p:nvPr>
        </p:nvSpPr>
        <p:spPr>
          <a:xfrm>
            <a:off x="1024127" y="2852378"/>
            <a:ext cx="9601201" cy="31210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742950" lvl="0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Font typeface="Century Gothic"/>
              <a:buAutoNum type="arabicPeriod"/>
            </a:pPr>
            <a:r>
              <a:rPr lang="en-US" sz="4000"/>
              <a:t>Written information</a:t>
            </a:r>
            <a:endParaRPr/>
          </a:p>
          <a:p>
            <a:pPr indent="-742950" lvl="0" marL="7429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600"/>
              <a:buFont typeface="Century Gothic"/>
              <a:buAutoNum type="arabicPeriod"/>
            </a:pPr>
            <a:r>
              <a:rPr lang="en-US" sz="4000"/>
              <a:t>Font</a:t>
            </a:r>
            <a:endParaRPr/>
          </a:p>
          <a:p>
            <a:pPr indent="-742950" lvl="0" marL="7429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600"/>
              <a:buFont typeface="Century Gothic"/>
              <a:buAutoNum type="arabicPeriod"/>
            </a:pPr>
            <a:r>
              <a:rPr lang="en-US" sz="4000"/>
              <a:t>Language</a:t>
            </a:r>
            <a:endParaRPr/>
          </a:p>
        </p:txBody>
      </p:sp>
      <p:sp>
        <p:nvSpPr>
          <p:cNvPr id="116" name="Google Shape;116;p18"/>
          <p:cNvSpPr/>
          <p:nvPr/>
        </p:nvSpPr>
        <p:spPr>
          <a:xfrm>
            <a:off x="6790943" y="2755392"/>
            <a:ext cx="877825" cy="3218013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5965" y="0"/>
                  <a:pt x="10800" y="220"/>
                  <a:pt x="10800" y="491"/>
                </a:cubicBezTo>
                <a:lnTo>
                  <a:pt x="10800" y="9163"/>
                </a:lnTo>
                <a:cubicBezTo>
                  <a:pt x="10800" y="9435"/>
                  <a:pt x="15635" y="9654"/>
                  <a:pt x="21600" y="9654"/>
                </a:cubicBezTo>
                <a:cubicBezTo>
                  <a:pt x="15635" y="9654"/>
                  <a:pt x="10800" y="9874"/>
                  <a:pt x="10800" y="10145"/>
                </a:cubicBezTo>
                <a:lnTo>
                  <a:pt x="10800" y="21109"/>
                </a:lnTo>
                <a:cubicBezTo>
                  <a:pt x="10800" y="21380"/>
                  <a:pt x="5965" y="21600"/>
                  <a:pt x="0" y="21600"/>
                </a:cubicBezTo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7818398" y="3876978"/>
            <a:ext cx="3269269" cy="650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= 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Text choices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6"/>
          <p:cNvSpPr txBox="1"/>
          <p:nvPr/>
        </p:nvSpPr>
        <p:spPr>
          <a:xfrm>
            <a:off x="5605272" y="963167"/>
            <a:ext cx="5138928" cy="4549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Why is this a successful theatre poster?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Consider: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Images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Colour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Layout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Written Information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Char char="-"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Font</a:t>
            </a:r>
            <a:endParaRPr/>
          </a:p>
        </p:txBody>
      </p:sp>
      <p:pic>
        <p:nvPicPr>
          <p:cNvPr descr="Picture 4" id="281" name="Google Shape;28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543" y="0"/>
            <a:ext cx="484664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4" id="122" name="Google Shape;12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0231" y="10160"/>
            <a:ext cx="4601771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5" id="123" name="Google Shape;12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" y="0"/>
            <a:ext cx="4164278" cy="686816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/>
          <p:nvPr/>
        </p:nvSpPr>
        <p:spPr>
          <a:xfrm>
            <a:off x="4164276" y="2510"/>
            <a:ext cx="3425955" cy="1564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types of written information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 you see on ALL of these posters? (eg. </a:t>
            </a:r>
            <a:r>
              <a:rPr b="0" i="1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dates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/>
          </a:p>
        </p:txBody>
      </p:sp>
      <p:pic>
        <p:nvPicPr>
          <p:cNvPr descr="Picture 7" id="125" name="Google Shape;12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64277" y="1582033"/>
            <a:ext cx="3425954" cy="5275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7" id="130" name="Google Shape;13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8910" y="708776"/>
            <a:ext cx="3511770" cy="540812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/>
          <p:nvPr/>
        </p:nvSpPr>
        <p:spPr>
          <a:xfrm rot="-10180331">
            <a:off x="4793672" y="910896"/>
            <a:ext cx="2414017" cy="35356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" name="Google Shape;132;p20"/>
          <p:cNvSpPr/>
          <p:nvPr/>
        </p:nvSpPr>
        <p:spPr>
          <a:xfrm rot="10451882">
            <a:off x="3470645" y="1935375"/>
            <a:ext cx="3728247" cy="35356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" name="Google Shape;133;p20"/>
          <p:cNvSpPr/>
          <p:nvPr/>
        </p:nvSpPr>
        <p:spPr>
          <a:xfrm rot="10800000">
            <a:off x="5695934" y="2204272"/>
            <a:ext cx="1611777" cy="35356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4" name="Google Shape;134;p20"/>
          <p:cNvSpPr/>
          <p:nvPr/>
        </p:nvSpPr>
        <p:spPr>
          <a:xfrm rot="9506416">
            <a:off x="3622230" y="4139493"/>
            <a:ext cx="3670235" cy="35356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5" name="Google Shape;135;p20"/>
          <p:cNvSpPr/>
          <p:nvPr/>
        </p:nvSpPr>
        <p:spPr>
          <a:xfrm rot="8875907">
            <a:off x="5459241" y="4681987"/>
            <a:ext cx="1877087" cy="35356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Google Shape;136;p20"/>
          <p:cNvSpPr/>
          <p:nvPr/>
        </p:nvSpPr>
        <p:spPr>
          <a:xfrm rot="9466163">
            <a:off x="5665649" y="5289558"/>
            <a:ext cx="1681071" cy="35356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20"/>
          <p:cNvSpPr/>
          <p:nvPr/>
        </p:nvSpPr>
        <p:spPr>
          <a:xfrm rot="10800000">
            <a:off x="5732948" y="5804012"/>
            <a:ext cx="1611777" cy="35356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6616902" y="956916"/>
            <a:ext cx="3352801" cy="4597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entury Gothic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of the play</a:t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6861479" y="1650494"/>
            <a:ext cx="3352801" cy="4597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entury Gothic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Author of the play</a:t>
            </a:r>
            <a:endParaRPr/>
          </a:p>
        </p:txBody>
      </p:sp>
      <p:sp>
        <p:nvSpPr>
          <p:cNvPr id="140" name="Google Shape;140;p20"/>
          <p:cNvSpPr txBox="1"/>
          <p:nvPr/>
        </p:nvSpPr>
        <p:spPr>
          <a:xfrm>
            <a:off x="6941247" y="2231651"/>
            <a:ext cx="335280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Director of the production</a:t>
            </a:r>
            <a:endParaRPr/>
          </a:p>
        </p:txBody>
      </p:sp>
      <p:sp>
        <p:nvSpPr>
          <p:cNvPr id="141" name="Google Shape;141;p20"/>
          <p:cNvSpPr txBox="1"/>
          <p:nvPr/>
        </p:nvSpPr>
        <p:spPr>
          <a:xfrm>
            <a:off x="6215303" y="3467708"/>
            <a:ext cx="335280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Dates of the performance</a:t>
            </a:r>
            <a:endParaRPr/>
          </a:p>
        </p:txBody>
      </p:sp>
      <p:sp>
        <p:nvSpPr>
          <p:cNvPr id="142" name="Google Shape;142;p20"/>
          <p:cNvSpPr txBox="1"/>
          <p:nvPr/>
        </p:nvSpPr>
        <p:spPr>
          <a:xfrm>
            <a:off x="6475066" y="4194857"/>
            <a:ext cx="390144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Theatre company performing</a:t>
            </a:r>
            <a:endParaRPr/>
          </a:p>
        </p:txBody>
      </p:sp>
      <p:sp>
        <p:nvSpPr>
          <p:cNvPr id="143" name="Google Shape;143;p20"/>
          <p:cNvSpPr txBox="1"/>
          <p:nvPr/>
        </p:nvSpPr>
        <p:spPr>
          <a:xfrm>
            <a:off x="6666927" y="4937811"/>
            <a:ext cx="3901442" cy="523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Address of theatre</a:t>
            </a:r>
            <a:endParaRPr/>
          </a:p>
        </p:txBody>
      </p:sp>
      <p:sp>
        <p:nvSpPr>
          <p:cNvPr id="144" name="Google Shape;144;p20"/>
          <p:cNvSpPr txBox="1"/>
          <p:nvPr/>
        </p:nvSpPr>
        <p:spPr>
          <a:xfrm>
            <a:off x="6861479" y="5747935"/>
            <a:ext cx="390144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details of box office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149" name="Google Shape;14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995" y="0"/>
            <a:ext cx="4475038" cy="6869131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1"/>
          <p:cNvSpPr txBox="1"/>
          <p:nvPr/>
        </p:nvSpPr>
        <p:spPr>
          <a:xfrm>
            <a:off x="6997579" y="1452971"/>
            <a:ext cx="3352801" cy="4597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entury Gothic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of the play</a:t>
            </a:r>
            <a:endParaRPr/>
          </a:p>
        </p:txBody>
      </p:sp>
      <p:sp>
        <p:nvSpPr>
          <p:cNvPr id="151" name="Google Shape;151;p21"/>
          <p:cNvSpPr txBox="1"/>
          <p:nvPr/>
        </p:nvSpPr>
        <p:spPr>
          <a:xfrm>
            <a:off x="6997579" y="2106085"/>
            <a:ext cx="3352801" cy="4597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entury Gothic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Author of the play</a:t>
            </a:r>
            <a:endParaRPr/>
          </a:p>
        </p:txBody>
      </p:sp>
      <p:sp>
        <p:nvSpPr>
          <p:cNvPr id="152" name="Google Shape;152;p21"/>
          <p:cNvSpPr txBox="1"/>
          <p:nvPr/>
        </p:nvSpPr>
        <p:spPr>
          <a:xfrm>
            <a:off x="6997579" y="2831627"/>
            <a:ext cx="335280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Director of the production</a:t>
            </a:r>
            <a:endParaRPr/>
          </a:p>
        </p:txBody>
      </p:sp>
      <p:sp>
        <p:nvSpPr>
          <p:cNvPr id="153" name="Google Shape;153;p21"/>
          <p:cNvSpPr txBox="1"/>
          <p:nvPr/>
        </p:nvSpPr>
        <p:spPr>
          <a:xfrm>
            <a:off x="6997579" y="3495614"/>
            <a:ext cx="335280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Dates of the performance</a:t>
            </a:r>
            <a:endParaRPr/>
          </a:p>
        </p:txBody>
      </p:sp>
      <p:sp>
        <p:nvSpPr>
          <p:cNvPr id="154" name="Google Shape;154;p21"/>
          <p:cNvSpPr txBox="1"/>
          <p:nvPr/>
        </p:nvSpPr>
        <p:spPr>
          <a:xfrm>
            <a:off x="6723260" y="4247388"/>
            <a:ext cx="390144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Theatre company performing</a:t>
            </a:r>
            <a:endParaRPr/>
          </a:p>
        </p:txBody>
      </p:sp>
      <p:sp>
        <p:nvSpPr>
          <p:cNvPr id="155" name="Google Shape;155;p21"/>
          <p:cNvSpPr txBox="1"/>
          <p:nvPr/>
        </p:nvSpPr>
        <p:spPr>
          <a:xfrm>
            <a:off x="6723260" y="4911375"/>
            <a:ext cx="3901441" cy="523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Address of theatre</a:t>
            </a:r>
            <a:endParaRPr/>
          </a:p>
        </p:txBody>
      </p:sp>
      <p:sp>
        <p:nvSpPr>
          <p:cNvPr id="156" name="Google Shape;156;p21"/>
          <p:cNvSpPr txBox="1"/>
          <p:nvPr/>
        </p:nvSpPr>
        <p:spPr>
          <a:xfrm>
            <a:off x="6723260" y="5698471"/>
            <a:ext cx="390144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details of box office</a:t>
            </a:r>
            <a:endParaRPr/>
          </a:p>
        </p:txBody>
      </p:sp>
      <p:sp>
        <p:nvSpPr>
          <p:cNvPr id="157" name="Google Shape;157;p21"/>
          <p:cNvSpPr txBox="1"/>
          <p:nvPr/>
        </p:nvSpPr>
        <p:spPr>
          <a:xfrm>
            <a:off x="5939924" y="861413"/>
            <a:ext cx="5468113" cy="396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 you find that information in this poster?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/>
        </p:nvSpPr>
        <p:spPr>
          <a:xfrm>
            <a:off x="6997579" y="1452971"/>
            <a:ext cx="3352801" cy="4597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entury Gothic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of the play</a:t>
            </a:r>
            <a:endParaRPr/>
          </a:p>
        </p:txBody>
      </p:sp>
      <p:sp>
        <p:nvSpPr>
          <p:cNvPr id="163" name="Google Shape;163;p22"/>
          <p:cNvSpPr txBox="1"/>
          <p:nvPr/>
        </p:nvSpPr>
        <p:spPr>
          <a:xfrm>
            <a:off x="6997579" y="2106085"/>
            <a:ext cx="3352801" cy="4597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entury Gothic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Author of the play</a:t>
            </a:r>
            <a:endParaRPr/>
          </a:p>
        </p:txBody>
      </p:sp>
      <p:sp>
        <p:nvSpPr>
          <p:cNvPr id="164" name="Google Shape;164;p22"/>
          <p:cNvSpPr txBox="1"/>
          <p:nvPr/>
        </p:nvSpPr>
        <p:spPr>
          <a:xfrm>
            <a:off x="6997579" y="2831627"/>
            <a:ext cx="335280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Director of the production</a:t>
            </a:r>
            <a:endParaRPr/>
          </a:p>
        </p:txBody>
      </p:sp>
      <p:sp>
        <p:nvSpPr>
          <p:cNvPr id="165" name="Google Shape;165;p22"/>
          <p:cNvSpPr txBox="1"/>
          <p:nvPr/>
        </p:nvSpPr>
        <p:spPr>
          <a:xfrm>
            <a:off x="6997579" y="3495614"/>
            <a:ext cx="335280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Dates of the performance</a:t>
            </a:r>
            <a:endParaRPr/>
          </a:p>
        </p:txBody>
      </p:sp>
      <p:sp>
        <p:nvSpPr>
          <p:cNvPr id="166" name="Google Shape;166;p22"/>
          <p:cNvSpPr txBox="1"/>
          <p:nvPr/>
        </p:nvSpPr>
        <p:spPr>
          <a:xfrm>
            <a:off x="6723260" y="4247388"/>
            <a:ext cx="390144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Theatre company performing</a:t>
            </a:r>
            <a:endParaRPr/>
          </a:p>
        </p:txBody>
      </p:sp>
      <p:sp>
        <p:nvSpPr>
          <p:cNvPr id="167" name="Google Shape;167;p22"/>
          <p:cNvSpPr txBox="1"/>
          <p:nvPr/>
        </p:nvSpPr>
        <p:spPr>
          <a:xfrm>
            <a:off x="6723260" y="4911375"/>
            <a:ext cx="3901441" cy="523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Address of theatre</a:t>
            </a:r>
            <a:endParaRPr/>
          </a:p>
        </p:txBody>
      </p:sp>
      <p:sp>
        <p:nvSpPr>
          <p:cNvPr id="168" name="Google Shape;168;p22"/>
          <p:cNvSpPr txBox="1"/>
          <p:nvPr/>
        </p:nvSpPr>
        <p:spPr>
          <a:xfrm>
            <a:off x="6723260" y="5698471"/>
            <a:ext cx="3901441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details of box office</a:t>
            </a:r>
            <a:endParaRPr/>
          </a:p>
        </p:txBody>
      </p:sp>
      <p:sp>
        <p:nvSpPr>
          <p:cNvPr id="169" name="Google Shape;169;p22"/>
          <p:cNvSpPr txBox="1"/>
          <p:nvPr/>
        </p:nvSpPr>
        <p:spPr>
          <a:xfrm>
            <a:off x="5939924" y="861413"/>
            <a:ext cx="5468113" cy="396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 you find that information in this poster?</a:t>
            </a:r>
            <a:endParaRPr/>
          </a:p>
        </p:txBody>
      </p:sp>
      <p:pic>
        <p:nvPicPr>
          <p:cNvPr descr="Picture 10" id="170" name="Google Shape;17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021" y="0"/>
            <a:ext cx="485235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3" id="175" name="Google Shape;17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021" y="0"/>
            <a:ext cx="485235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4" id="176" name="Google Shape;17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5715" y="0"/>
            <a:ext cx="47037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3"/>
          <p:cNvSpPr txBox="1"/>
          <p:nvPr/>
        </p:nvSpPr>
        <p:spPr>
          <a:xfrm>
            <a:off x="4207443" y="800111"/>
            <a:ext cx="2938273" cy="35458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is the written information given in a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theatre poster</a:t>
            </a: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different from that given in a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film poster</a:t>
            </a: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3" id="182" name="Google Shape;18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0766" y="460499"/>
            <a:ext cx="4225840" cy="59768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" id="183" name="Google Shape;18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23712" y="460499"/>
            <a:ext cx="3868288" cy="5976877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4"/>
          <p:cNvSpPr txBox="1"/>
          <p:nvPr/>
        </p:nvSpPr>
        <p:spPr>
          <a:xfrm>
            <a:off x="-1" y="0"/>
            <a:ext cx="12192000" cy="4597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other types of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written information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 these posters include? </a:t>
            </a:r>
            <a:endParaRPr/>
          </a:p>
        </p:txBody>
      </p:sp>
      <p:pic>
        <p:nvPicPr>
          <p:cNvPr descr="Picture 5" id="185" name="Google Shape;18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2" y="460499"/>
            <a:ext cx="4223660" cy="5976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190" name="Google Shape;19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50645" y="0"/>
            <a:ext cx="48580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5"/>
          <p:cNvSpPr txBox="1"/>
          <p:nvPr/>
        </p:nvSpPr>
        <p:spPr>
          <a:xfrm>
            <a:off x="768097" y="633984"/>
            <a:ext cx="2670047" cy="40538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other types of written information does this poster include?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WHY? </a:t>
            </a:r>
            <a:endParaRPr/>
          </a:p>
        </p:txBody>
      </p:sp>
      <p:sp>
        <p:nvSpPr>
          <p:cNvPr id="192" name="Google Shape;192;p25"/>
          <p:cNvSpPr txBox="1"/>
          <p:nvPr/>
        </p:nvSpPr>
        <p:spPr>
          <a:xfrm>
            <a:off x="8423805" y="982288"/>
            <a:ext cx="2624075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of the play</a:t>
            </a:r>
            <a:endParaRPr/>
          </a:p>
        </p:txBody>
      </p:sp>
      <p:sp>
        <p:nvSpPr>
          <p:cNvPr id="193" name="Google Shape;193;p25"/>
          <p:cNvSpPr txBox="1"/>
          <p:nvPr/>
        </p:nvSpPr>
        <p:spPr>
          <a:xfrm>
            <a:off x="8423805" y="1635401"/>
            <a:ext cx="2624075" cy="396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entury Gothic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Author of the play</a:t>
            </a:r>
            <a:endParaRPr/>
          </a:p>
        </p:txBody>
      </p:sp>
      <p:sp>
        <p:nvSpPr>
          <p:cNvPr id="194" name="Google Shape;194;p25"/>
          <p:cNvSpPr txBox="1"/>
          <p:nvPr/>
        </p:nvSpPr>
        <p:spPr>
          <a:xfrm>
            <a:off x="8423805" y="2360944"/>
            <a:ext cx="3158347" cy="3708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Director of the production</a:t>
            </a:r>
            <a:endParaRPr/>
          </a:p>
        </p:txBody>
      </p:sp>
      <p:sp>
        <p:nvSpPr>
          <p:cNvPr id="195" name="Google Shape;195;p25"/>
          <p:cNvSpPr txBox="1"/>
          <p:nvPr/>
        </p:nvSpPr>
        <p:spPr>
          <a:xfrm>
            <a:off x="8423805" y="2984869"/>
            <a:ext cx="3158347" cy="3708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Dates of the performance</a:t>
            </a:r>
            <a:endParaRPr/>
          </a:p>
        </p:txBody>
      </p:sp>
      <p:sp>
        <p:nvSpPr>
          <p:cNvPr id="196" name="Google Shape;196;p25"/>
          <p:cNvSpPr txBox="1"/>
          <p:nvPr/>
        </p:nvSpPr>
        <p:spPr>
          <a:xfrm>
            <a:off x="8423805" y="3608796"/>
            <a:ext cx="3447532" cy="37084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Theatre company performing</a:t>
            </a:r>
            <a:endParaRPr/>
          </a:p>
        </p:txBody>
      </p:sp>
      <p:sp>
        <p:nvSpPr>
          <p:cNvPr id="197" name="Google Shape;197;p25"/>
          <p:cNvSpPr txBox="1"/>
          <p:nvPr/>
        </p:nvSpPr>
        <p:spPr>
          <a:xfrm>
            <a:off x="8423805" y="4232721"/>
            <a:ext cx="3447532" cy="650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details of theatre/ box office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