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4" r:id="rId4"/>
    <p:sldMasterId id="2147483675" r:id="rId5"/>
    <p:sldMasterId id="2147483676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y="5143500" cx="9144000"/>
  <p:notesSz cx="6858000" cy="9144000"/>
  <p:embeddedFontLst>
    <p:embeddedFont>
      <p:font typeface="Raleway"/>
      <p:regular r:id="rId16"/>
      <p:bold r:id="rId17"/>
      <p:italic r:id="rId18"/>
      <p:boldItalic r:id="rId19"/>
    </p:embeddedFont>
    <p:embeddedFont>
      <p:font typeface="Lato"/>
      <p:regular r:id="rId20"/>
      <p:bold r:id="rId21"/>
      <p:italic r:id="rId22"/>
      <p:boldItalic r:id="rId23"/>
    </p:embeddedFont>
    <p:embeddedFont>
      <p:font typeface="Comfortaa"/>
      <p:regular r:id="rId24"/>
      <p:bold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Lato-regular.fntdata"/><Relationship Id="rId22" Type="http://schemas.openxmlformats.org/officeDocument/2006/relationships/font" Target="fonts/Lato-italic.fntdata"/><Relationship Id="rId21" Type="http://schemas.openxmlformats.org/officeDocument/2006/relationships/font" Target="fonts/Lato-bold.fntdata"/><Relationship Id="rId24" Type="http://schemas.openxmlformats.org/officeDocument/2006/relationships/font" Target="fonts/Comfortaa-regular.fntdata"/><Relationship Id="rId23" Type="http://schemas.openxmlformats.org/officeDocument/2006/relationships/font" Target="fonts/Lato-boldItalic.fntdata"/><Relationship Id="rId1" Type="http://schemas.openxmlformats.org/officeDocument/2006/relationships/theme" Target="theme/theme4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25" Type="http://schemas.openxmlformats.org/officeDocument/2006/relationships/font" Target="fonts/Comfortaa-bold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font" Target="fonts/Raleway-bold.fntdata"/><Relationship Id="rId16" Type="http://schemas.openxmlformats.org/officeDocument/2006/relationships/font" Target="fonts/Raleway-regular.fntdata"/><Relationship Id="rId19" Type="http://schemas.openxmlformats.org/officeDocument/2006/relationships/font" Target="fonts/Raleway-boldItalic.fntdata"/><Relationship Id="rId18" Type="http://schemas.openxmlformats.org/officeDocument/2006/relationships/font" Target="fonts/Raleway-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f27299b68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f27299b68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f27299b685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f27299b685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f3ccfcc7ca_0_3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2f3ccfcc7ca_0_3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f3ccfcc7ca_0_4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2f3ccfcc7ca_0_4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f3ccfcc7ca_0_5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2" name="Google Shape;172;g2f3ccfcc7ca_0_5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3" name="Google Shape;173;g2f3ccfcc7ca_0_51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f27299b685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2f27299b685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f3ccfcc7c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2f3ccfcc7c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f3ccfcc7ca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2f3ccfcc7ca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2.jpg"/><Relationship Id="rId3" Type="http://schemas.openxmlformats.org/officeDocument/2006/relationships/hyperlink" Target="https://www.twinkl.co.uk/" TargetMode="Externa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jp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0.jpg"/><Relationship Id="rId3" Type="http://schemas.openxmlformats.org/officeDocument/2006/relationships/hyperlink" Target="https://www.twinkl.co.uk/" TargetMode="Externa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6" name="Google Shape;56;p1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7" name="Google Shape;57;p1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1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" name="Google Shape;59;p14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60" name="Google Shape;60;p14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p1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1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1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Google Shape;66;p15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0" name="Google Shape;70;p1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71" name="Google Shape;71;p1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1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3" name="Google Shape;73;p16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74" name="Google Shape;74;p16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5" name="Google Shape;75;p1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8" name="Google Shape;78;p1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79" name="Google Shape;79;p1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1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1" name="Google Shape;81;p17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82" name="Google Shape;82;p17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83" name="Google Shape;83;p17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84" name="Google Shape;84;p1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7" name="Google Shape;87;p18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88" name="Google Shape;88;p1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" name="Google Shape;89;p1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0" name="Google Shape;90;p18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91" name="Google Shape;91;p1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9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4" name="Google Shape;94;p1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95" name="Google Shape;95;p1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1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7" name="Google Shape;97;p19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98" name="Google Shape;98;p19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9" name="Google Shape;99;p1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oogle Shape;101;p20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102" name="Google Shape;102;p2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2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4" name="Google Shape;104;p20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5" name="Google Shape;105;p2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1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8" name="Google Shape;108;p21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09" name="Google Shape;109;p2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2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1" name="Google Shape;111;p21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12" name="Google Shape;112;p21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13" name="Google Shape;113;p21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14" name="Google Shape;114;p2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2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17" name="Google Shape;117;p2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Google Shape;119;p23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120" name="Google Shape;120;p2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2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2" name="Google Shape;122;p23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3" name="Google Shape;123;p23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4" name="Google Shape;124;p2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6">
            <a:hlinkClick r:id="rId3"/>
          </p:cNvPr>
          <p:cNvSpPr/>
          <p:nvPr/>
        </p:nvSpPr>
        <p:spPr>
          <a:xfrm>
            <a:off x="4137660" y="2364366"/>
            <a:ext cx="868800" cy="41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7"/>
          <p:cNvSpPr/>
          <p:nvPr/>
        </p:nvSpPr>
        <p:spPr>
          <a:xfrm>
            <a:off x="457198" y="328613"/>
            <a:ext cx="8220000" cy="4468500"/>
          </a:xfrm>
          <a:prstGeom prst="rect">
            <a:avLst/>
          </a:prstGeom>
          <a:solidFill>
            <a:schemeClr val="lt1"/>
          </a:solidFill>
          <a:ln cap="rnd" cmpd="sng" w="25400">
            <a:solidFill>
              <a:srgbClr val="DE1E5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b="0" i="0" lang="en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27"/>
          <p:cNvSpPr txBox="1"/>
          <p:nvPr>
            <p:ph type="title"/>
          </p:nvPr>
        </p:nvSpPr>
        <p:spPr>
          <a:xfrm>
            <a:off x="457198" y="328613"/>
            <a:ext cx="8220000" cy="745800"/>
          </a:xfrm>
          <a:prstGeom prst="rect">
            <a:avLst/>
          </a:prstGeom>
          <a:noFill/>
          <a:ln>
            <a:noFill/>
          </a:ln>
        </p:spPr>
        <p:txBody>
          <a:bodyPr anchorCtr="1" anchor="ctr" bIns="252000" lIns="252000" spcFirstLastPara="1" rIns="252000" wrap="square" tIns="2520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ims Slide">
  <p:cSld name="Aims Slide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8"/>
          <p:cNvSpPr/>
          <p:nvPr/>
        </p:nvSpPr>
        <p:spPr>
          <a:xfrm>
            <a:off x="503239" y="2197826"/>
            <a:ext cx="8137500" cy="2561100"/>
          </a:xfrm>
          <a:prstGeom prst="roundRect">
            <a:avLst>
              <a:gd fmla="val 6409" name="adj"/>
            </a:avLst>
          </a:prstGeom>
          <a:solidFill>
            <a:srgbClr val="FFF9E7"/>
          </a:solidFill>
          <a:ln cap="rnd" cmpd="sng" w="25400">
            <a:solidFill>
              <a:srgbClr val="FEFBD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b="0" i="0" lang="en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28"/>
          <p:cNvSpPr/>
          <p:nvPr/>
        </p:nvSpPr>
        <p:spPr>
          <a:xfrm>
            <a:off x="503239" y="384572"/>
            <a:ext cx="8137500" cy="1644900"/>
          </a:xfrm>
          <a:prstGeom prst="roundRect">
            <a:avLst>
              <a:gd fmla="val 6409" name="adj"/>
            </a:avLst>
          </a:prstGeom>
          <a:solidFill>
            <a:srgbClr val="FFF9E7"/>
          </a:solidFill>
          <a:ln cap="rnd" cmpd="sng" w="25400">
            <a:solidFill>
              <a:srgbClr val="FEFBD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b="0" i="0" lang="en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28"/>
          <p:cNvSpPr/>
          <p:nvPr>
            <p:ph idx="1" type="body"/>
          </p:nvPr>
        </p:nvSpPr>
        <p:spPr>
          <a:xfrm>
            <a:off x="755651" y="777763"/>
            <a:ext cx="7632600" cy="1101900"/>
          </a:xfrm>
          <a:prstGeom prst="roundRect">
            <a:avLst>
              <a:gd fmla="val 2585" name="adj"/>
            </a:avLst>
          </a:prstGeom>
          <a:noFill/>
          <a:ln>
            <a:noFill/>
          </a:ln>
        </p:spPr>
        <p:txBody>
          <a:bodyPr anchorCtr="0" anchor="t" bIns="252000" lIns="252000" spcFirstLastPara="1" rIns="252000" wrap="square" tIns="2520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9" name="Google Shape;139;p28"/>
          <p:cNvSpPr/>
          <p:nvPr>
            <p:ph idx="2" type="body"/>
          </p:nvPr>
        </p:nvSpPr>
        <p:spPr>
          <a:xfrm>
            <a:off x="755651" y="2584217"/>
            <a:ext cx="7632600" cy="1101900"/>
          </a:xfrm>
          <a:prstGeom prst="roundRect">
            <a:avLst>
              <a:gd fmla="val 2585" name="adj"/>
            </a:avLst>
          </a:prstGeom>
          <a:noFill/>
          <a:ln>
            <a:noFill/>
          </a:ln>
        </p:spPr>
        <p:txBody>
          <a:bodyPr anchorCtr="0" anchor="t" bIns="252000" lIns="252000" spcFirstLastPara="1" rIns="252000" wrap="square" tIns="2520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0" name="Google Shape;140;p28"/>
          <p:cNvSpPr/>
          <p:nvPr>
            <p:ph idx="3" type="body"/>
          </p:nvPr>
        </p:nvSpPr>
        <p:spPr>
          <a:xfrm>
            <a:off x="755650" y="384572"/>
            <a:ext cx="7632600" cy="377400"/>
          </a:xfrm>
          <a:prstGeom prst="roundRect">
            <a:avLst>
              <a:gd fmla="val 2585" name="adj"/>
            </a:avLst>
          </a:prstGeom>
          <a:noFill/>
          <a:ln>
            <a:noFill/>
          </a:ln>
        </p:spPr>
        <p:txBody>
          <a:bodyPr anchorCtr="0" anchor="ctr" bIns="0" lIns="0" spcFirstLastPara="1" rIns="0" wrap="square" tIns="25200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1C1C"/>
              </a:buClr>
              <a:buSzPts val="3600"/>
              <a:buNone/>
              <a:defRPr b="1" sz="3600"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1" name="Google Shape;141;p28"/>
          <p:cNvSpPr/>
          <p:nvPr>
            <p:ph idx="4" type="body"/>
          </p:nvPr>
        </p:nvSpPr>
        <p:spPr>
          <a:xfrm>
            <a:off x="755649" y="2197826"/>
            <a:ext cx="7632600" cy="377400"/>
          </a:xfrm>
          <a:prstGeom prst="roundRect">
            <a:avLst>
              <a:gd fmla="val 2585" name="adj"/>
            </a:avLst>
          </a:prstGeom>
          <a:noFill/>
          <a:ln>
            <a:noFill/>
          </a:ln>
        </p:spPr>
        <p:txBody>
          <a:bodyPr anchorCtr="0" anchor="ctr" bIns="0" lIns="0" spcFirstLastPara="1" rIns="0" wrap="square" tIns="25200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1C1C"/>
              </a:buClr>
              <a:buSzPts val="3600"/>
              <a:buNone/>
              <a:defRPr b="1" sz="3600"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480">
          <p15:clr>
            <a:srgbClr val="F26B43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d Slide">
  <p:cSld name="End Slid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9">
            <a:hlinkClick r:id="rId3"/>
          </p:cNvPr>
          <p:cNvSpPr/>
          <p:nvPr/>
        </p:nvSpPr>
        <p:spPr>
          <a:xfrm>
            <a:off x="4137660" y="2364366"/>
            <a:ext cx="868800" cy="41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6.xml"/><Relationship Id="rId6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5"/>
          <p:cNvSpPr/>
          <p:nvPr>
            <p:ph type="title"/>
          </p:nvPr>
        </p:nvSpPr>
        <p:spPr>
          <a:xfrm>
            <a:off x="489745" y="521494"/>
            <a:ext cx="8164500" cy="863100"/>
          </a:xfrm>
          <a:prstGeom prst="roundRect">
            <a:avLst>
              <a:gd fmla="val 9641" name="adj"/>
            </a:avLst>
          </a:prstGeom>
          <a:noFill/>
          <a:ln>
            <a:noFill/>
          </a:ln>
        </p:spPr>
        <p:txBody>
          <a:bodyPr anchorCtr="1" anchor="ctr" bIns="252000" lIns="252000" spcFirstLastPara="1" rIns="252000" wrap="square" tIns="2520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3600"/>
              <a:buFont typeface="Arial"/>
              <a:buNone/>
              <a:defRPr b="1" i="0" sz="3600" u="none" cap="none" strike="noStrik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9" name="Google Shape;129;p25"/>
          <p:cNvSpPr/>
          <p:nvPr>
            <p:ph idx="1" type="body"/>
          </p:nvPr>
        </p:nvSpPr>
        <p:spPr>
          <a:xfrm>
            <a:off x="489745" y="1468040"/>
            <a:ext cx="8164500" cy="3290700"/>
          </a:xfrm>
          <a:prstGeom prst="roundRect">
            <a:avLst>
              <a:gd fmla="val 2585" name="adj"/>
            </a:avLst>
          </a:prstGeom>
          <a:noFill/>
          <a:ln>
            <a:noFill/>
          </a:ln>
        </p:spPr>
        <p:txBody>
          <a:bodyPr anchorCtr="0" anchor="t" bIns="252000" lIns="252000" spcFirstLastPara="1" rIns="252000" wrap="square" tIns="252000">
            <a:noAutofit/>
          </a:bodyPr>
          <a:lstStyle>
            <a:lvl1pPr indent="-3429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2"/>
    <p:sldLayoutId id="2147483671" r:id="rId3"/>
    <p:sldLayoutId id="2147483672" r:id="rId4"/>
    <p:sldLayoutId id="2147483673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Relationship Id="rId4" Type="http://schemas.openxmlformats.org/officeDocument/2006/relationships/image" Target="../media/image19.png"/><Relationship Id="rId5" Type="http://schemas.openxmlformats.org/officeDocument/2006/relationships/image" Target="../media/image1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www.youtube.com/watch?v=kLdqowvsil8" TargetMode="External"/><Relationship Id="rId4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flip.com/82a2801e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Relationship Id="rId4" Type="http://schemas.openxmlformats.org/officeDocument/2006/relationships/image" Target="../media/image6.png"/><Relationship Id="rId11" Type="http://schemas.openxmlformats.org/officeDocument/2006/relationships/image" Target="../media/image18.png"/><Relationship Id="rId10" Type="http://schemas.openxmlformats.org/officeDocument/2006/relationships/image" Target="../media/image17.png"/><Relationship Id="rId12" Type="http://schemas.openxmlformats.org/officeDocument/2006/relationships/image" Target="../media/image15.png"/><Relationship Id="rId9" Type="http://schemas.openxmlformats.org/officeDocument/2006/relationships/image" Target="../media/image9.png"/><Relationship Id="rId5" Type="http://schemas.openxmlformats.org/officeDocument/2006/relationships/image" Target="../media/image2.jpg"/><Relationship Id="rId6" Type="http://schemas.openxmlformats.org/officeDocument/2006/relationships/image" Target="../media/image14.jpg"/><Relationship Id="rId7" Type="http://schemas.openxmlformats.org/officeDocument/2006/relationships/image" Target="../media/image11.png"/><Relationship Id="rId8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dailyutahchronicle.com/2024/04/13/olympic-games-green-as-can-be/#:~:text=These%20travel%20efforts%20have%20quite,their%20usage%20of%20fake%20snow." TargetMode="External"/><Relationship Id="rId4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my.nzte.govt.nz/article/what-te-ao-maori-can-teach-us-about-sustainability" TargetMode="External"/><Relationship Id="rId4" Type="http://schemas.openxmlformats.org/officeDocument/2006/relationships/hyperlink" Target="https://my.nzte.govt.nz/article/what-te-ao-maori-can-teach-us-about-sustainability" TargetMode="External"/><Relationship Id="rId5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0"/>
          <p:cNvSpPr txBox="1"/>
          <p:nvPr/>
        </p:nvSpPr>
        <p:spPr>
          <a:xfrm>
            <a:off x="2867350" y="0"/>
            <a:ext cx="62766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Environmental impact of large-scale events</a:t>
            </a:r>
            <a:r>
              <a:rPr lang="en" sz="3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.</a:t>
            </a:r>
            <a:endParaRPr sz="3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  Lesson 11</a:t>
            </a:r>
            <a:endParaRPr/>
          </a:p>
        </p:txBody>
      </p:sp>
      <p:pic>
        <p:nvPicPr>
          <p:cNvPr id="149" name="Google Shape;14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031900"/>
            <a:ext cx="2823352" cy="2959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28150" y="2031900"/>
            <a:ext cx="2882450" cy="295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63000" y="2031900"/>
            <a:ext cx="2823351" cy="2959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1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Sporting Events</a:t>
            </a:r>
            <a:endParaRPr/>
          </a:p>
        </p:txBody>
      </p:sp>
      <p:sp>
        <p:nvSpPr>
          <p:cNvPr id="157" name="Google Shape;157;p31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3000"/>
              <a:t>Watch the following </a:t>
            </a:r>
            <a:r>
              <a:rPr lang="en" sz="3000" u="sng">
                <a:solidFill>
                  <a:schemeClr val="hlink"/>
                </a:solidFill>
                <a:hlinkClick r:id="rId3"/>
              </a:rPr>
              <a:t>video</a:t>
            </a:r>
            <a:r>
              <a:rPr lang="en" sz="3000"/>
              <a:t> about the future of mega sporting events up to 2:11.</a:t>
            </a:r>
            <a:endParaRPr sz="3000"/>
          </a:p>
        </p:txBody>
      </p:sp>
      <p:pic>
        <p:nvPicPr>
          <p:cNvPr id="158" name="Google Shape;15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80800" y="1262625"/>
            <a:ext cx="3990650" cy="272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2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Everyone should be able to complete the MILD task, if you finish it you can do the MEDIUM task and if that’s done you can do the SPICY task.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3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Flipgrid Video For Tasks</a:t>
            </a:r>
            <a:endParaRPr/>
          </a:p>
        </p:txBody>
      </p:sp>
      <p:sp>
        <p:nvSpPr>
          <p:cNvPr id="169" name="Google Shape;169;p33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Create a video using </a:t>
            </a:r>
            <a:r>
              <a:rPr lang="en" u="sng">
                <a:solidFill>
                  <a:schemeClr val="hlink"/>
                </a:solidFill>
                <a:hlinkClick r:id="rId3"/>
              </a:rPr>
              <a:t>Flipgrid</a:t>
            </a:r>
            <a:r>
              <a:rPr lang="en"/>
              <a:t> to record the tasks that you did to help the others.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4"/>
          <p:cNvSpPr/>
          <p:nvPr>
            <p:ph idx="1" type="body"/>
          </p:nvPr>
        </p:nvSpPr>
        <p:spPr>
          <a:xfrm>
            <a:off x="755651" y="777763"/>
            <a:ext cx="7632600" cy="11019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t" bIns="252000" lIns="252000" spcFirstLastPara="1" rIns="252000" wrap="square" tIns="2520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"/>
              <a:t>Māori all gathered together a lot for large-scale events but they were sustainable and didn’t pollute the environment.</a:t>
            </a:r>
            <a:endParaRPr/>
          </a:p>
        </p:txBody>
      </p:sp>
      <p:sp>
        <p:nvSpPr>
          <p:cNvPr id="176" name="Google Shape;176;p34"/>
          <p:cNvSpPr/>
          <p:nvPr>
            <p:ph idx="2" type="body"/>
          </p:nvPr>
        </p:nvSpPr>
        <p:spPr>
          <a:xfrm>
            <a:off x="755651" y="2584217"/>
            <a:ext cx="7632600" cy="11019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t" bIns="252000" lIns="252000" spcFirstLastPara="1" rIns="252000" wrap="square" tIns="2520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"/>
              <a:t>Māori believed they had to be responsible for the environment and treasured it from the gods. </a:t>
            </a:r>
            <a:endParaRPr/>
          </a:p>
        </p:txBody>
      </p:sp>
      <p:sp>
        <p:nvSpPr>
          <p:cNvPr id="177" name="Google Shape;177;p34"/>
          <p:cNvSpPr/>
          <p:nvPr>
            <p:ph idx="3" type="body"/>
          </p:nvPr>
        </p:nvSpPr>
        <p:spPr>
          <a:xfrm>
            <a:off x="755650" y="384572"/>
            <a:ext cx="7632600" cy="377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0" lIns="0" spcFirstLastPara="1" rIns="0" wrap="square" tIns="2520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</a:pPr>
            <a:r>
              <a:rPr lang="en"/>
              <a:t>Summarised Point 1</a:t>
            </a:r>
            <a:endParaRPr/>
          </a:p>
        </p:txBody>
      </p:sp>
      <p:sp>
        <p:nvSpPr>
          <p:cNvPr id="178" name="Google Shape;178;p34"/>
          <p:cNvSpPr/>
          <p:nvPr>
            <p:ph idx="4" type="body"/>
          </p:nvPr>
        </p:nvSpPr>
        <p:spPr>
          <a:xfrm>
            <a:off x="755649" y="2197826"/>
            <a:ext cx="7632600" cy="377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0" lIns="0" spcFirstLastPara="1" rIns="0" wrap="square" tIns="2520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</a:pPr>
            <a:r>
              <a:rPr lang="en"/>
              <a:t>Summarised Point 2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5"/>
          <p:cNvSpPr txBox="1"/>
          <p:nvPr/>
        </p:nvSpPr>
        <p:spPr>
          <a:xfrm>
            <a:off x="0" y="0"/>
            <a:ext cx="6000000" cy="517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Large-Scale Events</a:t>
            </a:r>
            <a:endParaRPr b="1"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There are many large-scale events happening in Aotearoa.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It has led to problems which Māori know are not beneficial.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TASK 1 (MILD)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For 3 </a:t>
            </a: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issues that harm </a:t>
            </a: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 environment from large-scale events on the right, explain which are the worst and why.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1 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2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3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4" name="Google Shape;184;p35"/>
          <p:cNvSpPr txBox="1"/>
          <p:nvPr/>
        </p:nvSpPr>
        <p:spPr>
          <a:xfrm>
            <a:off x="7357375" y="601025"/>
            <a:ext cx="1846500" cy="1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         </a:t>
            </a:r>
            <a:r>
              <a:rPr lang="en">
                <a:solidFill>
                  <a:srgbClr val="595959"/>
                </a:solidFill>
              </a:rPr>
              <a:t>Noise</a:t>
            </a:r>
            <a:r>
              <a:rPr lang="en" sz="1800">
                <a:solidFill>
                  <a:srgbClr val="595959"/>
                </a:solidFill>
              </a:rPr>
              <a:t>      </a:t>
            </a:r>
            <a:endParaRPr>
              <a:solidFill>
                <a:srgbClr val="595959"/>
              </a:solidFill>
            </a:endParaRPr>
          </a:p>
        </p:txBody>
      </p:sp>
      <p:sp>
        <p:nvSpPr>
          <p:cNvPr id="185" name="Google Shape;185;p35"/>
          <p:cNvSpPr txBox="1"/>
          <p:nvPr/>
        </p:nvSpPr>
        <p:spPr>
          <a:xfrm>
            <a:off x="3000000" y="6798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35"/>
          <p:cNvSpPr txBox="1"/>
          <p:nvPr/>
        </p:nvSpPr>
        <p:spPr>
          <a:xfrm>
            <a:off x="4425050" y="679875"/>
            <a:ext cx="3073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                     Vehicle pollution</a:t>
            </a:r>
            <a:endParaRPr/>
          </a:p>
        </p:txBody>
      </p:sp>
      <p:sp>
        <p:nvSpPr>
          <p:cNvPr id="187" name="Google Shape;187;p35"/>
          <p:cNvSpPr txBox="1"/>
          <p:nvPr/>
        </p:nvSpPr>
        <p:spPr>
          <a:xfrm>
            <a:off x="5875700" y="788550"/>
            <a:ext cx="1714500" cy="1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 </a:t>
            </a:r>
            <a:endParaRPr>
              <a:solidFill>
                <a:srgbClr val="595959"/>
              </a:solidFill>
            </a:endParaRPr>
          </a:p>
        </p:txBody>
      </p:sp>
      <p:sp>
        <p:nvSpPr>
          <p:cNvPr id="188" name="Google Shape;188;p35"/>
          <p:cNvSpPr txBox="1"/>
          <p:nvPr/>
        </p:nvSpPr>
        <p:spPr>
          <a:xfrm>
            <a:off x="3339924" y="1737875"/>
            <a:ext cx="877500" cy="1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</a:endParaRPr>
          </a:p>
        </p:txBody>
      </p:sp>
      <p:sp>
        <p:nvSpPr>
          <p:cNvPr id="189" name="Google Shape;189;p35"/>
          <p:cNvSpPr txBox="1"/>
          <p:nvPr/>
        </p:nvSpPr>
        <p:spPr>
          <a:xfrm>
            <a:off x="4863500" y="1737875"/>
            <a:ext cx="646500" cy="1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</a:endParaRPr>
          </a:p>
        </p:txBody>
      </p:sp>
      <p:sp>
        <p:nvSpPr>
          <p:cNvPr id="190" name="Google Shape;190;p35"/>
          <p:cNvSpPr txBox="1"/>
          <p:nvPr/>
        </p:nvSpPr>
        <p:spPr>
          <a:xfrm>
            <a:off x="5774150" y="1644113"/>
            <a:ext cx="1917600" cy="1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95959"/>
                </a:solidFill>
              </a:rPr>
              <a:t>            Littering</a:t>
            </a:r>
            <a:r>
              <a:rPr lang="en">
                <a:solidFill>
                  <a:srgbClr val="595959"/>
                </a:solidFill>
              </a:rPr>
              <a:t>  </a:t>
            </a:r>
            <a:endParaRPr>
              <a:solidFill>
                <a:srgbClr val="595959"/>
              </a:solidFill>
            </a:endParaRPr>
          </a:p>
        </p:txBody>
      </p:sp>
      <p:sp>
        <p:nvSpPr>
          <p:cNvPr id="191" name="Google Shape;191;p35"/>
          <p:cNvSpPr txBox="1"/>
          <p:nvPr/>
        </p:nvSpPr>
        <p:spPr>
          <a:xfrm>
            <a:off x="7084625" y="1620150"/>
            <a:ext cx="1999800" cy="2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            </a:t>
            </a:r>
            <a:r>
              <a:rPr lang="en">
                <a:solidFill>
                  <a:srgbClr val="595959"/>
                </a:solidFill>
              </a:rPr>
              <a:t>Vandalism</a:t>
            </a:r>
            <a:r>
              <a:rPr lang="en" sz="1800">
                <a:solidFill>
                  <a:srgbClr val="595959"/>
                </a:solidFill>
              </a:rPr>
              <a:t>              </a:t>
            </a:r>
            <a:endParaRPr>
              <a:solidFill>
                <a:srgbClr val="595959"/>
              </a:solidFill>
            </a:endParaRPr>
          </a:p>
        </p:txBody>
      </p:sp>
      <p:sp>
        <p:nvSpPr>
          <p:cNvPr id="192" name="Google Shape;192;p35"/>
          <p:cNvSpPr txBox="1"/>
          <p:nvPr/>
        </p:nvSpPr>
        <p:spPr>
          <a:xfrm>
            <a:off x="3360675" y="26872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35"/>
          <p:cNvSpPr txBox="1"/>
          <p:nvPr/>
        </p:nvSpPr>
        <p:spPr>
          <a:xfrm>
            <a:off x="4691300" y="2687200"/>
            <a:ext cx="3165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35"/>
          <p:cNvSpPr txBox="1"/>
          <p:nvPr/>
        </p:nvSpPr>
        <p:spPr>
          <a:xfrm>
            <a:off x="6122725" y="2616725"/>
            <a:ext cx="3165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Overcrowding</a:t>
            </a:r>
            <a:endParaRPr/>
          </a:p>
        </p:txBody>
      </p:sp>
      <p:sp>
        <p:nvSpPr>
          <p:cNvPr id="195" name="Google Shape;195;p35"/>
          <p:cNvSpPr txBox="1"/>
          <p:nvPr/>
        </p:nvSpPr>
        <p:spPr>
          <a:xfrm>
            <a:off x="7506725" y="2616738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Water consumption</a:t>
            </a:r>
            <a:r>
              <a:rPr lang="en"/>
              <a:t>  </a:t>
            </a:r>
            <a:endParaRPr/>
          </a:p>
        </p:txBody>
      </p:sp>
      <p:sp>
        <p:nvSpPr>
          <p:cNvPr id="196" name="Google Shape;196;p35"/>
          <p:cNvSpPr txBox="1"/>
          <p:nvPr/>
        </p:nvSpPr>
        <p:spPr>
          <a:xfrm>
            <a:off x="2999988" y="37785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35"/>
          <p:cNvSpPr txBox="1"/>
          <p:nvPr/>
        </p:nvSpPr>
        <p:spPr>
          <a:xfrm>
            <a:off x="4774100" y="37785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35"/>
          <p:cNvSpPr txBox="1"/>
          <p:nvPr/>
        </p:nvSpPr>
        <p:spPr>
          <a:xfrm>
            <a:off x="5720000" y="3690863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Chemicals</a:t>
            </a:r>
            <a:endParaRPr/>
          </a:p>
        </p:txBody>
      </p:sp>
      <p:sp>
        <p:nvSpPr>
          <p:cNvPr id="199" name="Google Shape;199;p35"/>
          <p:cNvSpPr txBox="1"/>
          <p:nvPr/>
        </p:nvSpPr>
        <p:spPr>
          <a:xfrm>
            <a:off x="7357375" y="3660113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        </a:t>
            </a:r>
            <a:r>
              <a:rPr lang="en">
                <a:solidFill>
                  <a:schemeClr val="dk2"/>
                </a:solidFill>
              </a:rPr>
              <a:t>Ammonia</a:t>
            </a:r>
            <a:r>
              <a:rPr lang="en" sz="1800">
                <a:solidFill>
                  <a:schemeClr val="dk2"/>
                </a:solidFill>
              </a:rPr>
              <a:t>       </a:t>
            </a:r>
            <a:endParaRPr/>
          </a:p>
        </p:txBody>
      </p:sp>
      <p:sp>
        <p:nvSpPr>
          <p:cNvPr id="200" name="Google Shape;200;p35"/>
          <p:cNvSpPr txBox="1"/>
          <p:nvPr/>
        </p:nvSpPr>
        <p:spPr>
          <a:xfrm>
            <a:off x="3291700" y="46945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35"/>
          <p:cNvSpPr txBox="1"/>
          <p:nvPr/>
        </p:nvSpPr>
        <p:spPr>
          <a:xfrm>
            <a:off x="4774100" y="46945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35"/>
          <p:cNvSpPr txBox="1"/>
          <p:nvPr/>
        </p:nvSpPr>
        <p:spPr>
          <a:xfrm>
            <a:off x="5833250" y="4694525"/>
            <a:ext cx="3073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Soil erosion</a:t>
            </a:r>
            <a:r>
              <a:rPr lang="en"/>
              <a:t>    </a:t>
            </a:r>
            <a:endParaRPr/>
          </a:p>
        </p:txBody>
      </p:sp>
      <p:sp>
        <p:nvSpPr>
          <p:cNvPr id="203" name="Google Shape;203;p35"/>
          <p:cNvSpPr txBox="1"/>
          <p:nvPr/>
        </p:nvSpPr>
        <p:spPr>
          <a:xfrm>
            <a:off x="7506725" y="46945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Habitat loss</a:t>
            </a:r>
            <a:r>
              <a:rPr lang="en"/>
              <a:t>      </a:t>
            </a:r>
            <a:endParaRPr/>
          </a:p>
        </p:txBody>
      </p:sp>
      <p:pic>
        <p:nvPicPr>
          <p:cNvPr id="204" name="Google Shape;20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3450" y="80775"/>
            <a:ext cx="1436526" cy="59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47900" y="80775"/>
            <a:ext cx="1436525" cy="59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5" title="File:Littering in Stockholm.jpg - Wikimedia Commons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62325" y="1080075"/>
            <a:ext cx="1436524" cy="599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5" title="50 Royalty-Free Vandalism Photos | PickPik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47900" y="1080075"/>
            <a:ext cx="1436525" cy="59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62325" y="2010400"/>
            <a:ext cx="1436525" cy="67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647900" y="2006975"/>
            <a:ext cx="1436525" cy="67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062325" y="3016925"/>
            <a:ext cx="1436525" cy="73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647900" y="3016924"/>
            <a:ext cx="1436525" cy="73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035100" y="4083600"/>
            <a:ext cx="1436525" cy="67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647900" y="4091075"/>
            <a:ext cx="1436526" cy="67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6"/>
          <p:cNvSpPr txBox="1"/>
          <p:nvPr>
            <p:ph type="title"/>
          </p:nvPr>
        </p:nvSpPr>
        <p:spPr>
          <a:xfrm>
            <a:off x="311700" y="102350"/>
            <a:ext cx="2808000" cy="498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TASK 2 (MEDIUM)</a:t>
            </a:r>
            <a:endParaRPr/>
          </a:p>
        </p:txBody>
      </p:sp>
      <p:sp>
        <p:nvSpPr>
          <p:cNvPr id="219" name="Google Shape;219;p36"/>
          <p:cNvSpPr txBox="1"/>
          <p:nvPr>
            <p:ph idx="1" type="body"/>
          </p:nvPr>
        </p:nvSpPr>
        <p:spPr>
          <a:xfrm>
            <a:off x="226425" y="600950"/>
            <a:ext cx="8917500" cy="142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In Māori culture, people would all gather together to eat, pray, mourn, and so on. Those were all large-scale events for them. They didn’t pollute the environment as much though as there weren’t as many of them together as large-scale events now and they practised sustainability.</a:t>
            </a:r>
            <a:endParaRPr sz="1400">
              <a:solidFill>
                <a:srgbClr val="000000"/>
              </a:solidFill>
              <a:highlight>
                <a:schemeClr val="lt1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highlight>
                <a:schemeClr val="lt1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1900"/>
              </a:spcAft>
              <a:buNone/>
            </a:pPr>
            <a:r>
              <a:rPr lang="en" sz="1400">
                <a:solidFill>
                  <a:srgbClr val="333333"/>
                </a:solidFill>
                <a:highlight>
                  <a:schemeClr val="lt1"/>
                </a:highlight>
                <a:latin typeface="Comfortaa"/>
                <a:ea typeface="Comfortaa"/>
                <a:cs typeface="Comfortaa"/>
                <a:sym typeface="Comfortaa"/>
              </a:rPr>
              <a:t>Read this </a:t>
            </a:r>
            <a:r>
              <a:rPr lang="en" sz="1400" u="sng">
                <a:solidFill>
                  <a:schemeClr val="hlink"/>
                </a:solidFill>
                <a:highlight>
                  <a:schemeClr val="lt1"/>
                </a:highlight>
                <a:latin typeface="Comfortaa"/>
                <a:ea typeface="Comfortaa"/>
                <a:cs typeface="Comfortaa"/>
                <a:sym typeface="Comfortaa"/>
                <a:hlinkClick r:id="rId3"/>
              </a:rPr>
              <a:t>article</a:t>
            </a:r>
            <a:r>
              <a:rPr lang="en" sz="1400">
                <a:solidFill>
                  <a:schemeClr val="dk1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 about the olympics. Then summarise the main points </a:t>
            </a:r>
            <a:r>
              <a:rPr lang="en" sz="1400">
                <a:solidFill>
                  <a:srgbClr val="333333"/>
                </a:solidFill>
                <a:highlight>
                  <a:schemeClr val="lt1"/>
                </a:highlight>
                <a:latin typeface="Comfortaa"/>
                <a:ea typeface="Comfortaa"/>
                <a:cs typeface="Comfortaa"/>
                <a:sym typeface="Comfortaa"/>
              </a:rPr>
              <a:t>in your Global Studies book and draw what happened to </a:t>
            </a:r>
            <a:r>
              <a:rPr b="1" lang="en" sz="1800" u="sng">
                <a:solidFill>
                  <a:srgbClr val="1C1C1C"/>
                </a:solidFill>
              </a:rPr>
              <a:t>AT LEAST A YEAR SEVEN STANDARD</a:t>
            </a:r>
            <a:r>
              <a:rPr lang="en" sz="1400">
                <a:solidFill>
                  <a:srgbClr val="333333"/>
                </a:solidFill>
                <a:highlight>
                  <a:schemeClr val="lt1"/>
                </a:highlight>
                <a:latin typeface="Comfortaa"/>
                <a:ea typeface="Comfortaa"/>
                <a:cs typeface="Comfortaa"/>
                <a:sym typeface="Comfortaa"/>
              </a:rPr>
              <a:t>.</a:t>
            </a:r>
            <a:endParaRPr sz="14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20" name="Google Shape;220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9488" y="2172400"/>
            <a:ext cx="4765015" cy="2808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7"/>
          <p:cNvSpPr txBox="1"/>
          <p:nvPr>
            <p:ph type="title"/>
          </p:nvPr>
        </p:nvSpPr>
        <p:spPr>
          <a:xfrm>
            <a:off x="301850" y="122050"/>
            <a:ext cx="2808000" cy="50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TASK 3 (SPICY)</a:t>
            </a:r>
            <a:endParaRPr/>
          </a:p>
        </p:txBody>
      </p:sp>
      <p:sp>
        <p:nvSpPr>
          <p:cNvPr id="226" name="Google Shape;226;p37"/>
          <p:cNvSpPr txBox="1"/>
          <p:nvPr>
            <p:ph idx="1" type="body"/>
          </p:nvPr>
        </p:nvSpPr>
        <p:spPr>
          <a:xfrm>
            <a:off x="206875" y="630550"/>
            <a:ext cx="6424500" cy="391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highlight>
                  <a:schemeClr val="lt1"/>
                </a:highlight>
              </a:rPr>
              <a:t>Māori all believed they had the responsibility of being sustainable and caring for the environment. They treasured the natural world and knew how important it was for the gods.</a:t>
            </a:r>
            <a:endParaRPr sz="18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highlight>
                  <a:schemeClr val="lt1"/>
                </a:highlight>
              </a:rPr>
              <a:t>Click on this link about </a:t>
            </a:r>
            <a:r>
              <a:rPr lang="en" sz="1800" u="sng">
                <a:solidFill>
                  <a:schemeClr val="hlink"/>
                </a:solidFill>
                <a:highlight>
                  <a:schemeClr val="lt1"/>
                </a:highlight>
                <a:hlinkClick r:id="rId3"/>
              </a:rPr>
              <a:t>Maori View O</a:t>
            </a:r>
            <a:r>
              <a:rPr lang="en" sz="1800" u="sng">
                <a:solidFill>
                  <a:schemeClr val="hlink"/>
                </a:solidFill>
                <a:highlight>
                  <a:schemeClr val="lt1"/>
                </a:highlight>
                <a:hlinkClick r:id="rId4"/>
              </a:rPr>
              <a:t>f Sustainability</a:t>
            </a:r>
            <a:r>
              <a:rPr lang="en" sz="1800">
                <a:solidFill>
                  <a:schemeClr val="dk1"/>
                </a:solidFill>
                <a:highlight>
                  <a:schemeClr val="lt1"/>
                </a:highlight>
              </a:rPr>
              <a:t>. </a:t>
            </a:r>
            <a:endParaRPr sz="18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highlight>
                  <a:schemeClr val="lt1"/>
                </a:highlight>
              </a:rPr>
              <a:t>In your Global Studies book, write the date and the heading “Olympics And Maori View Of Sustainability”. </a:t>
            </a:r>
            <a:endParaRPr sz="18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  <a:highlight>
                  <a:schemeClr val="lt1"/>
                </a:highlight>
              </a:rPr>
              <a:t>In small groups choose </a:t>
            </a:r>
            <a:r>
              <a:rPr lang="en" sz="1800">
                <a:solidFill>
                  <a:schemeClr val="dk1"/>
                </a:solidFill>
              </a:rPr>
              <a:t>a different aspect of the Olympics to research (e.g. venue construction, transportation, waste management, athlete training, resource use, pollution, habitat disruption.) </a:t>
            </a:r>
            <a:r>
              <a:rPr lang="en" sz="1800">
                <a:solidFill>
                  <a:schemeClr val="dk1"/>
                </a:solidFill>
                <a:highlight>
                  <a:schemeClr val="lt1"/>
                </a:highlight>
              </a:rPr>
              <a:t>Write in your Global Studies books 10 points of information and how it relates to Maori view of sustainability.</a:t>
            </a:r>
            <a:endParaRPr sz="1800"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  <p:pic>
        <p:nvPicPr>
          <p:cNvPr id="227" name="Google Shape;227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29900" y="204575"/>
            <a:ext cx="2217025" cy="204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lide Layouts">
  <a:themeElements>
    <a:clrScheme name="Twinkl Template">
      <a:dk1>
        <a:srgbClr val="1C1C1C"/>
      </a:dk1>
      <a:lt1>
        <a:srgbClr val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