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4"/>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Lst>
  <p:sldSz cy="5143500" cx="9144000"/>
  <p:notesSz cx="6858000" cy="9144000"/>
  <p:embeddedFontLst>
    <p:embeddedFont>
      <p:font typeface="Raleway"/>
      <p:regular r:id="rId16"/>
      <p:bold r:id="rId17"/>
      <p:italic r:id="rId18"/>
      <p:boldItalic r:id="rId19"/>
    </p:embeddedFont>
    <p:embeddedFont>
      <p:font typeface="Lato"/>
      <p:regular r:id="rId20"/>
      <p:bold r:id="rId21"/>
      <p:italic r:id="rId22"/>
      <p:boldItalic r:id="rId23"/>
    </p:embeddedFont>
    <p:embeddedFont>
      <p:font typeface="Comfortaa"/>
      <p:regular r:id="rId24"/>
      <p:bold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ato-regular.fntdata"/><Relationship Id="rId22" Type="http://schemas.openxmlformats.org/officeDocument/2006/relationships/font" Target="fonts/Lato-italic.fntdata"/><Relationship Id="rId21" Type="http://schemas.openxmlformats.org/officeDocument/2006/relationships/font" Target="fonts/Lato-bold.fntdata"/><Relationship Id="rId24" Type="http://schemas.openxmlformats.org/officeDocument/2006/relationships/font" Target="fonts/Comfortaa-regular.fntdata"/><Relationship Id="rId23" Type="http://schemas.openxmlformats.org/officeDocument/2006/relationships/font" Target="fonts/La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5" Type="http://schemas.openxmlformats.org/officeDocument/2006/relationships/font" Target="fonts/Comfortaa-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font" Target="fonts/Raleway-bold.fntdata"/><Relationship Id="rId16" Type="http://schemas.openxmlformats.org/officeDocument/2006/relationships/font" Target="fonts/Raleway-regular.fntdata"/><Relationship Id="rId19" Type="http://schemas.openxmlformats.org/officeDocument/2006/relationships/font" Target="fonts/Raleway-boldItalic.fntdata"/><Relationship Id="rId18" Type="http://schemas.openxmlformats.org/officeDocument/2006/relationships/font" Target="fonts/Raleway-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788fe949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788fe9496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788fe9496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788fe9496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79ba262585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79ba262585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79ba262585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79ba262585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79ba262585_0_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79ba262585_0_3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g279ba262585_0_3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788fe9496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788fe9496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79ba262585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79ba262585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79ba262585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79ba262585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 Id="rId3" Type="http://schemas.openxmlformats.org/officeDocument/2006/relationships/hyperlink" Target="https://www.twinkl.co.uk/"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 Id="rId3"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54" name="Shape 54"/>
        <p:cNvGrpSpPr/>
        <p:nvPr/>
      </p:nvGrpSpPr>
      <p:grpSpPr>
        <a:xfrm>
          <a:off x="0" y="0"/>
          <a:ext cx="0" cy="0"/>
          <a:chOff x="0" y="0"/>
          <a:chExt cx="0" cy="0"/>
        </a:xfrm>
      </p:grpSpPr>
      <p:sp>
        <p:nvSpPr>
          <p:cNvPr id="55" name="Google Shape;55;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14"/>
          <p:cNvGrpSpPr/>
          <p:nvPr/>
        </p:nvGrpSpPr>
        <p:grpSpPr>
          <a:xfrm>
            <a:off x="830392" y="1191256"/>
            <a:ext cx="745763" cy="45826"/>
            <a:chOff x="4580561" y="2589004"/>
            <a:chExt cx="1064464" cy="25200"/>
          </a:xfrm>
        </p:grpSpPr>
        <p:sp>
          <p:nvSpPr>
            <p:cNvPr id="57" name="Google Shape;57;p1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60" name="Google Shape;60;p14"/>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1" name="Google Shape;61;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grpSp>
        <p:nvGrpSpPr>
          <p:cNvPr id="63" name="Google Shape;63;p15"/>
          <p:cNvGrpSpPr/>
          <p:nvPr/>
        </p:nvGrpSpPr>
        <p:grpSpPr>
          <a:xfrm>
            <a:off x="830392" y="1191256"/>
            <a:ext cx="745763" cy="45826"/>
            <a:chOff x="4580561" y="2589004"/>
            <a:chExt cx="1064464" cy="25200"/>
          </a:xfrm>
        </p:grpSpPr>
        <p:sp>
          <p:nvSpPr>
            <p:cNvPr id="64" name="Google Shape;64;p1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1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7" name="Google Shape;67;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16"/>
          <p:cNvGrpSpPr/>
          <p:nvPr/>
        </p:nvGrpSpPr>
        <p:grpSpPr>
          <a:xfrm>
            <a:off x="830392" y="1191256"/>
            <a:ext cx="745763" cy="45826"/>
            <a:chOff x="4580561" y="2589004"/>
            <a:chExt cx="1064464" cy="25200"/>
          </a:xfrm>
        </p:grpSpPr>
        <p:sp>
          <p:nvSpPr>
            <p:cNvPr id="71" name="Google Shape;71;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16"/>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4" name="Google Shape;74;p1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75" name="Google Shape;75;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p17"/>
          <p:cNvGrpSpPr/>
          <p:nvPr/>
        </p:nvGrpSpPr>
        <p:grpSpPr>
          <a:xfrm>
            <a:off x="830392" y="1191256"/>
            <a:ext cx="745763" cy="45826"/>
            <a:chOff x="4580561" y="2589004"/>
            <a:chExt cx="1064464" cy="25200"/>
          </a:xfrm>
        </p:grpSpPr>
        <p:sp>
          <p:nvSpPr>
            <p:cNvPr id="79" name="Google Shape;79;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7"/>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82" name="Google Shape;82;p17"/>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3" name="Google Shape;83;p17"/>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4" name="Google Shape;84;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p18"/>
          <p:cNvGrpSpPr/>
          <p:nvPr/>
        </p:nvGrpSpPr>
        <p:grpSpPr>
          <a:xfrm>
            <a:off x="830392" y="1191256"/>
            <a:ext cx="745763" cy="45826"/>
            <a:chOff x="4580561" y="2589004"/>
            <a:chExt cx="1064464" cy="25200"/>
          </a:xfrm>
        </p:grpSpPr>
        <p:sp>
          <p:nvSpPr>
            <p:cNvPr id="88" name="Google Shape;88;p1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1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1" name="Google Shape;91;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2" name="Shape 92"/>
        <p:cNvGrpSpPr/>
        <p:nvPr/>
      </p:nvGrpSpPr>
      <p:grpSpPr>
        <a:xfrm>
          <a:off x="0" y="0"/>
          <a:ext cx="0" cy="0"/>
          <a:chOff x="0" y="0"/>
          <a:chExt cx="0" cy="0"/>
        </a:xfrm>
      </p:grpSpPr>
      <p:sp>
        <p:nvSpPr>
          <p:cNvPr id="93" name="Google Shape;93;p1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p19"/>
          <p:cNvGrpSpPr/>
          <p:nvPr/>
        </p:nvGrpSpPr>
        <p:grpSpPr>
          <a:xfrm>
            <a:off x="830392" y="1191256"/>
            <a:ext cx="745763" cy="45826"/>
            <a:chOff x="4580561" y="2589004"/>
            <a:chExt cx="1064464" cy="25200"/>
          </a:xfrm>
        </p:grpSpPr>
        <p:sp>
          <p:nvSpPr>
            <p:cNvPr id="95" name="Google Shape;95;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9"/>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8" name="Google Shape;98;p19"/>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99" name="Google Shape;99;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0" name="Shape 100"/>
        <p:cNvGrpSpPr/>
        <p:nvPr/>
      </p:nvGrpSpPr>
      <p:grpSpPr>
        <a:xfrm>
          <a:off x="0" y="0"/>
          <a:ext cx="0" cy="0"/>
          <a:chOff x="0" y="0"/>
          <a:chExt cx="0" cy="0"/>
        </a:xfrm>
      </p:grpSpPr>
      <p:grpSp>
        <p:nvGrpSpPr>
          <p:cNvPr id="101" name="Google Shape;101;p20"/>
          <p:cNvGrpSpPr/>
          <p:nvPr/>
        </p:nvGrpSpPr>
        <p:grpSpPr>
          <a:xfrm>
            <a:off x="830392" y="4169130"/>
            <a:ext cx="745763" cy="45826"/>
            <a:chOff x="4580561" y="2589004"/>
            <a:chExt cx="1064464" cy="25200"/>
          </a:xfrm>
        </p:grpSpPr>
        <p:sp>
          <p:nvSpPr>
            <p:cNvPr id="102" name="Google Shape;102;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20"/>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05" name="Google Shape;105;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6" name="Shape 106"/>
        <p:cNvGrpSpPr/>
        <p:nvPr/>
      </p:nvGrpSpPr>
      <p:grpSpPr>
        <a:xfrm>
          <a:off x="0" y="0"/>
          <a:ext cx="0" cy="0"/>
          <a:chOff x="0" y="0"/>
          <a:chExt cx="0" cy="0"/>
        </a:xfrm>
      </p:grpSpPr>
      <p:sp>
        <p:nvSpPr>
          <p:cNvPr id="107" name="Google Shape;107;p2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21"/>
          <p:cNvGrpSpPr/>
          <p:nvPr/>
        </p:nvGrpSpPr>
        <p:grpSpPr>
          <a:xfrm>
            <a:off x="830392" y="1191256"/>
            <a:ext cx="745763" cy="45826"/>
            <a:chOff x="4580561" y="2589004"/>
            <a:chExt cx="1064464" cy="25200"/>
          </a:xfrm>
        </p:grpSpPr>
        <p:sp>
          <p:nvSpPr>
            <p:cNvPr id="109" name="Google Shape;109;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21"/>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2" name="Google Shape;112;p21"/>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13" name="Google Shape;113;p21"/>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4" name="Google Shape;114;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5" name="Shape 115"/>
        <p:cNvGrpSpPr/>
        <p:nvPr/>
      </p:nvGrpSpPr>
      <p:grpSpPr>
        <a:xfrm>
          <a:off x="0" y="0"/>
          <a:ext cx="0" cy="0"/>
          <a:chOff x="0" y="0"/>
          <a:chExt cx="0" cy="0"/>
        </a:xfrm>
      </p:grpSpPr>
      <p:sp>
        <p:nvSpPr>
          <p:cNvPr id="116" name="Google Shape;116;p22"/>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17" name="Google Shape;117;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18" name="Shape 118"/>
        <p:cNvGrpSpPr/>
        <p:nvPr/>
      </p:nvGrpSpPr>
      <p:grpSpPr>
        <a:xfrm>
          <a:off x="0" y="0"/>
          <a:ext cx="0" cy="0"/>
          <a:chOff x="0" y="0"/>
          <a:chExt cx="0" cy="0"/>
        </a:xfrm>
      </p:grpSpPr>
      <p:grpSp>
        <p:nvGrpSpPr>
          <p:cNvPr id="119" name="Google Shape;119;p23"/>
          <p:cNvGrpSpPr/>
          <p:nvPr/>
        </p:nvGrpSpPr>
        <p:grpSpPr>
          <a:xfrm>
            <a:off x="830392" y="4169130"/>
            <a:ext cx="745763" cy="45826"/>
            <a:chOff x="4580561" y="2589004"/>
            <a:chExt cx="1064464" cy="25200"/>
          </a:xfrm>
        </p:grpSpPr>
        <p:sp>
          <p:nvSpPr>
            <p:cNvPr id="120" name="Google Shape;120;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23" name="Google Shape;123;p23"/>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124" name="Google Shape;124;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26">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7"/>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4" name="Google Shape;134;p27"/>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rt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135" name="Shape 135"/>
        <p:cNvGrpSpPr/>
        <p:nvPr/>
      </p:nvGrpSpPr>
      <p:grpSpPr>
        <a:xfrm>
          <a:off x="0" y="0"/>
          <a:ext cx="0" cy="0"/>
          <a:chOff x="0" y="0"/>
          <a:chExt cx="0" cy="0"/>
        </a:xfrm>
      </p:grpSpPr>
      <p:sp>
        <p:nvSpPr>
          <p:cNvPr id="136" name="Google Shape;136;p28"/>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7" name="Google Shape;137;p28"/>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8" name="Google Shape;138;p28"/>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9" name="Google Shape;139;p28"/>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0" name="Google Shape;140;p28"/>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1" name="Google Shape;141;p28"/>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42" name="Shape 142"/>
        <p:cNvGrpSpPr/>
        <p:nvPr/>
      </p:nvGrpSpPr>
      <p:grpSpPr>
        <a:xfrm>
          <a:off x="0" y="0"/>
          <a:ext cx="0" cy="0"/>
          <a:chOff x="0" y="0"/>
          <a:chExt cx="0" cy="0"/>
        </a:xfrm>
      </p:grpSpPr>
      <p:sp>
        <p:nvSpPr>
          <p:cNvPr id="143" name="Google Shape;143;p29">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7.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53" name="Google Shape;53;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7" name="Shape 127"/>
        <p:cNvGrpSpPr/>
        <p:nvPr/>
      </p:nvGrpSpPr>
      <p:grpSpPr>
        <a:xfrm>
          <a:off x="0" y="0"/>
          <a:ext cx="0" cy="0"/>
          <a:chOff x="0" y="0"/>
          <a:chExt cx="0" cy="0"/>
        </a:xfrm>
      </p:grpSpPr>
      <p:sp>
        <p:nvSpPr>
          <p:cNvPr id="128" name="Google Shape;128;p25"/>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 name="Google Shape;129;p25"/>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cSgG-u6OIVA" TargetMode="Externa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9.png"/><Relationship Id="rId4" Type="http://schemas.openxmlformats.org/officeDocument/2006/relationships/image" Target="../media/image17.png"/><Relationship Id="rId11" Type="http://schemas.openxmlformats.org/officeDocument/2006/relationships/image" Target="../media/image5.png"/><Relationship Id="rId10" Type="http://schemas.openxmlformats.org/officeDocument/2006/relationships/image" Target="../media/image14.png"/><Relationship Id="rId12" Type="http://schemas.openxmlformats.org/officeDocument/2006/relationships/image" Target="../media/image6.png"/><Relationship Id="rId9" Type="http://schemas.openxmlformats.org/officeDocument/2006/relationships/image" Target="../media/image10.png"/><Relationship Id="rId5" Type="http://schemas.openxmlformats.org/officeDocument/2006/relationships/image" Target="../media/image13.png"/><Relationship Id="rId6" Type="http://schemas.openxmlformats.org/officeDocument/2006/relationships/image" Target="../media/image15.png"/><Relationship Id="rId7" Type="http://schemas.openxmlformats.org/officeDocument/2006/relationships/image" Target="../media/image11.png"/><Relationship Id="rId8"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teara.govt.nz/en/maori-foods-kai-maori/page-1" TargetMode="Externa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https://www.waikatoregion.govt.nz/environment/biodiversity/use-and-harvest/#:~:text=Some%20taonga%20were%20used%20for,and%20harore%20are%20still%20collected." TargetMode="Externa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0"/>
          <p:cNvSpPr txBox="1"/>
          <p:nvPr/>
        </p:nvSpPr>
        <p:spPr>
          <a:xfrm>
            <a:off x="4059625" y="0"/>
            <a:ext cx="38526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Trebuchet MS"/>
                <a:ea typeface="Trebuchet MS"/>
                <a:cs typeface="Trebuchet MS"/>
                <a:sym typeface="Trebuchet MS"/>
              </a:rPr>
              <a:t>Tupuānuku’s and Tupuārangi’s bounty.</a:t>
            </a:r>
            <a:endParaRPr sz="3000">
              <a:solidFill>
                <a:schemeClr val="lt1"/>
              </a:solidFill>
              <a:latin typeface="Lato"/>
              <a:ea typeface="Lato"/>
              <a:cs typeface="Lato"/>
              <a:sym typeface="Lato"/>
            </a:endParaRPr>
          </a:p>
          <a:p>
            <a:pPr indent="0" lvl="0" marL="0" rtl="0" algn="ctr">
              <a:spcBef>
                <a:spcPts val="0"/>
              </a:spcBef>
              <a:spcAft>
                <a:spcPts val="0"/>
              </a:spcAft>
              <a:buNone/>
            </a:pPr>
            <a:r>
              <a:t/>
            </a:r>
            <a:endParaRPr sz="3000">
              <a:solidFill>
                <a:schemeClr val="lt1"/>
              </a:solidFill>
              <a:latin typeface="Comfortaa"/>
              <a:ea typeface="Comfortaa"/>
              <a:cs typeface="Comfortaa"/>
              <a:sym typeface="Comfortaa"/>
            </a:endParaRPr>
          </a:p>
          <a:p>
            <a:pPr indent="0" lvl="0" marL="0" rtl="0" algn="ctr">
              <a:spcBef>
                <a:spcPts val="0"/>
              </a:spcBef>
              <a:spcAft>
                <a:spcPts val="0"/>
              </a:spcAft>
              <a:buNone/>
            </a:pPr>
            <a:r>
              <a:rPr lang="en" sz="3000">
                <a:solidFill>
                  <a:schemeClr val="dk1"/>
                </a:solidFill>
                <a:latin typeface="Comfortaa"/>
                <a:ea typeface="Comfortaa"/>
                <a:cs typeface="Comfortaa"/>
                <a:sym typeface="Comfortaa"/>
              </a:rPr>
              <a:t>Lesson 4</a:t>
            </a:r>
            <a:endParaRPr/>
          </a:p>
        </p:txBody>
      </p:sp>
      <p:pic>
        <p:nvPicPr>
          <p:cNvPr id="149" name="Google Shape;149;p30"/>
          <p:cNvPicPr preferRelativeResize="0"/>
          <p:nvPr/>
        </p:nvPicPr>
        <p:blipFill>
          <a:blip r:embed="rId3">
            <a:alphaModFix/>
          </a:blip>
          <a:stretch>
            <a:fillRect/>
          </a:stretch>
        </p:blipFill>
        <p:spPr>
          <a:xfrm>
            <a:off x="152400" y="1625825"/>
            <a:ext cx="2724800" cy="3365275"/>
          </a:xfrm>
          <a:prstGeom prst="rect">
            <a:avLst/>
          </a:prstGeom>
          <a:noFill/>
          <a:ln>
            <a:noFill/>
          </a:ln>
        </p:spPr>
      </p:pic>
      <p:pic>
        <p:nvPicPr>
          <p:cNvPr id="150" name="Google Shape;150;p30"/>
          <p:cNvPicPr preferRelativeResize="0"/>
          <p:nvPr/>
        </p:nvPicPr>
        <p:blipFill>
          <a:blip r:embed="rId4">
            <a:alphaModFix/>
          </a:blip>
          <a:stretch>
            <a:fillRect/>
          </a:stretch>
        </p:blipFill>
        <p:spPr>
          <a:xfrm>
            <a:off x="3025013" y="2184300"/>
            <a:ext cx="2965873" cy="2806799"/>
          </a:xfrm>
          <a:prstGeom prst="rect">
            <a:avLst/>
          </a:prstGeom>
          <a:noFill/>
          <a:ln>
            <a:noFill/>
          </a:ln>
        </p:spPr>
      </p:pic>
      <p:pic>
        <p:nvPicPr>
          <p:cNvPr id="151" name="Google Shape;151;p30"/>
          <p:cNvPicPr preferRelativeResize="0"/>
          <p:nvPr/>
        </p:nvPicPr>
        <p:blipFill>
          <a:blip r:embed="rId5">
            <a:alphaModFix/>
          </a:blip>
          <a:stretch>
            <a:fillRect/>
          </a:stretch>
        </p:blipFill>
        <p:spPr>
          <a:xfrm>
            <a:off x="6138700" y="2184300"/>
            <a:ext cx="2847648" cy="28068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NZ Wild Edibles</a:t>
            </a:r>
            <a:endParaRPr/>
          </a:p>
        </p:txBody>
      </p:sp>
      <p:sp>
        <p:nvSpPr>
          <p:cNvPr id="157" name="Google Shape;157;p3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Watch the following </a:t>
            </a:r>
            <a:r>
              <a:rPr lang="en" u="sng">
                <a:solidFill>
                  <a:schemeClr val="hlink"/>
                </a:solidFill>
                <a:hlinkClick r:id="rId3"/>
              </a:rPr>
              <a:t>video</a:t>
            </a:r>
            <a:r>
              <a:rPr lang="en"/>
              <a:t> about New Zealand wild edibles up to 2:23.</a:t>
            </a:r>
            <a:endParaRPr/>
          </a:p>
        </p:txBody>
      </p:sp>
      <p:pic>
        <p:nvPicPr>
          <p:cNvPr id="158" name="Google Shape;158;p31"/>
          <p:cNvPicPr preferRelativeResize="0"/>
          <p:nvPr/>
        </p:nvPicPr>
        <p:blipFill>
          <a:blip r:embed="rId4">
            <a:alphaModFix/>
          </a:blip>
          <a:stretch>
            <a:fillRect/>
          </a:stretch>
        </p:blipFill>
        <p:spPr>
          <a:xfrm>
            <a:off x="3793575" y="1497725"/>
            <a:ext cx="4532601" cy="21480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2"/>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Everyone should be able to complete the MILD task, if you finish it you can do the MEDIUM task and if that’s done you can do the SPICY task.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169" name="Google Shape;169;p33"/>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4"/>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Without the different animals and plants in New Zealand Māori would not have survived</a:t>
            </a:r>
            <a:r>
              <a:rPr lang="en"/>
              <a:t>.</a:t>
            </a:r>
            <a:endParaRPr/>
          </a:p>
        </p:txBody>
      </p:sp>
      <p:sp>
        <p:nvSpPr>
          <p:cNvPr id="176" name="Google Shape;176;p34"/>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The Māori were thankful to Tupuānuku, Tupuārangi and the gods for all living things.</a:t>
            </a:r>
            <a:endParaRPr/>
          </a:p>
        </p:txBody>
      </p:sp>
      <p:sp>
        <p:nvSpPr>
          <p:cNvPr id="177" name="Google Shape;177;p34"/>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78" name="Google Shape;178;p34"/>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5"/>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Diversity Of Living Things</a:t>
            </a:r>
            <a:endParaRPr b="1"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The </a:t>
            </a:r>
            <a:r>
              <a:rPr lang="en" sz="1800">
                <a:solidFill>
                  <a:schemeClr val="dk1"/>
                </a:solidFill>
                <a:latin typeface="Lato"/>
                <a:ea typeface="Lato"/>
                <a:cs typeface="Lato"/>
                <a:sym typeface="Lato"/>
              </a:rPr>
              <a:t>diversity</a:t>
            </a:r>
            <a:r>
              <a:rPr lang="en" sz="1800">
                <a:solidFill>
                  <a:schemeClr val="dk1"/>
                </a:solidFill>
                <a:latin typeface="Lato"/>
                <a:ea typeface="Lato"/>
                <a:cs typeface="Lato"/>
                <a:sym typeface="Lato"/>
              </a:rPr>
              <a:t> of all living things are essential to Aotearoa.</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The Māori were grateful for all of these plants and animals.</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1 (MILD)</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For 3 of the plants and animals on the right, explain </a:t>
            </a:r>
            <a:r>
              <a:rPr lang="en" sz="1800">
                <a:solidFill>
                  <a:schemeClr val="dk1"/>
                </a:solidFill>
                <a:highlight>
                  <a:srgbClr val="FFFFFF"/>
                </a:highlight>
                <a:latin typeface="Lato"/>
                <a:ea typeface="Lato"/>
                <a:cs typeface="Lato"/>
                <a:sym typeface="Lato"/>
              </a:rPr>
              <a:t>why these are important to Māori life</a:t>
            </a: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p:txBody>
      </p:sp>
      <p:sp>
        <p:nvSpPr>
          <p:cNvPr id="184" name="Google Shape;184;p35"/>
          <p:cNvSpPr txBox="1"/>
          <p:nvPr/>
        </p:nvSpPr>
        <p:spPr>
          <a:xfrm>
            <a:off x="7357375" y="679875"/>
            <a:ext cx="1449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sz="1800">
                <a:solidFill>
                  <a:srgbClr val="595959"/>
                </a:solidFill>
              </a:rPr>
              <a:t> Kererus</a:t>
            </a:r>
            <a:endParaRPr sz="1800">
              <a:solidFill>
                <a:srgbClr val="595959"/>
              </a:solidFill>
            </a:endParaRPr>
          </a:p>
        </p:txBody>
      </p:sp>
      <p:sp>
        <p:nvSpPr>
          <p:cNvPr id="185" name="Google Shape;185;p35"/>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6" name="Google Shape;186;p35"/>
          <p:cNvSpPr txBox="1"/>
          <p:nvPr/>
        </p:nvSpPr>
        <p:spPr>
          <a:xfrm>
            <a:off x="442505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7" name="Google Shape;187;p35"/>
          <p:cNvSpPr txBox="1"/>
          <p:nvPr/>
        </p:nvSpPr>
        <p:spPr>
          <a:xfrm>
            <a:off x="5927188" y="679875"/>
            <a:ext cx="1434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Silver Ferns</a:t>
            </a:r>
            <a:endParaRPr sz="1800">
              <a:solidFill>
                <a:srgbClr val="595959"/>
              </a:solidFill>
            </a:endParaRPr>
          </a:p>
        </p:txBody>
      </p:sp>
      <p:sp>
        <p:nvSpPr>
          <p:cNvPr id="188" name="Google Shape;188;p35"/>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9" name="Google Shape;189;p35"/>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90" name="Google Shape;190;p35"/>
          <p:cNvSpPr txBox="1"/>
          <p:nvPr/>
        </p:nvSpPr>
        <p:spPr>
          <a:xfrm>
            <a:off x="5774150" y="1737875"/>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Ake Akes</a:t>
            </a:r>
            <a:endParaRPr sz="1800">
              <a:solidFill>
                <a:srgbClr val="595959"/>
              </a:solidFill>
            </a:endParaRPr>
          </a:p>
        </p:txBody>
      </p:sp>
      <p:sp>
        <p:nvSpPr>
          <p:cNvPr id="191" name="Google Shape;191;p35"/>
          <p:cNvSpPr txBox="1"/>
          <p:nvPr/>
        </p:nvSpPr>
        <p:spPr>
          <a:xfrm>
            <a:off x="7530000" y="1737875"/>
            <a:ext cx="11112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Wetas</a:t>
            </a:r>
            <a:endParaRPr sz="1800">
              <a:solidFill>
                <a:srgbClr val="595959"/>
              </a:solidFill>
            </a:endParaRPr>
          </a:p>
        </p:txBody>
      </p:sp>
      <p:sp>
        <p:nvSpPr>
          <p:cNvPr id="192" name="Google Shape;192;p35"/>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3" name="Google Shape;193;p35"/>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4" name="Google Shape;194;p35"/>
          <p:cNvSpPr txBox="1"/>
          <p:nvPr/>
        </p:nvSpPr>
        <p:spPr>
          <a:xfrm>
            <a:off x="6204000" y="268720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Titokis</a:t>
            </a:r>
            <a:endParaRPr/>
          </a:p>
        </p:txBody>
      </p:sp>
      <p:sp>
        <p:nvSpPr>
          <p:cNvPr id="195" name="Google Shape;195;p35"/>
          <p:cNvSpPr txBox="1"/>
          <p:nvPr/>
        </p:nvSpPr>
        <p:spPr>
          <a:xfrm>
            <a:off x="7532075" y="268720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 Kouras</a:t>
            </a:r>
            <a:endParaRPr/>
          </a:p>
        </p:txBody>
      </p:sp>
      <p:sp>
        <p:nvSpPr>
          <p:cNvPr id="196" name="Google Shape;196;p35"/>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7" name="Google Shape;197;p35"/>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8" name="Google Shape;198;p35"/>
          <p:cNvSpPr txBox="1"/>
          <p:nvPr/>
        </p:nvSpPr>
        <p:spPr>
          <a:xfrm>
            <a:off x="6084550" y="377852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Taraires</a:t>
            </a:r>
            <a:endParaRPr/>
          </a:p>
        </p:txBody>
      </p:sp>
      <p:sp>
        <p:nvSpPr>
          <p:cNvPr id="199" name="Google Shape;199;p35"/>
          <p:cNvSpPr txBox="1"/>
          <p:nvPr/>
        </p:nvSpPr>
        <p:spPr>
          <a:xfrm>
            <a:off x="7357375" y="377852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   Fur seals</a:t>
            </a:r>
            <a:endParaRPr/>
          </a:p>
        </p:txBody>
      </p:sp>
      <p:sp>
        <p:nvSpPr>
          <p:cNvPr id="200" name="Google Shape;200;p35"/>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1" name="Google Shape;201;p35"/>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2" name="Google Shape;202;p35"/>
          <p:cNvSpPr txBox="1"/>
          <p:nvPr/>
        </p:nvSpPr>
        <p:spPr>
          <a:xfrm>
            <a:off x="6084550" y="469452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Kamahis</a:t>
            </a:r>
            <a:endParaRPr/>
          </a:p>
        </p:txBody>
      </p:sp>
      <p:sp>
        <p:nvSpPr>
          <p:cNvPr id="203" name="Google Shape;203;p35"/>
          <p:cNvSpPr txBox="1"/>
          <p:nvPr/>
        </p:nvSpPr>
        <p:spPr>
          <a:xfrm>
            <a:off x="7535075" y="469452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 Fantails</a:t>
            </a:r>
            <a:endParaRPr/>
          </a:p>
        </p:txBody>
      </p:sp>
      <p:pic>
        <p:nvPicPr>
          <p:cNvPr id="204" name="Google Shape;204;p35"/>
          <p:cNvPicPr preferRelativeResize="0"/>
          <p:nvPr/>
        </p:nvPicPr>
        <p:blipFill>
          <a:blip r:embed="rId3">
            <a:alphaModFix/>
          </a:blip>
          <a:stretch>
            <a:fillRect/>
          </a:stretch>
        </p:blipFill>
        <p:spPr>
          <a:xfrm>
            <a:off x="6105300" y="108050"/>
            <a:ext cx="1082850" cy="680225"/>
          </a:xfrm>
          <a:prstGeom prst="rect">
            <a:avLst/>
          </a:prstGeom>
          <a:noFill/>
          <a:ln>
            <a:noFill/>
          </a:ln>
        </p:spPr>
      </p:pic>
      <p:pic>
        <p:nvPicPr>
          <p:cNvPr id="205" name="Google Shape;205;p35"/>
          <p:cNvPicPr preferRelativeResize="0"/>
          <p:nvPr/>
        </p:nvPicPr>
        <p:blipFill>
          <a:blip r:embed="rId4">
            <a:alphaModFix/>
          </a:blip>
          <a:stretch>
            <a:fillRect/>
          </a:stretch>
        </p:blipFill>
        <p:spPr>
          <a:xfrm>
            <a:off x="6105300" y="1158825"/>
            <a:ext cx="1082849" cy="645724"/>
          </a:xfrm>
          <a:prstGeom prst="rect">
            <a:avLst/>
          </a:prstGeom>
          <a:noFill/>
          <a:ln>
            <a:noFill/>
          </a:ln>
        </p:spPr>
      </p:pic>
      <p:pic>
        <p:nvPicPr>
          <p:cNvPr id="206" name="Google Shape;206;p35"/>
          <p:cNvPicPr preferRelativeResize="0"/>
          <p:nvPr/>
        </p:nvPicPr>
        <p:blipFill>
          <a:blip r:embed="rId5">
            <a:alphaModFix/>
          </a:blip>
          <a:stretch>
            <a:fillRect/>
          </a:stretch>
        </p:blipFill>
        <p:spPr>
          <a:xfrm>
            <a:off x="7530000" y="1158825"/>
            <a:ext cx="1082849" cy="645725"/>
          </a:xfrm>
          <a:prstGeom prst="rect">
            <a:avLst/>
          </a:prstGeom>
          <a:noFill/>
          <a:ln>
            <a:noFill/>
          </a:ln>
        </p:spPr>
      </p:pic>
      <p:pic>
        <p:nvPicPr>
          <p:cNvPr id="207" name="Google Shape;207;p35"/>
          <p:cNvPicPr preferRelativeResize="0"/>
          <p:nvPr/>
        </p:nvPicPr>
        <p:blipFill>
          <a:blip r:embed="rId6">
            <a:alphaModFix/>
          </a:blip>
          <a:stretch>
            <a:fillRect/>
          </a:stretch>
        </p:blipFill>
        <p:spPr>
          <a:xfrm>
            <a:off x="6094700" y="2175100"/>
            <a:ext cx="1101050" cy="632450"/>
          </a:xfrm>
          <a:prstGeom prst="rect">
            <a:avLst/>
          </a:prstGeom>
          <a:noFill/>
          <a:ln>
            <a:noFill/>
          </a:ln>
        </p:spPr>
      </p:pic>
      <p:pic>
        <p:nvPicPr>
          <p:cNvPr id="208" name="Google Shape;208;p35"/>
          <p:cNvPicPr preferRelativeResize="0"/>
          <p:nvPr/>
        </p:nvPicPr>
        <p:blipFill>
          <a:blip r:embed="rId7">
            <a:alphaModFix/>
          </a:blip>
          <a:stretch>
            <a:fillRect/>
          </a:stretch>
        </p:blipFill>
        <p:spPr>
          <a:xfrm>
            <a:off x="7535075" y="2175100"/>
            <a:ext cx="1082850" cy="632450"/>
          </a:xfrm>
          <a:prstGeom prst="rect">
            <a:avLst/>
          </a:prstGeom>
          <a:noFill/>
          <a:ln>
            <a:noFill/>
          </a:ln>
        </p:spPr>
      </p:pic>
      <p:pic>
        <p:nvPicPr>
          <p:cNvPr id="209" name="Google Shape;209;p35"/>
          <p:cNvPicPr preferRelativeResize="0"/>
          <p:nvPr/>
        </p:nvPicPr>
        <p:blipFill>
          <a:blip r:embed="rId8">
            <a:alphaModFix/>
          </a:blip>
          <a:stretch>
            <a:fillRect/>
          </a:stretch>
        </p:blipFill>
        <p:spPr>
          <a:xfrm>
            <a:off x="6087100" y="3215650"/>
            <a:ext cx="1101051" cy="632451"/>
          </a:xfrm>
          <a:prstGeom prst="rect">
            <a:avLst/>
          </a:prstGeom>
          <a:noFill/>
          <a:ln>
            <a:noFill/>
          </a:ln>
        </p:spPr>
      </p:pic>
      <p:pic>
        <p:nvPicPr>
          <p:cNvPr id="210" name="Google Shape;210;p35"/>
          <p:cNvPicPr preferRelativeResize="0"/>
          <p:nvPr/>
        </p:nvPicPr>
        <p:blipFill>
          <a:blip r:embed="rId9">
            <a:alphaModFix/>
          </a:blip>
          <a:stretch>
            <a:fillRect/>
          </a:stretch>
        </p:blipFill>
        <p:spPr>
          <a:xfrm>
            <a:off x="6087100" y="4240225"/>
            <a:ext cx="1101051" cy="558399"/>
          </a:xfrm>
          <a:prstGeom prst="rect">
            <a:avLst/>
          </a:prstGeom>
          <a:noFill/>
          <a:ln>
            <a:noFill/>
          </a:ln>
        </p:spPr>
      </p:pic>
      <p:pic>
        <p:nvPicPr>
          <p:cNvPr id="211" name="Google Shape;211;p35"/>
          <p:cNvPicPr preferRelativeResize="0"/>
          <p:nvPr/>
        </p:nvPicPr>
        <p:blipFill>
          <a:blip r:embed="rId10">
            <a:alphaModFix/>
          </a:blip>
          <a:stretch>
            <a:fillRect/>
          </a:stretch>
        </p:blipFill>
        <p:spPr>
          <a:xfrm>
            <a:off x="7529999" y="4240225"/>
            <a:ext cx="1082849" cy="558400"/>
          </a:xfrm>
          <a:prstGeom prst="rect">
            <a:avLst/>
          </a:prstGeom>
          <a:noFill/>
          <a:ln>
            <a:noFill/>
          </a:ln>
        </p:spPr>
      </p:pic>
      <p:pic>
        <p:nvPicPr>
          <p:cNvPr id="212" name="Google Shape;212;p35"/>
          <p:cNvPicPr preferRelativeResize="0"/>
          <p:nvPr/>
        </p:nvPicPr>
        <p:blipFill>
          <a:blip r:embed="rId11">
            <a:alphaModFix/>
          </a:blip>
          <a:stretch>
            <a:fillRect/>
          </a:stretch>
        </p:blipFill>
        <p:spPr>
          <a:xfrm>
            <a:off x="7530000" y="3183775"/>
            <a:ext cx="1082850" cy="680225"/>
          </a:xfrm>
          <a:prstGeom prst="rect">
            <a:avLst/>
          </a:prstGeom>
          <a:noFill/>
          <a:ln>
            <a:noFill/>
          </a:ln>
        </p:spPr>
      </p:pic>
      <p:pic>
        <p:nvPicPr>
          <p:cNvPr id="213" name="Google Shape;213;p35"/>
          <p:cNvPicPr preferRelativeResize="0"/>
          <p:nvPr/>
        </p:nvPicPr>
        <p:blipFill>
          <a:blip r:embed="rId12">
            <a:alphaModFix/>
          </a:blip>
          <a:stretch>
            <a:fillRect/>
          </a:stretch>
        </p:blipFill>
        <p:spPr>
          <a:xfrm>
            <a:off x="7530000" y="109975"/>
            <a:ext cx="1082851" cy="645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6"/>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 (MEDIUM)</a:t>
            </a:r>
            <a:endParaRPr/>
          </a:p>
        </p:txBody>
      </p:sp>
      <p:sp>
        <p:nvSpPr>
          <p:cNvPr id="219" name="Google Shape;219;p36"/>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400">
                <a:solidFill>
                  <a:srgbClr val="333333"/>
                </a:solidFill>
                <a:highlight>
                  <a:schemeClr val="lt1"/>
                </a:highlight>
                <a:latin typeface="Comfortaa"/>
                <a:ea typeface="Comfortaa"/>
                <a:cs typeface="Comfortaa"/>
                <a:sym typeface="Comfortaa"/>
              </a:rPr>
              <a:t>In Māori tradition, people all worked together in order to harvest, grow and gather all sorts of plants and animals. Māori knew that without those different plants and animals their tribes could not survive.</a:t>
            </a:r>
            <a:endParaRPr sz="1400">
              <a:solidFill>
                <a:srgbClr val="333333"/>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0"/>
              </a:spcAft>
              <a:buNone/>
            </a:pPr>
            <a:r>
              <a:t/>
            </a:r>
            <a:endParaRPr sz="1400">
              <a:solidFill>
                <a:srgbClr val="333333"/>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1900"/>
              </a:spcAft>
              <a:buNone/>
            </a:pPr>
            <a:r>
              <a:rPr lang="en" sz="1400">
                <a:solidFill>
                  <a:srgbClr val="333333"/>
                </a:solidFill>
                <a:highlight>
                  <a:schemeClr val="lt1"/>
                </a:highlight>
                <a:latin typeface="Comfortaa"/>
                <a:ea typeface="Comfortaa"/>
                <a:cs typeface="Comfortaa"/>
                <a:sym typeface="Comfortaa"/>
              </a:rPr>
              <a:t>Using this </a:t>
            </a:r>
            <a:r>
              <a:rPr lang="en" sz="1400" u="sng">
                <a:solidFill>
                  <a:schemeClr val="hlink"/>
                </a:solidFill>
                <a:highlight>
                  <a:schemeClr val="lt1"/>
                </a:highlight>
                <a:latin typeface="Comfortaa"/>
                <a:ea typeface="Comfortaa"/>
                <a:cs typeface="Comfortaa"/>
                <a:sym typeface="Comfortaa"/>
                <a:hlinkClick r:id="rId3"/>
              </a:rPr>
              <a:t>link</a:t>
            </a:r>
            <a:r>
              <a:rPr lang="en" sz="1400">
                <a:solidFill>
                  <a:srgbClr val="333333"/>
                </a:solidFill>
                <a:highlight>
                  <a:schemeClr val="lt1"/>
                </a:highlight>
                <a:latin typeface="Comfortaa"/>
                <a:ea typeface="Comfortaa"/>
                <a:cs typeface="Comfortaa"/>
                <a:sym typeface="Comfortaa"/>
              </a:rPr>
              <a:t> draw, label and colour 2 pictures of Māori interacting with plants and animals (1 plant, 1 animal) in your Global Studies book to </a:t>
            </a:r>
            <a:r>
              <a:rPr b="1" lang="en" sz="1800" u="sng">
                <a:solidFill>
                  <a:srgbClr val="1C1C1C"/>
                </a:solidFill>
              </a:rPr>
              <a:t>AT LEAST A YEAR SEVEN STANDARD</a:t>
            </a:r>
            <a:r>
              <a:rPr lang="en" sz="1400">
                <a:solidFill>
                  <a:srgbClr val="333333"/>
                </a:solidFill>
                <a:highlight>
                  <a:schemeClr val="lt1"/>
                </a:highlight>
                <a:latin typeface="Comfortaa"/>
                <a:ea typeface="Comfortaa"/>
                <a:cs typeface="Comfortaa"/>
                <a:sym typeface="Comfortaa"/>
              </a:rPr>
              <a:t>.</a:t>
            </a:r>
            <a:endParaRPr sz="1400">
              <a:latin typeface="Comfortaa"/>
              <a:ea typeface="Comfortaa"/>
              <a:cs typeface="Comfortaa"/>
              <a:sym typeface="Comfortaa"/>
            </a:endParaRPr>
          </a:p>
        </p:txBody>
      </p:sp>
      <p:pic>
        <p:nvPicPr>
          <p:cNvPr id="220" name="Google Shape;220;p36"/>
          <p:cNvPicPr preferRelativeResize="0"/>
          <p:nvPr/>
        </p:nvPicPr>
        <p:blipFill>
          <a:blip r:embed="rId4">
            <a:alphaModFix/>
          </a:blip>
          <a:stretch>
            <a:fillRect/>
          </a:stretch>
        </p:blipFill>
        <p:spPr>
          <a:xfrm>
            <a:off x="2650575" y="2162550"/>
            <a:ext cx="3773875" cy="2813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7"/>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 (SPICY)</a:t>
            </a:r>
            <a:endParaRPr/>
          </a:p>
        </p:txBody>
      </p:sp>
      <p:sp>
        <p:nvSpPr>
          <p:cNvPr id="226" name="Google Shape;226;p37"/>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highlight>
                  <a:schemeClr val="lt1"/>
                </a:highlight>
              </a:rPr>
              <a:t>Māori thought all living things in NZ came from gods along with Tupuānuku and Tupuārangi</a:t>
            </a:r>
            <a:r>
              <a:rPr lang="en" sz="1800">
                <a:solidFill>
                  <a:srgbClr val="4D5156"/>
                </a:solidFill>
                <a:highlight>
                  <a:schemeClr val="lt1"/>
                </a:highlight>
              </a:rPr>
              <a:t>. </a:t>
            </a:r>
            <a:r>
              <a:rPr lang="en" sz="1800">
                <a:solidFill>
                  <a:schemeClr val="dk1"/>
                </a:solidFill>
                <a:highlight>
                  <a:schemeClr val="lt1"/>
                </a:highlight>
              </a:rPr>
              <a:t>They thought living things in the water were from Tangaroa and land were from Tane.</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Click on this link about how </a:t>
            </a:r>
            <a:r>
              <a:rPr lang="en" sz="1800" u="sng">
                <a:solidFill>
                  <a:schemeClr val="hlink"/>
                </a:solidFill>
                <a:highlight>
                  <a:schemeClr val="lt1"/>
                </a:highlight>
                <a:hlinkClick r:id="rId3"/>
              </a:rPr>
              <a:t>NZ plants &amp; animals were used</a:t>
            </a:r>
            <a:r>
              <a:rPr lang="en" sz="1800">
                <a:solidFill>
                  <a:schemeClr val="dk1"/>
                </a:solidFill>
                <a:highlight>
                  <a:schemeClr val="lt1"/>
                </a:highlight>
              </a:rPr>
              <a:t>.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your Global Studies book, write the date and the heading “How Maori Used Plants &amp; Animals”.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Summarise the facts about the New Zealand plants and animals.</a:t>
            </a:r>
            <a:endParaRPr sz="1800">
              <a:solidFill>
                <a:schemeClr val="dk1"/>
              </a:solidFill>
              <a:highlight>
                <a:schemeClr val="lt1"/>
              </a:highlight>
            </a:endParaRPr>
          </a:p>
          <a:p>
            <a:pPr indent="0" lvl="0" marL="0" rtl="0" algn="l">
              <a:spcBef>
                <a:spcPts val="1200"/>
              </a:spcBef>
              <a:spcAft>
                <a:spcPts val="1200"/>
              </a:spcAft>
              <a:buNone/>
            </a:pPr>
            <a:r>
              <a:rPr lang="en" sz="1800">
                <a:solidFill>
                  <a:schemeClr val="dk1"/>
                </a:solidFill>
                <a:highlight>
                  <a:schemeClr val="lt1"/>
                </a:highlight>
              </a:rPr>
              <a:t>In small groups, describe how Maori found use for 10 of these plants and animals. (eg seals, Totara trees).</a:t>
            </a:r>
            <a:endParaRPr sz="1800">
              <a:solidFill>
                <a:schemeClr val="dk1"/>
              </a:solidFill>
              <a:highlight>
                <a:schemeClr val="lt1"/>
              </a:highlight>
            </a:endParaRPr>
          </a:p>
        </p:txBody>
      </p:sp>
      <p:pic>
        <p:nvPicPr>
          <p:cNvPr id="227" name="Google Shape;227;p37"/>
          <p:cNvPicPr preferRelativeResize="0"/>
          <p:nvPr/>
        </p:nvPicPr>
        <p:blipFill>
          <a:blip r:embed="rId4">
            <a:alphaModFix/>
          </a:blip>
          <a:stretch>
            <a:fillRect/>
          </a:stretch>
        </p:blipFill>
        <p:spPr>
          <a:xfrm>
            <a:off x="6631375" y="161925"/>
            <a:ext cx="2379276" cy="21043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