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e4657196c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e4657196c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e4657196c8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e4657196c8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4657196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4657196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e4657196c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e4657196c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e4657196c8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e4657196c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e4657196c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e4657196c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e4657196c8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e4657196c8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Y7 Water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Term 3 - Algebra: connecting patterns and relationships in Number, Stats and geometry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55650" y="2797175"/>
            <a:ext cx="8520600" cy="218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b="1" lang="en" sz="1640"/>
              <a:t>LI: Week 1 and 2: Mastery of what we learnt in T1 and T2 so that …</a:t>
            </a:r>
            <a:endParaRPr b="1" sz="1640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t/>
            </a:r>
            <a:endParaRPr b="1" sz="164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40"/>
              <a:t>SC: </a:t>
            </a:r>
            <a:endParaRPr b="1" sz="1640"/>
          </a:p>
          <a:p>
            <a:pPr indent="-332740" lvl="0" marL="91440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40"/>
              <a:buChar char="●"/>
            </a:pPr>
            <a:r>
              <a:rPr b="1" lang="en" sz="1640"/>
              <a:t>We can begin to see the connections in Number, Stats and Geometry of T1 and T2</a:t>
            </a:r>
            <a:endParaRPr b="1" sz="1640"/>
          </a:p>
          <a:p>
            <a:pPr indent="-332740" lvl="0" marL="91440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40"/>
              <a:buChar char="●"/>
            </a:pPr>
            <a:r>
              <a:rPr b="1" lang="en" sz="1640"/>
              <a:t>  Apply Algebra to connect our learning</a:t>
            </a:r>
            <a:endParaRPr b="1" sz="1640"/>
          </a:p>
          <a:p>
            <a:pPr indent="0" lvl="0" marL="91440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40"/>
          </a:p>
          <a:p>
            <a:pPr indent="-332740" lvl="0" marL="91440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40"/>
              <a:buChar char="●"/>
            </a:pPr>
            <a:r>
              <a:rPr b="1" lang="en" sz="1640"/>
              <a:t>Task: So what is Algebra? Start thinking about it, </a:t>
            </a:r>
            <a:r>
              <a:rPr b="1" lang="en" sz="1640"/>
              <a:t>research, and let me know what you know and we’ll go from there.</a:t>
            </a:r>
            <a:endParaRPr b="1" sz="1640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t/>
            </a:r>
            <a:endParaRPr b="1" sz="1640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t/>
            </a:r>
            <a:endParaRPr b="1" sz="164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0" y="246525"/>
            <a:ext cx="8520600" cy="728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Home learning 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974925"/>
            <a:ext cx="8520600" cy="489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" sz="2180"/>
              <a:t>Maths is like learning to play a musical instrument. It is learnt at school but must be </a:t>
            </a:r>
            <a:r>
              <a:rPr b="1" lang="en" sz="2180"/>
              <a:t>practised </a:t>
            </a:r>
            <a:r>
              <a:rPr lang="en" sz="2180"/>
              <a:t>at home.</a:t>
            </a:r>
            <a:endParaRPr sz="2180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" sz="2180"/>
              <a:t>You will need to</a:t>
            </a:r>
            <a:r>
              <a:rPr b="1" lang="en" sz="2180"/>
              <a:t> practise</a:t>
            </a:r>
            <a:r>
              <a:rPr lang="en" sz="2180"/>
              <a:t> to be good at anything. The more you</a:t>
            </a:r>
            <a:r>
              <a:rPr b="1" lang="en" sz="2180"/>
              <a:t> practise</a:t>
            </a:r>
            <a:r>
              <a:rPr lang="en" sz="2180"/>
              <a:t> the better the result.</a:t>
            </a:r>
            <a:endParaRPr sz="2180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b="1" lang="en" sz="2180">
                <a:solidFill>
                  <a:srgbClr val="FF0000"/>
                </a:solidFill>
              </a:rPr>
              <a:t>Very i</a:t>
            </a:r>
            <a:r>
              <a:rPr b="1" lang="en" sz="2180">
                <a:solidFill>
                  <a:srgbClr val="FF0000"/>
                </a:solidFill>
              </a:rPr>
              <a:t>mportant: You will need to set aside half an hour/hour everyday for your home learning, same time, same place. The key is routine, everyday. </a:t>
            </a:r>
            <a:endParaRPr b="1" sz="218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b="1" lang="en" sz="2209">
                <a:solidFill>
                  <a:srgbClr val="202124"/>
                </a:solidFill>
                <a:highlight>
                  <a:srgbClr val="FFFFFF"/>
                </a:highlight>
              </a:rPr>
              <a:t>Practice allows us to solve a task while using less and less active brain processing</a:t>
            </a:r>
            <a:r>
              <a:rPr lang="en" sz="2209">
                <a:solidFill>
                  <a:srgbClr val="202124"/>
                </a:solidFill>
                <a:highlight>
                  <a:srgbClr val="FFFFFF"/>
                </a:highlight>
              </a:rPr>
              <a:t>. It makes things automatic. When students master one aspect of their work( </a:t>
            </a:r>
            <a:r>
              <a:rPr b="1" lang="en" sz="2209">
                <a:solidFill>
                  <a:srgbClr val="202124"/>
                </a:solidFill>
                <a:highlight>
                  <a:srgbClr val="FFFFFF"/>
                </a:highlight>
              </a:rPr>
              <a:t>knowledge</a:t>
            </a:r>
            <a:r>
              <a:rPr lang="en" sz="2209">
                <a:solidFill>
                  <a:srgbClr val="202124"/>
                </a:solidFill>
                <a:highlight>
                  <a:srgbClr val="FFFFFF"/>
                </a:highlight>
              </a:rPr>
              <a:t> - which is instant recall through </a:t>
            </a:r>
            <a:r>
              <a:rPr b="1" lang="en" sz="2209">
                <a:solidFill>
                  <a:srgbClr val="202124"/>
                </a:solidFill>
                <a:highlight>
                  <a:srgbClr val="FFFFFF"/>
                </a:highlight>
              </a:rPr>
              <a:t>practise</a:t>
            </a:r>
            <a:r>
              <a:rPr lang="en" sz="2209">
                <a:solidFill>
                  <a:srgbClr val="202124"/>
                </a:solidFill>
                <a:highlight>
                  <a:srgbClr val="FFFFFF"/>
                </a:highlight>
              </a:rPr>
              <a:t>) they free their brains to think about another aspect (</a:t>
            </a:r>
            <a:r>
              <a:rPr b="1" lang="en" sz="2209">
                <a:solidFill>
                  <a:srgbClr val="202124"/>
                </a:solidFill>
                <a:highlight>
                  <a:srgbClr val="FFFFFF"/>
                </a:highlight>
              </a:rPr>
              <a:t>strategy - thinking</a:t>
            </a:r>
            <a:r>
              <a:rPr lang="en" sz="2209">
                <a:solidFill>
                  <a:srgbClr val="202124"/>
                </a:solidFill>
                <a:highlight>
                  <a:srgbClr val="FFFFFF"/>
                </a:highlight>
              </a:rPr>
              <a:t>). With further practise strategy become knowledge. This is how learning takes place. Then, the better you get the more you will want to do - This is called the positive feedback loop. This is when learning becomes fun.</a:t>
            </a:r>
            <a:endParaRPr b="1" sz="3569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ctrTitle"/>
          </p:nvPr>
        </p:nvSpPr>
        <p:spPr>
          <a:xfrm>
            <a:off x="311700" y="744575"/>
            <a:ext cx="8520600" cy="102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Maths Buddy and EP tasks as a practise at home</a:t>
            </a:r>
            <a:endParaRPr/>
          </a:p>
        </p:txBody>
      </p:sp>
      <p:sp>
        <p:nvSpPr>
          <p:cNvPr id="67" name="Google Shape;67;p15"/>
          <p:cNvSpPr txBox="1"/>
          <p:nvPr>
            <p:ph idx="1" type="subTitle"/>
          </p:nvPr>
        </p:nvSpPr>
        <p:spPr>
          <a:xfrm>
            <a:off x="311700" y="1993675"/>
            <a:ext cx="8520600" cy="29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You must:</a:t>
            </a:r>
            <a:endParaRPr b="1">
              <a:solidFill>
                <a:srgbClr val="FF0000"/>
              </a:solidFill>
            </a:endParaRPr>
          </a:p>
          <a:p>
            <a:pPr indent="-351948" lvl="0" marL="457200" rtl="0" algn="ctr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100"/>
              <a:t>Complete your Mathsbuddy and EP maths tasks by Friday 3:00 pm every week.</a:t>
            </a:r>
            <a:endParaRPr sz="2100"/>
          </a:p>
          <a:p>
            <a:pPr indent="-351948" lvl="0" marL="457200" rtl="0" algn="ctr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100"/>
              <a:t>Take screenshots of unable to solve questions and save this in a folder. Share this folder with me.</a:t>
            </a:r>
            <a:endParaRPr sz="2100"/>
          </a:p>
          <a:p>
            <a:pPr indent="-351948" lvl="0" marL="457200" rtl="0" algn="ctr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100"/>
              <a:t>An </a:t>
            </a:r>
            <a:r>
              <a:rPr lang="en" sz="2100"/>
              <a:t>expert</a:t>
            </a:r>
            <a:r>
              <a:rPr lang="en" sz="2100"/>
              <a:t> other or I will help you with these questions during session. </a:t>
            </a:r>
            <a:endParaRPr sz="2100"/>
          </a:p>
          <a:p>
            <a:pPr indent="-351948" lvl="0" marL="457200" rtl="0" algn="ctr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100"/>
              <a:t>You might have to attend my after school tutorial if there are too many questions in your folder.</a:t>
            </a:r>
            <a:endParaRPr sz="2100"/>
          </a:p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100"/>
              <a:t>Try not using a calculator. In easttle test you cannot use a </a:t>
            </a:r>
            <a:r>
              <a:rPr lang="en" sz="2100"/>
              <a:t>calculator</a:t>
            </a:r>
            <a:r>
              <a:rPr lang="en" sz="2100"/>
              <a:t> for a L4 test or under L4.</a:t>
            </a:r>
            <a:endParaRPr sz="2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66"/>
              <a:t>Week </a:t>
            </a:r>
            <a:r>
              <a:rPr lang="en" sz="2466"/>
              <a:t>1 and</a:t>
            </a:r>
            <a:r>
              <a:rPr lang="en" sz="2466"/>
              <a:t> 2. LI: Recap what we learnt in Term 1 and</a:t>
            </a:r>
            <a:r>
              <a:rPr lang="en"/>
              <a:t> Term 2 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550">
                <a:solidFill>
                  <a:srgbClr val="FF0000"/>
                </a:solidFill>
              </a:rPr>
              <a:t> </a:t>
            </a:r>
            <a:r>
              <a:rPr b="1" lang="en" sz="5950">
                <a:solidFill>
                  <a:srgbClr val="FF0000"/>
                </a:solidFill>
              </a:rPr>
              <a:t>Number:  Resource: revisit Maths buddy and EP tasks and identify questions you could not answer, take screenshots and save to folder. Share folder with me. I will help and retest you with those questions this week and next.</a:t>
            </a:r>
            <a:endParaRPr b="1" sz="595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150"/>
              <a:t>Must:  </a:t>
            </a:r>
            <a:endParaRPr sz="415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150"/>
              <a:t>1.Recall Times tables up to 12 x12 under 6 minutes.</a:t>
            </a:r>
            <a:endParaRPr sz="415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150"/>
              <a:t>2. Add, subtract, divide, multi</a:t>
            </a:r>
            <a:r>
              <a:rPr lang="en" sz="4150"/>
              <a:t>ply without calculators simple whole numbers</a:t>
            </a:r>
            <a:endParaRPr sz="415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6506"/>
              <a:buFont typeface="Arial"/>
              <a:buNone/>
            </a:pPr>
            <a:r>
              <a:rPr lang="en" sz="4150"/>
              <a:t>3. </a:t>
            </a:r>
            <a:r>
              <a:rPr lang="en" sz="4150"/>
              <a:t> Know place value of numbers  using the number line -  whole positive numbers numbers, zero and negative numbers ( This is called a set of integers)</a:t>
            </a:r>
            <a:endParaRPr sz="415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150"/>
              <a:t>.4. Know prime, composite, odd and even numbers, integers,</a:t>
            </a:r>
            <a:endParaRPr sz="415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150"/>
              <a:t>5. Know fractions, percentage and decimals and be able to convert one to another form.</a:t>
            </a:r>
            <a:endParaRPr sz="415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150"/>
              <a:t>6. Create equivalent fractions</a:t>
            </a:r>
            <a:endParaRPr sz="415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150"/>
              <a:t>7. </a:t>
            </a:r>
            <a:r>
              <a:rPr lang="en" sz="4150"/>
              <a:t>Factors</a:t>
            </a:r>
            <a:r>
              <a:rPr lang="en" sz="4150"/>
              <a:t> and </a:t>
            </a:r>
            <a:r>
              <a:rPr lang="en" sz="4150"/>
              <a:t>multiples</a:t>
            </a:r>
            <a:r>
              <a:rPr lang="en" sz="4150"/>
              <a:t> of numbers - LCM ( lowest common multiple)  and HCF (highest common factor) - apply HCF to </a:t>
            </a:r>
            <a:r>
              <a:rPr lang="en" sz="4150"/>
              <a:t>simplify</a:t>
            </a:r>
            <a:r>
              <a:rPr lang="en" sz="4150"/>
              <a:t> fractions and LCM to create the same denominators </a:t>
            </a:r>
            <a:r>
              <a:rPr lang="en" sz="4150"/>
              <a:t>to be able to add</a:t>
            </a:r>
            <a:r>
              <a:rPr lang="en" sz="4150"/>
              <a:t> or subtract fractions.</a:t>
            </a:r>
            <a:endParaRPr sz="415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150"/>
              <a:t>8. Exponent, squared</a:t>
            </a:r>
            <a:r>
              <a:rPr lang="en" sz="4950"/>
              <a:t>,</a:t>
            </a:r>
            <a:r>
              <a:rPr lang="en" sz="4150"/>
              <a:t> cubed, to undo squared using </a:t>
            </a:r>
            <a:r>
              <a:rPr lang="en" sz="4150"/>
              <a:t>square root</a:t>
            </a:r>
            <a:r>
              <a:rPr lang="en" sz="4150"/>
              <a:t>, to undo cubed using cubed root.</a:t>
            </a:r>
            <a:endParaRPr sz="415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 and 2. Recap what we learnt in Term 1 and Term 2 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255650" y="12645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</a:t>
            </a:r>
            <a:r>
              <a:rPr lang="en" sz="2300"/>
              <a:t>                                                </a:t>
            </a:r>
            <a:r>
              <a:rPr lang="en" sz="3800"/>
              <a:t> </a:t>
            </a:r>
            <a:r>
              <a:rPr b="1" lang="en" sz="3800">
                <a:solidFill>
                  <a:srgbClr val="FF0000"/>
                </a:solidFill>
              </a:rPr>
              <a:t>Geometry:</a:t>
            </a:r>
            <a:r>
              <a:rPr b="1" lang="en" sz="2300">
                <a:solidFill>
                  <a:srgbClr val="FF0000"/>
                </a:solidFill>
              </a:rPr>
              <a:t> </a:t>
            </a:r>
            <a:r>
              <a:rPr b="1" lang="en" sz="3776">
                <a:solidFill>
                  <a:srgbClr val="FF0000"/>
                </a:solidFill>
              </a:rPr>
              <a:t>Resource: revisit Maths buddy and EP tasks and identify questions you could not answer, take screenshots and save to folder. Share folder with me. I will help and retest you with those questions this week and next.</a:t>
            </a:r>
            <a:endParaRPr b="1" sz="3776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3050">
                <a:solidFill>
                  <a:schemeClr val="dk1"/>
                </a:solidFill>
              </a:rPr>
              <a:t>Must: </a:t>
            </a:r>
            <a:endParaRPr b="1" sz="3050">
              <a:solidFill>
                <a:schemeClr val="dk1"/>
              </a:solidFill>
            </a:endParaRPr>
          </a:p>
          <a:p>
            <a:pPr indent="-26797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0819"/>
              <a:buAutoNum type="arabicPeriod"/>
            </a:pPr>
            <a:r>
              <a:rPr lang="en" sz="3050">
                <a:solidFill>
                  <a:schemeClr val="dk1"/>
                </a:solidFill>
              </a:rPr>
              <a:t>Know units of measurements - </a:t>
            </a:r>
            <a:r>
              <a:rPr lang="en" sz="3050">
                <a:solidFill>
                  <a:schemeClr val="dk1"/>
                </a:solidFill>
              </a:rPr>
              <a:t>length</a:t>
            </a:r>
            <a:r>
              <a:rPr lang="en" sz="3050">
                <a:solidFill>
                  <a:schemeClr val="dk1"/>
                </a:solidFill>
              </a:rPr>
              <a:t>: Km, m, cm, mm,  Angles: degrees, Volume: m^3 cm^3, Area: cm^2, m^2. </a:t>
            </a:r>
            <a:endParaRPr sz="3050">
              <a:solidFill>
                <a:schemeClr val="dk1"/>
              </a:solidFill>
            </a:endParaRPr>
          </a:p>
          <a:p>
            <a:pPr indent="-26797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819"/>
              <a:buAutoNum type="arabicPeriod"/>
            </a:pPr>
            <a:r>
              <a:rPr lang="en" sz="3050">
                <a:solidFill>
                  <a:schemeClr val="dk1"/>
                </a:solidFill>
              </a:rPr>
              <a:t>Be able to use and draw 2D and 3D shapes with a compass, protractor, pencil</a:t>
            </a:r>
            <a:endParaRPr sz="3050">
              <a:solidFill>
                <a:schemeClr val="dk1"/>
              </a:solidFill>
            </a:endParaRPr>
          </a:p>
          <a:p>
            <a:pPr indent="-26797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819"/>
              <a:buAutoNum type="arabicPeriod"/>
            </a:pPr>
            <a:r>
              <a:rPr lang="en" sz="3050">
                <a:solidFill>
                  <a:schemeClr val="dk1"/>
                </a:solidFill>
              </a:rPr>
              <a:t>Identify and draw 2D shapes, classify them, calculate perimeter, area, interior angles, sum of interior angles, missing angle.</a:t>
            </a:r>
            <a:endParaRPr sz="3050">
              <a:solidFill>
                <a:schemeClr val="dk1"/>
              </a:solidFill>
            </a:endParaRPr>
          </a:p>
          <a:p>
            <a:pPr indent="-26797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819"/>
              <a:buAutoNum type="arabicPeriod"/>
            </a:pPr>
            <a:r>
              <a:rPr lang="en" sz="3050">
                <a:solidFill>
                  <a:schemeClr val="dk1"/>
                </a:solidFill>
              </a:rPr>
              <a:t>Identify and draw 3D shapes classify them, calculate surface area, volume, rule, calculate unknown.</a:t>
            </a:r>
            <a:endParaRPr sz="3050">
              <a:solidFill>
                <a:schemeClr val="dk1"/>
              </a:solidFill>
            </a:endParaRPr>
          </a:p>
          <a:p>
            <a:pPr indent="-26797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819"/>
              <a:buAutoNum type="arabicPeriod"/>
            </a:pPr>
            <a:r>
              <a:rPr lang="en" sz="3050">
                <a:solidFill>
                  <a:schemeClr val="dk1"/>
                </a:solidFill>
              </a:rPr>
              <a:t>Draw circles using a compass, draw radius, diameter, chord, Figure out value of Pi. Calculate area, radius, circumference, diameter using Pi. </a:t>
            </a:r>
            <a:endParaRPr sz="305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268950"/>
            <a:ext cx="8520600" cy="52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 and 2. Recap what we learnt in Term 1 and Term 2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705975"/>
            <a:ext cx="8520600" cy="451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b="1" lang="en" sz="2016">
                <a:solidFill>
                  <a:srgbClr val="FF0000"/>
                </a:solidFill>
              </a:rPr>
              <a:t>S</a:t>
            </a:r>
            <a:r>
              <a:rPr b="1" lang="en" sz="1319">
                <a:solidFill>
                  <a:srgbClr val="FF0000"/>
                </a:solidFill>
              </a:rPr>
              <a:t>tatistics:</a:t>
            </a:r>
            <a:r>
              <a:rPr b="1" lang="en" sz="1617">
                <a:solidFill>
                  <a:srgbClr val="FF0000"/>
                </a:solidFill>
              </a:rPr>
              <a:t>Resource: </a:t>
            </a:r>
            <a:r>
              <a:rPr b="1" lang="en" sz="1593">
                <a:solidFill>
                  <a:srgbClr val="FF0000"/>
                </a:solidFill>
              </a:rPr>
              <a:t>revisit Maths buddy and EP tasks and identify questions you could not answer, take screenshots and save to folder. Share folder with me. I will help and retest you with those questions this week and next.</a:t>
            </a:r>
            <a:endParaRPr b="1" sz="1593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811">
                <a:solidFill>
                  <a:schemeClr val="dk1"/>
                </a:solidFill>
              </a:rPr>
              <a:t>Must: </a:t>
            </a:r>
            <a:endParaRPr b="1" sz="1811">
              <a:solidFill>
                <a:schemeClr val="dk1"/>
              </a:solidFill>
            </a:endParaRPr>
          </a:p>
          <a:p>
            <a:pPr indent="-316229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" sz="1491">
                <a:solidFill>
                  <a:schemeClr val="dk1"/>
                </a:solidFill>
              </a:rPr>
              <a:t>Know data as </a:t>
            </a:r>
            <a:r>
              <a:rPr lang="en" sz="1491">
                <a:solidFill>
                  <a:srgbClr val="FF00FF"/>
                </a:solidFill>
              </a:rPr>
              <a:t>qualitative</a:t>
            </a:r>
            <a:r>
              <a:rPr lang="en" sz="1491">
                <a:solidFill>
                  <a:schemeClr val="dk1"/>
                </a:solidFill>
              </a:rPr>
              <a:t> and </a:t>
            </a:r>
            <a:r>
              <a:rPr lang="en" sz="1491">
                <a:solidFill>
                  <a:schemeClr val="accent1"/>
                </a:solidFill>
              </a:rPr>
              <a:t>quantitative</a:t>
            </a:r>
            <a:r>
              <a:rPr lang="en" sz="1491">
                <a:solidFill>
                  <a:schemeClr val="dk1"/>
                </a:solidFill>
              </a:rPr>
              <a:t> - data means information.</a:t>
            </a:r>
            <a:endParaRPr sz="1491">
              <a:solidFill>
                <a:schemeClr val="dk1"/>
              </a:solidFill>
            </a:endParaRPr>
          </a:p>
          <a:p>
            <a:pPr indent="-31622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" sz="1491">
                <a:solidFill>
                  <a:srgbClr val="FF00FF"/>
                </a:solidFill>
              </a:rPr>
              <a:t>qualitative</a:t>
            </a:r>
            <a:r>
              <a:rPr lang="en" sz="1491">
                <a:solidFill>
                  <a:schemeClr val="dk1"/>
                </a:solidFill>
              </a:rPr>
              <a:t> data as </a:t>
            </a:r>
            <a:r>
              <a:rPr lang="en" sz="1491">
                <a:solidFill>
                  <a:srgbClr val="00FFFF"/>
                </a:solidFill>
              </a:rPr>
              <a:t>categorical</a:t>
            </a:r>
            <a:r>
              <a:rPr lang="en" sz="1491">
                <a:solidFill>
                  <a:schemeClr val="dk1"/>
                </a:solidFill>
              </a:rPr>
              <a:t> data such as favourite colours, we can place colours in categories (boxes) such as red, blue etc.</a:t>
            </a:r>
            <a:endParaRPr sz="1491">
              <a:solidFill>
                <a:schemeClr val="dk1"/>
              </a:solidFill>
            </a:endParaRPr>
          </a:p>
          <a:p>
            <a:pPr indent="-31622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" sz="1491">
                <a:solidFill>
                  <a:schemeClr val="accent1"/>
                </a:solidFill>
              </a:rPr>
              <a:t>Quantitative</a:t>
            </a:r>
            <a:r>
              <a:rPr lang="en" sz="1491">
                <a:solidFill>
                  <a:schemeClr val="dk1"/>
                </a:solidFill>
              </a:rPr>
              <a:t> means</a:t>
            </a:r>
            <a:r>
              <a:rPr lang="en" sz="1491">
                <a:solidFill>
                  <a:srgbClr val="00FF00"/>
                </a:solidFill>
              </a:rPr>
              <a:t> numerical</a:t>
            </a:r>
            <a:r>
              <a:rPr lang="en" sz="1491">
                <a:solidFill>
                  <a:schemeClr val="dk1"/>
                </a:solidFill>
              </a:rPr>
              <a:t> data such as height and weight that can be measured by an equipment in decimals like 35.6 Kgs. This is</a:t>
            </a:r>
            <a:r>
              <a:rPr lang="en" sz="1491">
                <a:solidFill>
                  <a:srgbClr val="073763"/>
                </a:solidFill>
              </a:rPr>
              <a:t> </a:t>
            </a:r>
            <a:r>
              <a:rPr lang="en" sz="1491">
                <a:solidFill>
                  <a:srgbClr val="FF0000"/>
                </a:solidFill>
              </a:rPr>
              <a:t>continuous</a:t>
            </a:r>
            <a:r>
              <a:rPr lang="en" sz="1491">
                <a:solidFill>
                  <a:srgbClr val="FF0000"/>
                </a:solidFill>
              </a:rPr>
              <a:t> </a:t>
            </a:r>
            <a:r>
              <a:rPr lang="en" sz="1491">
                <a:solidFill>
                  <a:schemeClr val="dk1"/>
                </a:solidFill>
              </a:rPr>
              <a:t>data.</a:t>
            </a:r>
            <a:endParaRPr sz="1491">
              <a:solidFill>
                <a:schemeClr val="dk1"/>
              </a:solidFill>
            </a:endParaRPr>
          </a:p>
          <a:p>
            <a:pPr indent="-31622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" sz="1491">
                <a:solidFill>
                  <a:schemeClr val="dk1"/>
                </a:solidFill>
              </a:rPr>
              <a:t>We can use counting numbers (</a:t>
            </a:r>
            <a:r>
              <a:rPr lang="en" sz="1491">
                <a:solidFill>
                  <a:srgbClr val="00FF00"/>
                </a:solidFill>
              </a:rPr>
              <a:t>numerical</a:t>
            </a:r>
            <a:r>
              <a:rPr lang="en" sz="1491">
                <a:solidFill>
                  <a:schemeClr val="dk1"/>
                </a:solidFill>
              </a:rPr>
              <a:t> data ) </a:t>
            </a:r>
            <a:r>
              <a:rPr lang="en" sz="1491">
                <a:solidFill>
                  <a:schemeClr val="dk1"/>
                </a:solidFill>
              </a:rPr>
              <a:t>to find out the number of students in a class this requires only whole numbers. This is called </a:t>
            </a:r>
            <a:r>
              <a:rPr lang="en" sz="1491">
                <a:solidFill>
                  <a:srgbClr val="FF9900"/>
                </a:solidFill>
              </a:rPr>
              <a:t>discrete</a:t>
            </a:r>
            <a:r>
              <a:rPr lang="en" sz="1491">
                <a:solidFill>
                  <a:schemeClr val="dk1"/>
                </a:solidFill>
              </a:rPr>
              <a:t> data.</a:t>
            </a:r>
            <a:endParaRPr sz="1491">
              <a:solidFill>
                <a:schemeClr val="dk1"/>
              </a:solidFill>
            </a:endParaRPr>
          </a:p>
          <a:p>
            <a:pPr indent="-31622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" sz="1491">
                <a:solidFill>
                  <a:schemeClr val="dk1"/>
                </a:solidFill>
              </a:rPr>
              <a:t>Averages: Stats is not exact maths. Why? Because we use averages to figure out the solution to a question. There are 3 types of averages -mean, median, mode.</a:t>
            </a:r>
            <a:endParaRPr sz="1491">
              <a:solidFill>
                <a:schemeClr val="dk1"/>
              </a:solidFill>
            </a:endParaRPr>
          </a:p>
          <a:p>
            <a:pPr indent="-31622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" sz="1491">
                <a:solidFill>
                  <a:schemeClr val="dk1"/>
                </a:solidFill>
              </a:rPr>
              <a:t>By looking at the median, the middle number in a sequence of numbers re-arranged from lowest to the highest we can find out many things, such as range, outliers, etc. Think of a fried egg, thick in the middle and </a:t>
            </a:r>
            <a:r>
              <a:rPr lang="en" sz="1491">
                <a:solidFill>
                  <a:schemeClr val="dk1"/>
                </a:solidFill>
              </a:rPr>
              <a:t>stretched</a:t>
            </a:r>
            <a:r>
              <a:rPr lang="en" sz="1491">
                <a:solidFill>
                  <a:schemeClr val="dk1"/>
                </a:solidFill>
              </a:rPr>
              <a:t> to the sides. If the fried egg was made up of tiny marbles </a:t>
            </a:r>
            <a:r>
              <a:rPr lang="en" sz="1491">
                <a:solidFill>
                  <a:schemeClr val="dk1"/>
                </a:solidFill>
              </a:rPr>
              <a:t>what</a:t>
            </a:r>
            <a:r>
              <a:rPr lang="en" sz="1491">
                <a:solidFill>
                  <a:schemeClr val="dk1"/>
                </a:solidFill>
              </a:rPr>
              <a:t> can you tell?</a:t>
            </a:r>
            <a:endParaRPr sz="1491">
              <a:solidFill>
                <a:schemeClr val="dk1"/>
              </a:solidFill>
            </a:endParaRPr>
          </a:p>
          <a:p>
            <a:pPr indent="-31622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" sz="1491">
                <a:solidFill>
                  <a:schemeClr val="dk1"/>
                </a:solidFill>
              </a:rPr>
              <a:t>We can draw a graph to show us a picture. The graph can tell us the pattern, trend, etc.</a:t>
            </a:r>
            <a:endParaRPr sz="1491">
              <a:solidFill>
                <a:schemeClr val="dk1"/>
              </a:solidFill>
            </a:endParaRPr>
          </a:p>
          <a:p>
            <a:pPr indent="-31622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" sz="1491">
                <a:solidFill>
                  <a:schemeClr val="dk1"/>
                </a:solidFill>
              </a:rPr>
              <a:t>We can then create a rule to predict an outcome. This is the strength of stats and graphs. Cool!</a:t>
            </a:r>
            <a:endParaRPr sz="149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8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End of week 1 and W2 - paper test to check your unde</a:t>
            </a:r>
            <a:r>
              <a:rPr lang="en"/>
              <a:t>rstanding.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445550"/>
            <a:ext cx="8520600" cy="359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Paper test:</a:t>
            </a:r>
            <a:endParaRPr/>
          </a:p>
          <a:p>
            <a:pPr indent="-317182" lvl="0" marL="457200" rtl="0" algn="l"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Half hour test on your own - times tables, basic facts, questions in Number, stats and geometry of T1 and T2 as revised in class.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Paper and pencil.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No calcul</a:t>
            </a:r>
            <a:r>
              <a:rPr lang="en"/>
              <a:t>ators allowed. ( easttle upto level 4 not allowed)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All errors will be corrected by the students with expert other during session and similar questions will be included in the </a:t>
            </a:r>
            <a:r>
              <a:rPr lang="en"/>
              <a:t>following</a:t>
            </a:r>
            <a:r>
              <a:rPr lang="en"/>
              <a:t> week’s test for those students.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The tests will be evidence of students’ mastery of their learning from T1 and T2.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All Test papers to be filed by the student in plastic Display book A4 pockets.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Students’ ‘where to next’ learning steps will depend on their  weekly test results. It will be personalized to the needs of the specific student’s learning curve.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Tutorials will be held after school to scaffold learning needs of targeted students. Parent permission required.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Exercise book and stationary expectations: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Exercise book: Teacher will model.</a:t>
            </a:r>
            <a:endParaRPr/>
          </a:p>
          <a:p>
            <a:pPr indent="-325755" lvl="0" marL="457200" rtl="0" algn="l"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Red pen, top, side and central double column lines drawn with a ruler.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Pencil only allowed.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All answers must have steps to show your thinking ( strategy). This will help me to </a:t>
            </a:r>
            <a:r>
              <a:rPr lang="en"/>
              <a:t>identify</a:t>
            </a:r>
            <a:r>
              <a:rPr lang="en"/>
              <a:t> the error when it is made.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Neat and tidy so that I can understand your work.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You must have 2 </a:t>
            </a:r>
            <a:r>
              <a:rPr lang="en"/>
              <a:t>pencils</a:t>
            </a:r>
            <a:r>
              <a:rPr lang="en"/>
              <a:t>, </a:t>
            </a:r>
            <a:r>
              <a:rPr lang="en"/>
              <a:t>sharpener</a:t>
            </a:r>
            <a:r>
              <a:rPr lang="en"/>
              <a:t>, red pen, blue pen, 15cm ruler, eraser, compass to draw a circle. 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If your book is torn, please get a new book. 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Your exercise book will be sent to your parents to see the quality of your work.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Be proud of your exercise book. Take them home to revise your classwork or  to complete unfinished tasks.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