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6A2F33-1348-4150-B73D-8CC088794DA6}">
  <a:tblStyle styleId="{476A2F33-1348-4150-B73D-8CC088794D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c5aa3ccf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c5aa3ccf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c5aa3ccf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c5aa3ccf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c5aa3ccf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c5aa3ccf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bd2469c8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bd2469c8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c5aa3ccf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c5aa3ccf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c5aa3ccf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c5aa3ccf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bd2469c8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bd2469c8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bd2469c8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bd2469c8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bd2469c8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bd2469c8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bd2469c8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bd2469c8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c5aa3cc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c5aa3cc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Z0bZ8wNfuYA"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libguides.wintec.ac.nz/MaataurangaMaaori/TeReoMaaori"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Types Of Sentences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L.I: We are FOCUSING </a:t>
            </a:r>
            <a:r>
              <a:rPr lang="en">
                <a:solidFill>
                  <a:schemeClr val="dk2"/>
                </a:solidFill>
                <a:highlight>
                  <a:schemeClr val="lt1"/>
                </a:highlight>
                <a:latin typeface="Roboto"/>
                <a:ea typeface="Roboto"/>
                <a:cs typeface="Roboto"/>
                <a:sym typeface="Roboto"/>
              </a:rPr>
              <a:t>on types of sentences</a:t>
            </a:r>
            <a:r>
              <a:rPr lang="en">
                <a:solidFill>
                  <a:schemeClr val="dk2"/>
                </a:solidFill>
                <a:latin typeface="Roboto"/>
                <a:ea typeface="Roboto"/>
                <a:cs typeface="Roboto"/>
                <a:sym typeface="Roboto"/>
              </a:rPr>
              <a:t> </a:t>
            </a:r>
            <a:r>
              <a:rPr lang="en">
                <a:solidFill>
                  <a:srgbClr val="495057"/>
                </a:solidFill>
                <a:latin typeface="Roboto"/>
                <a:ea typeface="Roboto"/>
                <a:cs typeface="Roboto"/>
                <a:sym typeface="Roboto"/>
              </a:rPr>
              <a:t>by </a:t>
            </a:r>
            <a:r>
              <a:rPr i="1" lang="en" u="sng">
                <a:solidFill>
                  <a:srgbClr val="495057"/>
                </a:solidFill>
                <a:latin typeface="Roboto"/>
                <a:ea typeface="Roboto"/>
                <a:cs typeface="Roboto"/>
                <a:sym typeface="Roboto"/>
              </a:rPr>
              <a:t>explaining</a:t>
            </a:r>
            <a:r>
              <a:rPr lang="en">
                <a:solidFill>
                  <a:srgbClr val="495057"/>
                </a:solidFill>
                <a:latin typeface="Roboto"/>
                <a:ea typeface="Roboto"/>
                <a:cs typeface="Roboto"/>
                <a:sym typeface="Roboto"/>
              </a:rPr>
              <a:t> the effects of conventions in a written/visual text.</a:t>
            </a:r>
            <a:endParaRPr/>
          </a:p>
        </p:txBody>
      </p:sp>
      <p:pic>
        <p:nvPicPr>
          <p:cNvPr id="60" name="Google Shape;60;p13"/>
          <p:cNvPicPr preferRelativeResize="0"/>
          <p:nvPr/>
        </p:nvPicPr>
        <p:blipFill>
          <a:blip r:embed="rId3">
            <a:alphaModFix/>
          </a:blip>
          <a:stretch>
            <a:fillRect/>
          </a:stretch>
        </p:blipFill>
        <p:spPr>
          <a:xfrm>
            <a:off x="2347713" y="2741600"/>
            <a:ext cx="4448571" cy="22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Simple Sentence</a:t>
            </a:r>
            <a:endParaRPr/>
          </a:p>
        </p:txBody>
      </p:sp>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fell down the steep stairs yesterday.</a:t>
            </a:r>
            <a:endParaRPr/>
          </a:p>
          <a:p>
            <a:pPr indent="0" lvl="0" marL="0" rtl="0" algn="l">
              <a:spcBef>
                <a:spcPts val="1200"/>
              </a:spcBef>
              <a:spcAft>
                <a:spcPts val="1200"/>
              </a:spcAft>
              <a:buNone/>
            </a:pPr>
            <a:r>
              <a:t/>
            </a:r>
            <a:endParaRPr/>
          </a:p>
        </p:txBody>
      </p:sp>
      <p:pic>
        <p:nvPicPr>
          <p:cNvPr id="117" name="Google Shape;117;p22"/>
          <p:cNvPicPr preferRelativeResize="0"/>
          <p:nvPr/>
        </p:nvPicPr>
        <p:blipFill>
          <a:blip r:embed="rId3">
            <a:alphaModFix/>
          </a:blip>
          <a:stretch>
            <a:fillRect/>
          </a:stretch>
        </p:blipFill>
        <p:spPr>
          <a:xfrm>
            <a:off x="2858500" y="1635675"/>
            <a:ext cx="3339325" cy="3360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Compound Sentence</a:t>
            </a:r>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enjoy playing football and I enjoy playing rugby.</a:t>
            </a:r>
            <a:endParaRPr/>
          </a:p>
          <a:p>
            <a:pPr indent="0" lvl="0" marL="0" rtl="0" algn="l">
              <a:spcBef>
                <a:spcPts val="1200"/>
              </a:spcBef>
              <a:spcAft>
                <a:spcPts val="1200"/>
              </a:spcAft>
              <a:buNone/>
            </a:pPr>
            <a:r>
              <a:t/>
            </a:r>
            <a:endParaRPr/>
          </a:p>
        </p:txBody>
      </p:sp>
      <p:pic>
        <p:nvPicPr>
          <p:cNvPr id="124" name="Google Shape;124;p23"/>
          <p:cNvPicPr preferRelativeResize="0"/>
          <p:nvPr/>
        </p:nvPicPr>
        <p:blipFill>
          <a:blip r:embed="rId3">
            <a:alphaModFix/>
          </a:blip>
          <a:stretch>
            <a:fillRect/>
          </a:stretch>
        </p:blipFill>
        <p:spPr>
          <a:xfrm>
            <a:off x="433550" y="1882000"/>
            <a:ext cx="3931525" cy="2896926"/>
          </a:xfrm>
          <a:prstGeom prst="rect">
            <a:avLst/>
          </a:prstGeom>
          <a:noFill/>
          <a:ln>
            <a:noFill/>
          </a:ln>
        </p:spPr>
      </p:pic>
      <p:pic>
        <p:nvPicPr>
          <p:cNvPr id="125" name="Google Shape;125;p23"/>
          <p:cNvPicPr preferRelativeResize="0"/>
          <p:nvPr/>
        </p:nvPicPr>
        <p:blipFill>
          <a:blip r:embed="rId4">
            <a:alphaModFix/>
          </a:blip>
          <a:stretch>
            <a:fillRect/>
          </a:stretch>
        </p:blipFill>
        <p:spPr>
          <a:xfrm>
            <a:off x="4798650" y="1882000"/>
            <a:ext cx="3931524" cy="2896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Complex Sentence</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sun, which had been very hot, was now setting.</a:t>
            </a:r>
            <a:endParaRPr/>
          </a:p>
          <a:p>
            <a:pPr indent="0" lvl="0" marL="0" rtl="0" algn="l">
              <a:spcBef>
                <a:spcPts val="1200"/>
              </a:spcBef>
              <a:spcAft>
                <a:spcPts val="1200"/>
              </a:spcAft>
              <a:buNone/>
            </a:pPr>
            <a:r>
              <a:t/>
            </a:r>
            <a:endParaRPr/>
          </a:p>
        </p:txBody>
      </p:sp>
      <p:pic>
        <p:nvPicPr>
          <p:cNvPr id="132" name="Google Shape;132;p24"/>
          <p:cNvPicPr preferRelativeResize="0"/>
          <p:nvPr/>
        </p:nvPicPr>
        <p:blipFill>
          <a:blip r:embed="rId3">
            <a:alphaModFix/>
          </a:blip>
          <a:stretch>
            <a:fillRect/>
          </a:stretch>
        </p:blipFill>
        <p:spPr>
          <a:xfrm>
            <a:off x="2857500" y="1675075"/>
            <a:ext cx="3419149" cy="3281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Sentence Types</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different types of sentence structures.</a:t>
            </a:r>
            <a:endParaRPr/>
          </a:p>
        </p:txBody>
      </p:sp>
      <p:pic>
        <p:nvPicPr>
          <p:cNvPr id="67" name="Google Shape;67;p14"/>
          <p:cNvPicPr preferRelativeResize="0"/>
          <p:nvPr/>
        </p:nvPicPr>
        <p:blipFill>
          <a:blip r:embed="rId4">
            <a:alphaModFix/>
          </a:blip>
          <a:stretch>
            <a:fillRect/>
          </a:stretch>
        </p:blipFill>
        <p:spPr>
          <a:xfrm>
            <a:off x="3212975" y="137950"/>
            <a:ext cx="5743800" cy="487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152400" y="152400"/>
            <a:ext cx="8814250" cy="484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 Maori</a:t>
            </a:r>
            <a:endParaRPr/>
          </a:p>
        </p:txBody>
      </p:sp>
      <p:sp>
        <p:nvSpPr>
          <p:cNvPr id="78" name="Google Shape;78;p1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2"/>
                </a:solidFill>
              </a:rPr>
              <a:t>Even Wintec has created a </a:t>
            </a:r>
            <a:r>
              <a:rPr lang="en" u="sng">
                <a:solidFill>
                  <a:schemeClr val="dk2"/>
                </a:solidFill>
                <a:hlinkClick r:id="rId3">
                  <a:extLst>
                    <a:ext uri="{A12FA001-AC4F-418D-AE19-62706E023703}">
                      <ahyp:hlinkClr val="tx"/>
                    </a:ext>
                  </a:extLst>
                </a:hlinkClick>
              </a:rPr>
              <a:t>website</a:t>
            </a:r>
            <a:r>
              <a:rPr lang="en">
                <a:solidFill>
                  <a:schemeClr val="dk2"/>
                </a:solidFill>
              </a:rPr>
              <a:t> which helps people to learn Maori better. </a:t>
            </a:r>
            <a:r>
              <a:rPr lang="en">
                <a:solidFill>
                  <a:schemeClr val="dk2"/>
                </a:solidFill>
                <a:highlight>
                  <a:srgbClr val="FFFFFF"/>
                </a:highlight>
              </a:rPr>
              <a:t>This beginner's programme teaches people the basics in pronunciation and basic sentence structures. Just like learning the different types of sentences.</a:t>
            </a:r>
            <a:endParaRPr>
              <a:solidFill>
                <a:schemeClr val="dk2"/>
              </a:solidFill>
            </a:endParaRPr>
          </a:p>
        </p:txBody>
      </p:sp>
      <p:pic>
        <p:nvPicPr>
          <p:cNvPr id="79" name="Google Shape;79;p16"/>
          <p:cNvPicPr preferRelativeResize="0"/>
          <p:nvPr/>
        </p:nvPicPr>
        <p:blipFill>
          <a:blip r:embed="rId4">
            <a:alphaModFix/>
          </a:blip>
          <a:stretch>
            <a:fillRect/>
          </a:stretch>
        </p:blipFill>
        <p:spPr>
          <a:xfrm>
            <a:off x="3272100" y="152400"/>
            <a:ext cx="5546725" cy="485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85" name="Google Shape;85;p1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a:solidFill>
                  <a:schemeClr val="dk2"/>
                </a:solidFill>
                <a:latin typeface="Lato"/>
                <a:ea typeface="Lato"/>
                <a:cs typeface="Lato"/>
                <a:sym typeface="Lato"/>
              </a:rPr>
              <a:t>On slide 6 you will see a work of writing in it. Draw a table in your English books like on slide 5 which is divided into “Simple,” “Compound” and “Complex.” Then write the type of sentences in the right columns.</a:t>
            </a:r>
            <a:endParaRPr/>
          </a:p>
        </p:txBody>
      </p:sp>
      <p:pic>
        <p:nvPicPr>
          <p:cNvPr id="86" name="Google Shape;86;p17"/>
          <p:cNvPicPr preferRelativeResize="0"/>
          <p:nvPr/>
        </p:nvPicPr>
        <p:blipFill>
          <a:blip r:embed="rId3">
            <a:alphaModFix/>
          </a:blip>
          <a:stretch>
            <a:fillRect/>
          </a:stretch>
        </p:blipFill>
        <p:spPr>
          <a:xfrm>
            <a:off x="3734450" y="354725"/>
            <a:ext cx="4625550" cy="4445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59125" y="59125"/>
            <a:ext cx="9025800" cy="50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Harry ran through the back gate and into the paddock. The morning was blue and bright. Snow glowed white on the mountains. His heart beat fast, and he couldn’t wait to tell Blaze. Where was his horse? There - waiting by the barn, as usual. Blaze saw his master coming and tossed his head. He stamped one hoof, and whinnied. Harry stopped, and gazed proudly at the young animal. He saw the glossy, brown coat, long powerful legs, the white ‘blaze’ mark on the forehead. </a:t>
            </a:r>
            <a:r>
              <a:rPr i="1" lang="en" sz="1800">
                <a:solidFill>
                  <a:schemeClr val="lt2"/>
                </a:solidFill>
                <a:latin typeface="Source Sans Pro"/>
                <a:ea typeface="Source Sans Pro"/>
                <a:cs typeface="Source Sans Pro"/>
                <a:sym typeface="Source Sans Pro"/>
              </a:rPr>
              <a:t>The best horse in all of New Zealand!</a:t>
            </a:r>
            <a:r>
              <a:rPr lang="en" sz="1800">
                <a:solidFill>
                  <a:schemeClr val="lt2"/>
                </a:solidFill>
                <a:latin typeface="Source Sans Pro"/>
                <a:ea typeface="Source Sans Pro"/>
                <a:cs typeface="Source Sans Pro"/>
                <a:sym typeface="Source Sans Pro"/>
              </a:rPr>
              <a:t> No other steed was as fast and brave and strong as Blaze. And now they were off together on a wonderful adventure. He reached his horse and leaned against the shining neck. Blaze whinnied softly again and pushed his head against his master’s chest. “My brave Blaze,” Harry whispered. “You’ll never believe where you and I are going!” He stroked the mane once more. Blaze pushed his head closer against his master’s chest. The tall pine tree by the barn rustled in a breeze. Sheep bleated to one another, and birds darted through the bright air. Harry spoke more quietly. “A telegram from the Army arrived before breakfast. Mother wept when she saw it. Father shook his head, but he understands. We have to go, Blaze. We have to help our British friends against these rebels. “Boers” they’re called. What a strange name. I wonder what they’re like?” He held Blaze’s mane in one hand and swung himself up onto the glossy, brown back. “Every other soldier will wish he had a horse like you. You’ll be the greatest in the whole war!” Blaze tossed his head once more and began trotting around the paddock as sheep kept on grazing.</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aphicFrame>
        <p:nvGraphicFramePr>
          <p:cNvPr id="96" name="Google Shape;96;p19"/>
          <p:cNvGraphicFramePr/>
          <p:nvPr/>
        </p:nvGraphicFramePr>
        <p:xfrm>
          <a:off x="952500" y="126475"/>
          <a:ext cx="3000000" cy="3000000"/>
        </p:xfrm>
        <a:graphic>
          <a:graphicData uri="http://schemas.openxmlformats.org/drawingml/2006/table">
            <a:tbl>
              <a:tblPr>
                <a:noFill/>
                <a:tableStyleId>{476A2F33-1348-4150-B73D-8CC088794DA6}</a:tableStyleId>
              </a:tblPr>
              <a:tblGrid>
                <a:gridCol w="2413000"/>
                <a:gridCol w="2413000"/>
                <a:gridCol w="2413000"/>
              </a:tblGrid>
              <a:tr h="375025">
                <a:tc>
                  <a:txBody>
                    <a:bodyPr/>
                    <a:lstStyle/>
                    <a:p>
                      <a:pPr indent="0" lvl="0" marL="0" rtl="0" algn="ctr">
                        <a:spcBef>
                          <a:spcPts val="0"/>
                        </a:spcBef>
                        <a:spcAft>
                          <a:spcPts val="0"/>
                        </a:spcAft>
                        <a:buNone/>
                      </a:pPr>
                      <a:r>
                        <a:rPr lang="en"/>
                        <a:t>Simple</a:t>
                      </a:r>
                      <a:endParaRPr/>
                    </a:p>
                  </a:txBody>
                  <a:tcPr marT="91425" marB="91425" marR="91425" marL="91425"/>
                </a:tc>
                <a:tc>
                  <a:txBody>
                    <a:bodyPr/>
                    <a:lstStyle/>
                    <a:p>
                      <a:pPr indent="0" lvl="0" marL="0" rtl="0" algn="ctr">
                        <a:spcBef>
                          <a:spcPts val="0"/>
                        </a:spcBef>
                        <a:spcAft>
                          <a:spcPts val="0"/>
                        </a:spcAft>
                        <a:buNone/>
                      </a:pPr>
                      <a:r>
                        <a:rPr lang="en"/>
                        <a:t>Compound</a:t>
                      </a:r>
                      <a:endParaRPr/>
                    </a:p>
                  </a:txBody>
                  <a:tcPr marT="91425" marB="91425" marR="91425" marL="91425"/>
                </a:tc>
                <a:tc>
                  <a:txBody>
                    <a:bodyPr/>
                    <a:lstStyle/>
                    <a:p>
                      <a:pPr indent="0" lvl="0" marL="0" rtl="0" algn="ctr">
                        <a:spcBef>
                          <a:spcPts val="0"/>
                        </a:spcBef>
                        <a:spcAft>
                          <a:spcPts val="0"/>
                        </a:spcAft>
                        <a:buNone/>
                      </a:pPr>
                      <a:r>
                        <a:rPr lang="en"/>
                        <a:t>Complex</a:t>
                      </a:r>
                      <a:endParaRPr/>
                    </a:p>
                  </a:txBody>
                  <a:tcPr marT="91425" marB="91425" marR="91425" marL="91425"/>
                </a:tc>
              </a:tr>
              <a:tr h="45054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02" name="Google Shape;102;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a:solidFill>
                  <a:schemeClr val="dk2"/>
                </a:solidFill>
                <a:latin typeface="Lato"/>
                <a:ea typeface="Lato"/>
                <a:cs typeface="Lato"/>
                <a:sym typeface="Lato"/>
              </a:rPr>
              <a:t>Create your own piece of writing like in slide 4. Then give it to the person sitting next to you and get them to identify the simple, compound and compound-complex sentences in it. You can record the right answers yourself beforehand to mark them right or not.</a:t>
            </a:r>
            <a:endParaRPr/>
          </a:p>
        </p:txBody>
      </p:sp>
      <p:pic>
        <p:nvPicPr>
          <p:cNvPr id="103" name="Google Shape;103;p20"/>
          <p:cNvPicPr preferRelativeResize="0"/>
          <p:nvPr/>
        </p:nvPicPr>
        <p:blipFill>
          <a:blip r:embed="rId3">
            <a:alphaModFix/>
          </a:blip>
          <a:stretch>
            <a:fillRect/>
          </a:stretch>
        </p:blipFill>
        <p:spPr>
          <a:xfrm>
            <a:off x="3272100" y="152400"/>
            <a:ext cx="5576300" cy="485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09" name="Google Shape;109;p2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simple, compound and complex sentences with drawn illustrations to represent them. There are some examples like on the next  three slides.</a:t>
            </a:r>
            <a:endParaRPr/>
          </a:p>
        </p:txBody>
      </p:sp>
      <p:pic>
        <p:nvPicPr>
          <p:cNvPr id="110" name="Google Shape;110;p21"/>
          <p:cNvPicPr preferRelativeResize="0"/>
          <p:nvPr/>
        </p:nvPicPr>
        <p:blipFill>
          <a:blip r:embed="rId3">
            <a:alphaModFix/>
          </a:blip>
          <a:stretch>
            <a:fillRect/>
          </a:stretch>
        </p:blipFill>
        <p:spPr>
          <a:xfrm>
            <a:off x="3192525" y="152400"/>
            <a:ext cx="5799075" cy="484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