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5143500" cx="9144000"/>
  <p:notesSz cx="6858000" cy="9144000"/>
  <p:embeddedFontLst>
    <p:embeddedFont>
      <p:font typeface="Raleway"/>
      <p:regular r:id="rId18"/>
      <p:bold r:id="rId19"/>
      <p:italic r:id="rId20"/>
      <p:boldItalic r:id="rId21"/>
    </p:embeddedFont>
    <p:embeddedFont>
      <p:font typeface="Roboto"/>
      <p:regular r:id="rId22"/>
      <p:bold r:id="rId23"/>
      <p:italic r:id="rId24"/>
      <p:boldItalic r:id="rId25"/>
    </p:embeddedFont>
    <p:embeddedFont>
      <p:font typeface="Lato"/>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7B68BB4-1E4C-4AF9-9984-CAC01168E0E9}">
  <a:tblStyle styleId="{57B68BB4-1E4C-4AF9-9984-CAC01168E0E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italic.fntdata"/><Relationship Id="rId22" Type="http://schemas.openxmlformats.org/officeDocument/2006/relationships/font" Target="fonts/Roboto-regular.fntdata"/><Relationship Id="rId21" Type="http://schemas.openxmlformats.org/officeDocument/2006/relationships/font" Target="fonts/Raleway-boldItalic.fntdata"/><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Lato-regular.fntdata"/><Relationship Id="rId25" Type="http://schemas.openxmlformats.org/officeDocument/2006/relationships/font" Target="fonts/Roboto-boldItalic.fntdata"/><Relationship Id="rId28" Type="http://schemas.openxmlformats.org/officeDocument/2006/relationships/font" Target="fonts/Lato-italic.fntdata"/><Relationship Id="rId27" Type="http://schemas.openxmlformats.org/officeDocument/2006/relationships/font" Target="fonts/Lato-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Lato-boldItalic.fnt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Raleway-bold.fntdata"/><Relationship Id="rId18" Type="http://schemas.openxmlformats.org/officeDocument/2006/relationships/font" Target="fonts/Raleway-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fd1d056320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fd1d056320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fd1d056320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2fd1d056320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fd1d056320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fd1d056320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fd1d056320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fd1d056320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fd1d056320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fd1d056320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fd1d056320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fd1d056320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8a9f8e38af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8a9f8e38af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314e62f6912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314e62f6912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fd1d056320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fd1d056320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fd1d056320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fd1d056320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hyperlink" Target="https://www.nytimes.com/2024/07/10/world/europe/barcelona-tourism-squirt-guns.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hyperlink" Target="https://www.newyorker.com/culture/the-weekend-essay/the-case-against-travel" TargetMode="External"/><Relationship Id="rId4" Type="http://schemas.openxmlformats.org/officeDocument/2006/relationships/hyperlink" Target="https://www.reuters.com/world/europe/pressure-grows-lisbon-referendum-tackle-holiday-rentals-boom-2024-07-11/"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hyperlink" Target="https://www.newyorker.com/culture/the-weekend-essay/the-case-against-travel" TargetMode="External"/><Relationship Id="rId4" Type="http://schemas.openxmlformats.org/officeDocument/2006/relationships/hyperlink" Target="https://www.ensemblemagazine.co.nz/articles/that-felt-good-doing-what-i-wanted-to-do"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hyperlink" Target="https://www.ensemblemagazine.co.nz/articles/an-ode-to-auckland-or-the-people-ive-shared-it-with" TargetMode="External"/><Relationship Id="rId4" Type="http://schemas.openxmlformats.org/officeDocument/2006/relationships/hyperlink" Target="https://www.ensemblemagazine.co.nz/articles/nz-brain-drain-i-left-aotearoa-and-didnt-find-mysel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hyperlink" Target="https://www.thesaurus.com/" TargetMode="Externa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3"/>
          <p:cNvSpPr txBox="1"/>
          <p:nvPr>
            <p:ph type="ctrTitle"/>
          </p:nvPr>
        </p:nvSpPr>
        <p:spPr>
          <a:xfrm>
            <a:off x="2371725" y="630225"/>
            <a:ext cx="6331500" cy="1542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Tourism Travel Vocabulary Slideshow</a:t>
            </a:r>
            <a:endParaRPr/>
          </a:p>
        </p:txBody>
      </p:sp>
      <p:sp>
        <p:nvSpPr>
          <p:cNvPr id="73" name="Google Shape;73;p13"/>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1400">
                <a:solidFill>
                  <a:srgbClr val="1D2125"/>
                </a:solidFill>
                <a:highlight>
                  <a:srgbClr val="FFFFFF"/>
                </a:highlight>
                <a:latin typeface="Roboto"/>
                <a:ea typeface="Roboto"/>
                <a:cs typeface="Roboto"/>
                <a:sym typeface="Roboto"/>
              </a:rPr>
              <a:t>L.I: We are PLANNING to demonstrate that, as a text creator, I can </a:t>
            </a:r>
            <a:r>
              <a:rPr i="1" lang="en" sz="1400">
                <a:solidFill>
                  <a:srgbClr val="1D2125"/>
                </a:solidFill>
                <a:highlight>
                  <a:srgbClr val="FFFFFF"/>
                </a:highlight>
                <a:latin typeface="Roboto"/>
                <a:ea typeface="Roboto"/>
                <a:cs typeface="Roboto"/>
                <a:sym typeface="Roboto"/>
              </a:rPr>
              <a:t>create</a:t>
            </a:r>
            <a:r>
              <a:rPr lang="en" sz="1400">
                <a:solidFill>
                  <a:srgbClr val="1D2125"/>
                </a:solidFill>
                <a:highlight>
                  <a:srgbClr val="FFFFFF"/>
                </a:highlight>
                <a:latin typeface="Roboto"/>
                <a:ea typeface="Roboto"/>
                <a:cs typeface="Roboto"/>
                <a:sym typeface="Roboto"/>
              </a:rPr>
              <a:t> texts to advocate for myself, for others, and to try to change my world.</a:t>
            </a:r>
            <a:endParaRPr sz="1400"/>
          </a:p>
        </p:txBody>
      </p:sp>
      <p:pic>
        <p:nvPicPr>
          <p:cNvPr id="74" name="Google Shape;74;p13"/>
          <p:cNvPicPr preferRelativeResize="0"/>
          <p:nvPr/>
        </p:nvPicPr>
        <p:blipFill>
          <a:blip r:embed="rId3">
            <a:alphaModFix/>
          </a:blip>
          <a:stretch>
            <a:fillRect/>
          </a:stretch>
        </p:blipFill>
        <p:spPr>
          <a:xfrm>
            <a:off x="157950" y="1480850"/>
            <a:ext cx="2063325" cy="23298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2"/>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3</a:t>
            </a:r>
            <a:endParaRPr/>
          </a:p>
        </p:txBody>
      </p:sp>
      <p:sp>
        <p:nvSpPr>
          <p:cNvPr id="143" name="Google Shape;143;p22"/>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3000"/>
              <a:t>Write your own story about tourism travel using the words from task 2.</a:t>
            </a:r>
            <a:endParaRPr sz="3000"/>
          </a:p>
        </p:txBody>
      </p:sp>
      <p:pic>
        <p:nvPicPr>
          <p:cNvPr id="144" name="Google Shape;144;p22"/>
          <p:cNvPicPr preferRelativeResize="0"/>
          <p:nvPr/>
        </p:nvPicPr>
        <p:blipFill>
          <a:blip r:embed="rId3">
            <a:alphaModFix/>
          </a:blip>
          <a:stretch>
            <a:fillRect/>
          </a:stretch>
        </p:blipFill>
        <p:spPr>
          <a:xfrm>
            <a:off x="4166125" y="1411725"/>
            <a:ext cx="3484948" cy="23891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3"/>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4</a:t>
            </a:r>
            <a:endParaRPr/>
          </a:p>
        </p:txBody>
      </p:sp>
      <p:sp>
        <p:nvSpPr>
          <p:cNvPr id="150" name="Google Shape;150;p23"/>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Draw, label and colour a picture of what you have written about in your English books to </a:t>
            </a:r>
            <a:r>
              <a:rPr b="1" lang="en" sz="1800" u="sng">
                <a:solidFill>
                  <a:srgbClr val="1C1C1C"/>
                </a:solidFill>
                <a:latin typeface="Arial"/>
                <a:ea typeface="Arial"/>
                <a:cs typeface="Arial"/>
                <a:sym typeface="Arial"/>
              </a:rPr>
              <a:t>AT LEAST A YEAR EIGHT STANDARD</a:t>
            </a:r>
            <a:r>
              <a:rPr lang="en"/>
              <a:t>.</a:t>
            </a:r>
            <a:endParaRPr/>
          </a:p>
        </p:txBody>
      </p:sp>
      <p:pic>
        <p:nvPicPr>
          <p:cNvPr id="151" name="Google Shape;151;p23"/>
          <p:cNvPicPr preferRelativeResize="0"/>
          <p:nvPr/>
        </p:nvPicPr>
        <p:blipFill>
          <a:blip r:embed="rId3">
            <a:alphaModFix/>
          </a:blip>
          <a:stretch>
            <a:fillRect/>
          </a:stretch>
        </p:blipFill>
        <p:spPr>
          <a:xfrm>
            <a:off x="4067425" y="1313025"/>
            <a:ext cx="4051174" cy="2517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4"/>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1</a:t>
            </a:r>
            <a:endParaRPr/>
          </a:p>
        </p:txBody>
      </p:sp>
      <p:sp>
        <p:nvSpPr>
          <p:cNvPr id="80" name="Google Shape;80;p14"/>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On the next slides you will read the article about tourism travel. Highlight the words below on the slideshow:</a:t>
            </a:r>
            <a:endParaRPr/>
          </a:p>
          <a:p>
            <a:pPr indent="-304800" lvl="0" marL="457200" rtl="0" algn="l">
              <a:spcBef>
                <a:spcPts val="1200"/>
              </a:spcBef>
              <a:spcAft>
                <a:spcPts val="0"/>
              </a:spcAft>
              <a:buSzPts val="1200"/>
              <a:buAutoNum type="arabicPeriod"/>
            </a:pPr>
            <a:r>
              <a:rPr lang="en"/>
              <a:t>Recently</a:t>
            </a:r>
            <a:endParaRPr/>
          </a:p>
          <a:p>
            <a:pPr indent="-304800" lvl="0" marL="457200" rtl="0" algn="l">
              <a:spcBef>
                <a:spcPts val="0"/>
              </a:spcBef>
              <a:spcAft>
                <a:spcPts val="0"/>
              </a:spcAft>
              <a:buSzPts val="1200"/>
              <a:buAutoNum type="arabicPeriod"/>
            </a:pPr>
            <a:r>
              <a:rPr lang="en"/>
              <a:t>Rapidly</a:t>
            </a:r>
            <a:endParaRPr/>
          </a:p>
          <a:p>
            <a:pPr indent="-304800" lvl="0" marL="457200" rtl="0" algn="l">
              <a:spcBef>
                <a:spcPts val="0"/>
              </a:spcBef>
              <a:spcAft>
                <a:spcPts val="0"/>
              </a:spcAft>
              <a:buSzPts val="1200"/>
              <a:buAutoNum type="arabicPeriod"/>
            </a:pPr>
            <a:r>
              <a:rPr lang="en"/>
              <a:t>Fragile</a:t>
            </a:r>
            <a:endParaRPr/>
          </a:p>
          <a:p>
            <a:pPr indent="-304800" lvl="0" marL="457200" rtl="0" algn="l">
              <a:spcBef>
                <a:spcPts val="0"/>
              </a:spcBef>
              <a:spcAft>
                <a:spcPts val="0"/>
              </a:spcAft>
              <a:buSzPts val="1200"/>
              <a:buAutoNum type="arabicPeriod"/>
            </a:pPr>
            <a:r>
              <a:rPr lang="en"/>
              <a:t>Worst</a:t>
            </a:r>
            <a:endParaRPr/>
          </a:p>
          <a:p>
            <a:pPr indent="-304800" lvl="0" marL="457200" rtl="0" algn="l">
              <a:spcBef>
                <a:spcPts val="0"/>
              </a:spcBef>
              <a:spcAft>
                <a:spcPts val="0"/>
              </a:spcAft>
              <a:buSzPts val="1200"/>
              <a:buAutoNum type="arabicPeriod"/>
            </a:pPr>
            <a:r>
              <a:rPr lang="en"/>
              <a:t>Young</a:t>
            </a:r>
            <a:endParaRPr/>
          </a:p>
          <a:p>
            <a:pPr indent="-304800" lvl="0" marL="457200" rtl="0" algn="l">
              <a:spcBef>
                <a:spcPts val="0"/>
              </a:spcBef>
              <a:spcAft>
                <a:spcPts val="0"/>
              </a:spcAft>
              <a:buSzPts val="1200"/>
              <a:buAutoNum type="arabicPeriod"/>
            </a:pPr>
            <a:r>
              <a:rPr lang="en"/>
              <a:t>Change</a:t>
            </a:r>
            <a:endParaRPr/>
          </a:p>
          <a:p>
            <a:pPr indent="-304800" lvl="0" marL="457200" rtl="0" algn="l">
              <a:spcBef>
                <a:spcPts val="0"/>
              </a:spcBef>
              <a:spcAft>
                <a:spcPts val="0"/>
              </a:spcAft>
              <a:buSzPts val="1200"/>
              <a:buAutoNum type="arabicPeriod"/>
            </a:pPr>
            <a:r>
              <a:rPr lang="en"/>
              <a:t>Positive</a:t>
            </a:r>
            <a:endParaRPr/>
          </a:p>
          <a:p>
            <a:pPr indent="-304800" lvl="0" marL="457200" rtl="0" algn="l">
              <a:spcBef>
                <a:spcPts val="0"/>
              </a:spcBef>
              <a:spcAft>
                <a:spcPts val="0"/>
              </a:spcAft>
              <a:buSzPts val="1200"/>
              <a:buAutoNum type="arabicPeriod"/>
            </a:pPr>
            <a:r>
              <a:rPr lang="en"/>
              <a:t>Harmful</a:t>
            </a:r>
            <a:endParaRPr/>
          </a:p>
        </p:txBody>
      </p:sp>
      <p:pic>
        <p:nvPicPr>
          <p:cNvPr id="81" name="Google Shape;81;p14"/>
          <p:cNvPicPr preferRelativeResize="0"/>
          <p:nvPr/>
        </p:nvPicPr>
        <p:blipFill>
          <a:blip r:embed="rId3">
            <a:alphaModFix/>
          </a:blip>
          <a:stretch>
            <a:fillRect/>
          </a:stretch>
        </p:blipFill>
        <p:spPr>
          <a:xfrm>
            <a:off x="3929200" y="1364825"/>
            <a:ext cx="4037800" cy="25717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5"/>
          <p:cNvSpPr txBox="1"/>
          <p:nvPr/>
        </p:nvSpPr>
        <p:spPr>
          <a:xfrm>
            <a:off x="0" y="0"/>
            <a:ext cx="9144000" cy="392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400"/>
              </a:spcAft>
              <a:buNone/>
            </a:pPr>
            <a:r>
              <a:t/>
            </a:r>
            <a:endParaRPr sz="1350">
              <a:highlight>
                <a:srgbClr val="FFFFFF"/>
              </a:highlight>
              <a:latin typeface="Times New Roman"/>
              <a:ea typeface="Times New Roman"/>
              <a:cs typeface="Times New Roman"/>
              <a:sym typeface="Times New Roman"/>
            </a:endParaRPr>
          </a:p>
        </p:txBody>
      </p:sp>
      <p:sp>
        <p:nvSpPr>
          <p:cNvPr id="87" name="Google Shape;87;p15"/>
          <p:cNvSpPr txBox="1"/>
          <p:nvPr/>
        </p:nvSpPr>
        <p:spPr>
          <a:xfrm>
            <a:off x="0" y="2424300"/>
            <a:ext cx="914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88" name="Google Shape;88;p15"/>
          <p:cNvSpPr txBox="1"/>
          <p:nvPr/>
        </p:nvSpPr>
        <p:spPr>
          <a:xfrm>
            <a:off x="0" y="3440100"/>
            <a:ext cx="914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89" name="Google Shape;89;p15"/>
          <p:cNvSpPr txBox="1"/>
          <p:nvPr/>
        </p:nvSpPr>
        <p:spPr>
          <a:xfrm>
            <a:off x="0" y="4040400"/>
            <a:ext cx="914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90" name="Google Shape;90;p15"/>
          <p:cNvSpPr txBox="1"/>
          <p:nvPr/>
        </p:nvSpPr>
        <p:spPr>
          <a:xfrm>
            <a:off x="0" y="0"/>
            <a:ext cx="9144000" cy="4499700"/>
          </a:xfrm>
          <a:prstGeom prst="rect">
            <a:avLst/>
          </a:prstGeom>
          <a:noFill/>
          <a:ln>
            <a:noFill/>
          </a:ln>
        </p:spPr>
        <p:txBody>
          <a:bodyPr anchorCtr="0" anchor="t" bIns="91425" lIns="91425" spcFirstLastPara="1" rIns="91425" wrap="square" tIns="91425">
            <a:spAutoFit/>
          </a:bodyPr>
          <a:lstStyle/>
          <a:p>
            <a:pPr indent="0" lvl="0" marL="0" rtl="0" algn="l">
              <a:lnSpc>
                <a:spcPct val="133333"/>
              </a:lnSpc>
              <a:spcBef>
                <a:spcPts val="800"/>
              </a:spcBef>
              <a:spcAft>
                <a:spcPts val="0"/>
              </a:spcAft>
              <a:buNone/>
            </a:pPr>
            <a:r>
              <a:rPr b="1" lang="en" sz="1200">
                <a:solidFill>
                  <a:schemeClr val="dk2"/>
                </a:solidFill>
                <a:highlight>
                  <a:srgbClr val="FFFFFF"/>
                </a:highlight>
              </a:rPr>
              <a:t>London-based expat Julia Craig asks: Does travel turn us into the worst versions of ourselves, while convincing us that we are at our best?</a:t>
            </a:r>
            <a:endParaRPr b="1" sz="1200">
              <a:solidFill>
                <a:schemeClr val="dk2"/>
              </a:solidFill>
              <a:highlight>
                <a:srgbClr val="FFFFFF"/>
              </a:highlight>
            </a:endParaRPr>
          </a:p>
          <a:p>
            <a:pPr indent="0" lvl="0" marL="0" rtl="0" algn="l">
              <a:lnSpc>
                <a:spcPct val="133333"/>
              </a:lnSpc>
              <a:spcBef>
                <a:spcPts val="800"/>
              </a:spcBef>
              <a:spcAft>
                <a:spcPts val="0"/>
              </a:spcAft>
              <a:buClr>
                <a:schemeClr val="dk2"/>
              </a:buClr>
              <a:buSzPts val="1100"/>
              <a:buFont typeface="Arial"/>
              <a:buNone/>
            </a:pPr>
            <a:r>
              <a:t/>
            </a:r>
            <a:endParaRPr b="1" sz="1200">
              <a:solidFill>
                <a:schemeClr val="dk2"/>
              </a:solidFill>
              <a:highlight>
                <a:srgbClr val="FFFFFF"/>
              </a:highlight>
            </a:endParaRPr>
          </a:p>
          <a:p>
            <a:pPr indent="0" lvl="0" marL="0" rtl="0" algn="l">
              <a:lnSpc>
                <a:spcPct val="162500"/>
              </a:lnSpc>
              <a:spcBef>
                <a:spcPts val="1100"/>
              </a:spcBef>
              <a:spcAft>
                <a:spcPts val="0"/>
              </a:spcAft>
              <a:buClr>
                <a:schemeClr val="dk2"/>
              </a:buClr>
              <a:buSzPts val="1100"/>
              <a:buFont typeface="Arial"/>
              <a:buNone/>
            </a:pPr>
            <a:r>
              <a:rPr lang="en" sz="1200">
                <a:solidFill>
                  <a:srgbClr val="2B2B2B"/>
                </a:solidFill>
                <a:highlight>
                  <a:srgbClr val="FFFFFF"/>
                </a:highlight>
              </a:rPr>
              <a:t>While mindlessly scrolling Instagram last month, I came across </a:t>
            </a:r>
            <a:r>
              <a:rPr lang="en" sz="1200">
                <a:solidFill>
                  <a:srgbClr val="1C1C1C"/>
                </a:solidFill>
                <a:highlight>
                  <a:srgbClr val="FFFFFF"/>
                </a:highlight>
                <a:uFill>
                  <a:noFill/>
                </a:uFill>
                <a:hlinkClick r:id="rId3">
                  <a:extLst>
                    <a:ext uri="{A12FA001-AC4F-418D-AE19-62706E023703}">
                      <ahyp:hlinkClr val="tx"/>
                    </a:ext>
                  </a:extLst>
                </a:hlinkClick>
              </a:rPr>
              <a:t>footage</a:t>
            </a:r>
            <a:r>
              <a:rPr lang="en" sz="1200">
                <a:solidFill>
                  <a:srgbClr val="2B2B2B"/>
                </a:solidFill>
                <a:highlight>
                  <a:srgbClr val="FFFFFF"/>
                </a:highlight>
              </a:rPr>
              <a:t> of locals in Barcelona spraying </a:t>
            </a:r>
            <a:r>
              <a:rPr lang="en" sz="1200">
                <a:solidFill>
                  <a:srgbClr val="2B2B2B"/>
                </a:solidFill>
                <a:highlight>
                  <a:schemeClr val="lt1"/>
                </a:highlight>
              </a:rPr>
              <a:t>tourists</a:t>
            </a:r>
            <a:r>
              <a:rPr lang="en" sz="1200">
                <a:solidFill>
                  <a:srgbClr val="2B2B2B"/>
                </a:solidFill>
                <a:highlight>
                  <a:srgbClr val="FFFFFF"/>
                </a:highlight>
              </a:rPr>
              <a:t> with water guns. They were protesting tourism’s choking effect on their city, while I watched on, poolside at a cheap resort on holiday in the south of Spain. </a:t>
            </a:r>
            <a:endParaRPr sz="1200">
              <a:solidFill>
                <a:srgbClr val="2B2B2B"/>
              </a:solidFill>
              <a:highlight>
                <a:srgbClr val="FFFFFF"/>
              </a:highlight>
            </a:endParaRPr>
          </a:p>
          <a:p>
            <a:pPr indent="0" lvl="0" marL="0" rtl="0" algn="l">
              <a:lnSpc>
                <a:spcPct val="115000"/>
              </a:lnSpc>
              <a:spcBef>
                <a:spcPts val="1100"/>
              </a:spcBef>
              <a:spcAft>
                <a:spcPts val="0"/>
              </a:spcAft>
              <a:buClr>
                <a:schemeClr val="dk2"/>
              </a:buClr>
              <a:buSzPts val="1100"/>
              <a:buFont typeface="Arial"/>
              <a:buNone/>
            </a:pPr>
            <a:r>
              <a:rPr lang="en" sz="1200">
                <a:solidFill>
                  <a:srgbClr val="2B2B2B"/>
                </a:solidFill>
                <a:highlight>
                  <a:srgbClr val="FFFFFF"/>
                </a:highlight>
              </a:rPr>
              <a:t>Later that day, while driving down to Málaga, a coastal Spanish city that is the exact antipodes of Tāmaki Makaurau, I became nervous of a similar fate about to befall me. Was I about to be sprayed in the face with water by a beleaguered local while drinking my glass of </a:t>
            </a:r>
            <a:r>
              <a:rPr i="1" lang="en" sz="1200">
                <a:solidFill>
                  <a:srgbClr val="2B2B2B"/>
                </a:solidFill>
                <a:highlight>
                  <a:srgbClr val="FFFFFF"/>
                </a:highlight>
              </a:rPr>
              <a:t>tinto de verano</a:t>
            </a:r>
            <a:r>
              <a:rPr lang="en" sz="1200">
                <a:solidFill>
                  <a:srgbClr val="2B2B2B"/>
                </a:solidFill>
                <a:highlight>
                  <a:srgbClr val="FFFFFF"/>
                </a:highlight>
              </a:rPr>
              <a:t> at one of their now overcrowded and overpriced bars? Or, perhaps a tomato was about to be squished unceremoniously into my hair, in protest of my choice of accommodation that was inevitably pricing them out of owning their own home in the place where they have lived their whole lives? </a:t>
            </a:r>
            <a:endParaRPr sz="1200">
              <a:solidFill>
                <a:srgbClr val="2B2B2B"/>
              </a:solidFill>
              <a:highlight>
                <a:srgbClr val="FFFFFF"/>
              </a:highlight>
            </a:endParaRPr>
          </a:p>
          <a:p>
            <a:pPr indent="0" lvl="0" marL="0" rtl="0" algn="l">
              <a:lnSpc>
                <a:spcPct val="115000"/>
              </a:lnSpc>
              <a:spcBef>
                <a:spcPts val="1100"/>
              </a:spcBef>
              <a:spcAft>
                <a:spcPts val="0"/>
              </a:spcAft>
              <a:buNone/>
            </a:pPr>
            <a:r>
              <a:rPr lang="en" sz="1200">
                <a:solidFill>
                  <a:srgbClr val="2B2B2B"/>
                </a:solidFill>
                <a:highlight>
                  <a:srgbClr val="FFFFFF"/>
                </a:highlight>
              </a:rPr>
              <a:t>A recent move to London has allowed me to visit more European destinations than ever before. For a mere £30 ticket on a Ryanair jet, in just under three hours I was in Venice for a long weekend. Once there, I swiftly bought myself a cheap Aperol Spritz and lounged in the famous Giardini, home of the Venice Biennale.</a:t>
            </a:r>
            <a:endParaRPr sz="1200">
              <a:solidFill>
                <a:srgbClr val="2B2B2B"/>
              </a:solidFill>
              <a:highlight>
                <a:srgbClr val="FFFFFF"/>
              </a:highlight>
            </a:endParaRPr>
          </a:p>
          <a:p>
            <a:pPr indent="0" lvl="0" marL="0" rtl="0" algn="l">
              <a:lnSpc>
                <a:spcPct val="115000"/>
              </a:lnSpc>
              <a:spcBef>
                <a:spcPts val="1100"/>
              </a:spcBef>
              <a:spcAft>
                <a:spcPts val="800"/>
              </a:spcAft>
              <a:buNone/>
            </a:pPr>
            <a:r>
              <a:rPr lang="en" sz="1200">
                <a:solidFill>
                  <a:srgbClr val="2B2B2B"/>
                </a:solidFill>
                <a:highlight>
                  <a:srgbClr val="FFFFFF"/>
                </a:highlight>
              </a:rPr>
              <a:t>This year’s Venice Biennale was aptly called </a:t>
            </a:r>
            <a:r>
              <a:rPr i="1" lang="en" sz="1200">
                <a:solidFill>
                  <a:srgbClr val="2B2B2B"/>
                </a:solidFill>
                <a:highlight>
                  <a:srgbClr val="FFFFFF"/>
                </a:highlight>
              </a:rPr>
              <a:t>Foreigners Everywhere</a:t>
            </a:r>
            <a:r>
              <a:rPr lang="en" sz="1200">
                <a:solidFill>
                  <a:srgbClr val="2B2B2B"/>
                </a:solidFill>
                <a:highlight>
                  <a:srgbClr val="FFFFFF"/>
                </a:highlight>
              </a:rPr>
              <a:t>, a title encapsulating the exhibition’s focus on global majority and indigenous artists, and a usurping of its traditionally Eurocentric bent. It was also a nod to the reality of being in Venice now: tourists everywhere while locals rapidly diminish. </a:t>
            </a:r>
            <a:endParaRPr sz="1200">
              <a:solidFill>
                <a:srgbClr val="2B2B2B"/>
              </a:solidFill>
              <a:highlight>
                <a:srgbClr val="FFFFFF"/>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6"/>
          <p:cNvSpPr txBox="1"/>
          <p:nvPr/>
        </p:nvSpPr>
        <p:spPr>
          <a:xfrm>
            <a:off x="0" y="0"/>
            <a:ext cx="914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96" name="Google Shape;96;p16"/>
          <p:cNvSpPr txBox="1"/>
          <p:nvPr/>
        </p:nvSpPr>
        <p:spPr>
          <a:xfrm>
            <a:off x="0" y="600300"/>
            <a:ext cx="914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97" name="Google Shape;97;p16"/>
          <p:cNvSpPr txBox="1"/>
          <p:nvPr/>
        </p:nvSpPr>
        <p:spPr>
          <a:xfrm>
            <a:off x="0" y="1616100"/>
            <a:ext cx="914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98" name="Google Shape;98;p16"/>
          <p:cNvSpPr txBox="1"/>
          <p:nvPr/>
        </p:nvSpPr>
        <p:spPr>
          <a:xfrm>
            <a:off x="0" y="2216400"/>
            <a:ext cx="9144000" cy="392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400"/>
              </a:spcAft>
              <a:buNone/>
            </a:pPr>
            <a:r>
              <a:t/>
            </a:r>
            <a:endParaRPr sz="1350">
              <a:solidFill>
                <a:schemeClr val="dk2"/>
              </a:solidFill>
              <a:highlight>
                <a:srgbClr val="FFFFFF"/>
              </a:highlight>
              <a:latin typeface="Times New Roman"/>
              <a:ea typeface="Times New Roman"/>
              <a:cs typeface="Times New Roman"/>
              <a:sym typeface="Times New Roman"/>
            </a:endParaRPr>
          </a:p>
        </p:txBody>
      </p:sp>
      <p:sp>
        <p:nvSpPr>
          <p:cNvPr id="99" name="Google Shape;99;p16"/>
          <p:cNvSpPr txBox="1"/>
          <p:nvPr/>
        </p:nvSpPr>
        <p:spPr>
          <a:xfrm>
            <a:off x="0" y="4222200"/>
            <a:ext cx="914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00" name="Google Shape;100;p16"/>
          <p:cNvSpPr txBox="1"/>
          <p:nvPr/>
        </p:nvSpPr>
        <p:spPr>
          <a:xfrm>
            <a:off x="0" y="0"/>
            <a:ext cx="9144000" cy="4417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100"/>
              </a:spcBef>
              <a:spcAft>
                <a:spcPts val="0"/>
              </a:spcAft>
              <a:buNone/>
            </a:pPr>
            <a:r>
              <a:rPr lang="en" sz="1200">
                <a:solidFill>
                  <a:srgbClr val="2B2B2B"/>
                </a:solidFill>
                <a:highlight>
                  <a:srgbClr val="FFFFFF"/>
                </a:highlight>
              </a:rPr>
              <a:t>They weren’t going out without a fight, however: Venetian locals have for decades been protesting the crushing assault on their city from the tourist industry. The local authority has responded with various proposals, including recently, a tourist access fee, in an attempt to dissuade tourists and decongest the fragile lagoon city. While making my way on foot through the crowded streets towards the Venice Biennale, I saw a sign advertising this forthcoming policy. It had been defaced by graffiti – someone had scrawled, “access fees will turn Venice into Disneyland” across the sign. </a:t>
            </a:r>
            <a:endParaRPr>
              <a:solidFill>
                <a:srgbClr val="2B2B2B"/>
              </a:solidFill>
              <a:highlight>
                <a:srgbClr val="FFFFFF"/>
              </a:highlight>
            </a:endParaRPr>
          </a:p>
          <a:p>
            <a:pPr indent="0" lvl="0" marL="0" rtl="0" algn="l">
              <a:lnSpc>
                <a:spcPct val="115000"/>
              </a:lnSpc>
              <a:spcBef>
                <a:spcPts val="1100"/>
              </a:spcBef>
              <a:spcAft>
                <a:spcPts val="0"/>
              </a:spcAft>
              <a:buNone/>
            </a:pPr>
            <a:r>
              <a:rPr lang="en" sz="1200">
                <a:solidFill>
                  <a:srgbClr val="2B2B2B"/>
                </a:solidFill>
                <a:highlight>
                  <a:srgbClr val="FFFFFF"/>
                </a:highlight>
              </a:rPr>
              <a:t>The effects of tourism seems too difficult a problem to overcome, with local authorities scrambling to respond and locals feeling utterly, and bitterly, hopeless. And there I am, feeling bad for making it worse, but going anyway.</a:t>
            </a:r>
            <a:endParaRPr sz="1200">
              <a:solidFill>
                <a:srgbClr val="2B2B2B"/>
              </a:solidFill>
              <a:highlight>
                <a:srgbClr val="FFFFFF"/>
              </a:highlight>
            </a:endParaRPr>
          </a:p>
          <a:p>
            <a:pPr indent="0" lvl="0" marL="0" rtl="0" algn="l">
              <a:lnSpc>
                <a:spcPct val="115000"/>
              </a:lnSpc>
              <a:spcBef>
                <a:spcPts val="1100"/>
              </a:spcBef>
              <a:spcAft>
                <a:spcPts val="0"/>
              </a:spcAft>
              <a:buNone/>
            </a:pPr>
            <a:r>
              <a:rPr lang="en" sz="1200">
                <a:solidFill>
                  <a:srgbClr val="2B2B2B"/>
                </a:solidFill>
                <a:highlight>
                  <a:srgbClr val="FFFFFF"/>
                </a:highlight>
              </a:rPr>
              <a:t>Back in my new home of London, I can make a convincing local, with my company’s lanyard around my neck and a huffy demeanour as I fast-walk to the tube. Once you are playing the role of a local, it is surprising how soon the impact of tourism can get to you. I quickly become grumpy with tourists who clog up the footpath and fail to keep right on the tube’s escalators.</a:t>
            </a:r>
            <a:endParaRPr sz="1200">
              <a:solidFill>
                <a:srgbClr val="2B2B2B"/>
              </a:solidFill>
              <a:highlight>
                <a:srgbClr val="FFFFFF"/>
              </a:highlight>
            </a:endParaRPr>
          </a:p>
          <a:p>
            <a:pPr indent="0" lvl="0" marL="0" rtl="0" algn="l">
              <a:lnSpc>
                <a:spcPct val="162500"/>
              </a:lnSpc>
              <a:spcBef>
                <a:spcPts val="1100"/>
              </a:spcBef>
              <a:spcAft>
                <a:spcPts val="1100"/>
              </a:spcAft>
              <a:buClr>
                <a:schemeClr val="dk2"/>
              </a:buClr>
              <a:buSzPts val="1100"/>
              <a:buFont typeface="Arial"/>
              <a:buNone/>
            </a:pPr>
            <a:r>
              <a:rPr lang="en" sz="1200">
                <a:solidFill>
                  <a:schemeClr val="dk2"/>
                </a:solidFill>
                <a:highlight>
                  <a:srgbClr val="FFFFFF"/>
                </a:highlight>
              </a:rPr>
              <a:t>Philosopher Agnes Callard makes a </a:t>
            </a:r>
            <a:r>
              <a:rPr lang="en" sz="1200">
                <a:solidFill>
                  <a:schemeClr val="dk2"/>
                </a:solidFill>
                <a:highlight>
                  <a:srgbClr val="FFFFFF"/>
                </a:highlight>
                <a:uFill>
                  <a:noFill/>
                </a:uFill>
                <a:hlinkClick r:id="rId3">
                  <a:extLst>
                    <a:ext uri="{A12FA001-AC4F-418D-AE19-62706E023703}">
                      <ahyp:hlinkClr val="tx"/>
                    </a:ext>
                  </a:extLst>
                </a:hlinkClick>
              </a:rPr>
              <a:t>compelling case against travel</a:t>
            </a:r>
            <a:r>
              <a:rPr lang="en" sz="1200">
                <a:solidFill>
                  <a:schemeClr val="dk2"/>
                </a:solidFill>
                <a:highlight>
                  <a:srgbClr val="FFFFFF"/>
                </a:highlight>
              </a:rPr>
              <a:t>. She points out that we may idealise travel when it’s something </a:t>
            </a:r>
            <a:r>
              <a:rPr i="1" lang="en" sz="1200">
                <a:solidFill>
                  <a:schemeClr val="dk2"/>
                </a:solidFill>
                <a:highlight>
                  <a:srgbClr val="FFFFFF"/>
                </a:highlight>
              </a:rPr>
              <a:t>we</a:t>
            </a:r>
            <a:r>
              <a:rPr lang="en" sz="1200">
                <a:solidFill>
                  <a:schemeClr val="dk2"/>
                </a:solidFill>
                <a:highlight>
                  <a:srgbClr val="FFFFFF"/>
                </a:highlight>
              </a:rPr>
              <a:t> are doing or planning to do, but how quickly it turns to being characterised as tourism when it is something </a:t>
            </a:r>
            <a:r>
              <a:rPr i="1" lang="en" sz="1200">
                <a:solidFill>
                  <a:schemeClr val="dk2"/>
                </a:solidFill>
                <a:highlight>
                  <a:srgbClr val="FFFFFF"/>
                </a:highlight>
              </a:rPr>
              <a:t>others</a:t>
            </a:r>
            <a:r>
              <a:rPr lang="en" sz="1200">
                <a:solidFill>
                  <a:schemeClr val="dk2"/>
                </a:solidFill>
                <a:highlight>
                  <a:srgbClr val="FFFFFF"/>
                </a:highlight>
              </a:rPr>
              <a:t> are doing (just think of how you might avoid ‘touristy’ spots). Callard goes further to argue that perhaps travel is something we do to make ourselves more interesting, referring to the ideas of Portuguese philosopher Fernando Pessoa, who deemed that “only extreme poverty of the imagination justifies having to move around to feel”. (Pessoa was from Portugal’s capital, Lisbon, another city </a:t>
            </a:r>
            <a:r>
              <a:rPr lang="en" sz="1200">
                <a:solidFill>
                  <a:schemeClr val="dk2"/>
                </a:solidFill>
                <a:highlight>
                  <a:srgbClr val="FFFFFF"/>
                </a:highlight>
                <a:uFill>
                  <a:noFill/>
                </a:uFill>
                <a:hlinkClick r:id="rId4">
                  <a:extLst>
                    <a:ext uri="{A12FA001-AC4F-418D-AE19-62706E023703}">
                      <ahyp:hlinkClr val="tx"/>
                    </a:ext>
                  </a:extLst>
                </a:hlinkClick>
              </a:rPr>
              <a:t>straining from the weight of tourism</a:t>
            </a:r>
            <a:r>
              <a:rPr lang="en" sz="1200">
                <a:solidFill>
                  <a:schemeClr val="dk2"/>
                </a:solidFill>
                <a:highlight>
                  <a:srgbClr val="FFFFFF"/>
                </a:highlight>
              </a:rPr>
              <a:t>).</a:t>
            </a:r>
            <a:endParaRPr sz="1200">
              <a:solidFill>
                <a:srgbClr val="2B2B2B"/>
              </a:solidFill>
              <a:highlight>
                <a:srgbClr val="FFFFFF"/>
              </a:highlight>
            </a:endParaRPr>
          </a:p>
        </p:txBody>
      </p:sp>
      <p:sp>
        <p:nvSpPr>
          <p:cNvPr id="101" name="Google Shape;101;p16"/>
          <p:cNvSpPr txBox="1"/>
          <p:nvPr/>
        </p:nvSpPr>
        <p:spPr>
          <a:xfrm>
            <a:off x="0" y="3108000"/>
            <a:ext cx="5133600" cy="384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800"/>
              </a:spcAft>
              <a:buNone/>
            </a:pPr>
            <a:r>
              <a:t/>
            </a:r>
            <a:endParaRPr b="1" sz="1300">
              <a:solidFill>
                <a:srgbClr val="636466"/>
              </a:solidFill>
              <a:highlight>
                <a:srgbClr val="FFFFFF"/>
              </a:highlight>
              <a:latin typeface="Roboto"/>
              <a:ea typeface="Roboto"/>
              <a:cs typeface="Roboto"/>
              <a:sym typeface="Roboto"/>
            </a:endParaRPr>
          </a:p>
        </p:txBody>
      </p:sp>
      <p:sp>
        <p:nvSpPr>
          <p:cNvPr id="102" name="Google Shape;102;p16"/>
          <p:cNvSpPr txBox="1"/>
          <p:nvPr/>
        </p:nvSpPr>
        <p:spPr>
          <a:xfrm>
            <a:off x="0" y="3519900"/>
            <a:ext cx="914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03" name="Google Shape;103;p16"/>
          <p:cNvSpPr txBox="1"/>
          <p:nvPr/>
        </p:nvSpPr>
        <p:spPr>
          <a:xfrm>
            <a:off x="0" y="4328100"/>
            <a:ext cx="914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7"/>
          <p:cNvSpPr txBox="1"/>
          <p:nvPr/>
        </p:nvSpPr>
        <p:spPr>
          <a:xfrm>
            <a:off x="0" y="0"/>
            <a:ext cx="914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09" name="Google Shape;109;p17"/>
          <p:cNvSpPr txBox="1"/>
          <p:nvPr/>
        </p:nvSpPr>
        <p:spPr>
          <a:xfrm>
            <a:off x="0" y="1135325"/>
            <a:ext cx="9144000" cy="392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400"/>
              </a:spcAft>
              <a:buNone/>
            </a:pPr>
            <a:r>
              <a:t/>
            </a:r>
            <a:endParaRPr sz="1350">
              <a:highlight>
                <a:srgbClr val="FFFFFF"/>
              </a:highlight>
              <a:latin typeface="Times New Roman"/>
              <a:ea typeface="Times New Roman"/>
              <a:cs typeface="Times New Roman"/>
              <a:sym typeface="Times New Roman"/>
            </a:endParaRPr>
          </a:p>
        </p:txBody>
      </p:sp>
      <p:sp>
        <p:nvSpPr>
          <p:cNvPr id="110" name="Google Shape;110;p17"/>
          <p:cNvSpPr txBox="1"/>
          <p:nvPr/>
        </p:nvSpPr>
        <p:spPr>
          <a:xfrm>
            <a:off x="-59225" y="3196925"/>
            <a:ext cx="9144000" cy="392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400"/>
              </a:spcAft>
              <a:buNone/>
            </a:pPr>
            <a:r>
              <a:t/>
            </a:r>
            <a:endParaRPr sz="1350">
              <a:solidFill>
                <a:schemeClr val="dk2"/>
              </a:solidFill>
              <a:highlight>
                <a:srgbClr val="FFFFFF"/>
              </a:highlight>
              <a:latin typeface="Times New Roman"/>
              <a:ea typeface="Times New Roman"/>
              <a:cs typeface="Times New Roman"/>
              <a:sym typeface="Times New Roman"/>
            </a:endParaRPr>
          </a:p>
        </p:txBody>
      </p:sp>
      <p:sp>
        <p:nvSpPr>
          <p:cNvPr id="111" name="Google Shape;111;p17"/>
          <p:cNvSpPr txBox="1"/>
          <p:nvPr/>
        </p:nvSpPr>
        <p:spPr>
          <a:xfrm>
            <a:off x="0" y="0"/>
            <a:ext cx="9144000" cy="392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350">
              <a:solidFill>
                <a:srgbClr val="636466"/>
              </a:solidFill>
              <a:highlight>
                <a:srgbClr val="FFFFFF"/>
              </a:highlight>
              <a:latin typeface="Roboto"/>
              <a:ea typeface="Roboto"/>
              <a:cs typeface="Roboto"/>
              <a:sym typeface="Roboto"/>
            </a:endParaRPr>
          </a:p>
        </p:txBody>
      </p:sp>
      <p:sp>
        <p:nvSpPr>
          <p:cNvPr id="112" name="Google Shape;112;p17"/>
          <p:cNvSpPr txBox="1"/>
          <p:nvPr/>
        </p:nvSpPr>
        <p:spPr>
          <a:xfrm>
            <a:off x="0" y="0"/>
            <a:ext cx="9144000" cy="4694700"/>
          </a:xfrm>
          <a:prstGeom prst="rect">
            <a:avLst/>
          </a:prstGeom>
          <a:noFill/>
          <a:ln>
            <a:noFill/>
          </a:ln>
        </p:spPr>
        <p:txBody>
          <a:bodyPr anchorCtr="0" anchor="t" bIns="91425" lIns="91425" spcFirstLastPara="1" rIns="91425" wrap="square" tIns="91425">
            <a:spAutoFit/>
          </a:bodyPr>
          <a:lstStyle/>
          <a:p>
            <a:pPr indent="0" lvl="0" marL="0" rtl="0" algn="l">
              <a:lnSpc>
                <a:spcPct val="162500"/>
              </a:lnSpc>
              <a:spcBef>
                <a:spcPts val="1100"/>
              </a:spcBef>
              <a:spcAft>
                <a:spcPts val="0"/>
              </a:spcAft>
              <a:buNone/>
            </a:pPr>
            <a:r>
              <a:rPr lang="en" sz="1200">
                <a:solidFill>
                  <a:srgbClr val="2B2B2B"/>
                </a:solidFill>
                <a:highlight>
                  <a:srgbClr val="FFFFFF"/>
                </a:highlight>
              </a:rPr>
              <a:t>While visiting these European cities, I inevitably encounter ill-tempered waitstaff who grumble at my poor imitation of their language as I ask for a table, or my lack of awareness when producing a debit card for payment rather than cash. I sheepishly offer my apologies, in which I try to insert the fact I am from New Zealand, like a ‘Get Out of Jail Free’ card that separates me from the other English-speaking tourists with worst reputations.</a:t>
            </a:r>
            <a:endParaRPr sz="1200">
              <a:solidFill>
                <a:srgbClr val="2B2B2B"/>
              </a:solidFill>
              <a:highlight>
                <a:srgbClr val="FFFFFF"/>
              </a:highlight>
            </a:endParaRPr>
          </a:p>
          <a:p>
            <a:pPr indent="0" lvl="0" marL="0" rtl="0" algn="l">
              <a:lnSpc>
                <a:spcPct val="162500"/>
              </a:lnSpc>
              <a:spcBef>
                <a:spcPts val="1100"/>
              </a:spcBef>
              <a:spcAft>
                <a:spcPts val="0"/>
              </a:spcAft>
              <a:buNone/>
            </a:pPr>
            <a:r>
              <a:rPr lang="en" sz="1200">
                <a:solidFill>
                  <a:srgbClr val="2B2B2B"/>
                </a:solidFill>
                <a:highlight>
                  <a:srgbClr val="FFFFFF"/>
                </a:highlight>
              </a:rPr>
              <a:t>The reflex to reassure locals that I am a New Zealander is an odd one. Perhaps because it sometimes yields positive results: “Ah! Nuova Zelanda!” an italian local might exclaim, their frown now washed away with something a little more bemused. Or, perhaps we like to forgive ourselves as New Zealanders for any footprint we might make in the world, assuming we have a light touch on the world – we are so small, after all.</a:t>
            </a:r>
            <a:endParaRPr sz="1200">
              <a:solidFill>
                <a:srgbClr val="2B2B2B"/>
              </a:solidFill>
              <a:highlight>
                <a:srgbClr val="FFFFFF"/>
              </a:highlight>
            </a:endParaRPr>
          </a:p>
          <a:p>
            <a:pPr indent="0" lvl="0" marL="0" rtl="0" algn="l">
              <a:lnSpc>
                <a:spcPct val="162500"/>
              </a:lnSpc>
              <a:spcBef>
                <a:spcPts val="1100"/>
              </a:spcBef>
              <a:spcAft>
                <a:spcPts val="0"/>
              </a:spcAft>
              <a:buNone/>
            </a:pPr>
            <a:r>
              <a:rPr lang="en" sz="1200">
                <a:solidFill>
                  <a:srgbClr val="2B2B2B"/>
                </a:solidFill>
                <a:highlight>
                  <a:srgbClr val="FFFFFF"/>
                </a:highlight>
              </a:rPr>
              <a:t>I’ve heard the following parlance from fellow New Zealanders too many times to count: </a:t>
            </a:r>
            <a:r>
              <a:rPr i="1" lang="en" sz="1200">
                <a:solidFill>
                  <a:srgbClr val="2B2B2B"/>
                </a:solidFill>
                <a:highlight>
                  <a:srgbClr val="FFFFFF"/>
                </a:highlight>
              </a:rPr>
              <a:t>travel makes you appreciate our own country so much more</a:t>
            </a:r>
            <a:r>
              <a:rPr lang="en" sz="1200">
                <a:solidFill>
                  <a:srgbClr val="2B2B2B"/>
                </a:solidFill>
                <a:highlight>
                  <a:srgbClr val="FFFFFF"/>
                </a:highlight>
              </a:rPr>
              <a:t>. So often, then, New Zealanders are travelling to experience some sort of change. Perhaps a way of seeing our own lives anew, to appreciate our beautiful surroundings, to keep that appreciation and gratitude alive and well. Maybe, even, to distract ourselves from dire domestic political, social, and economic situations (think: “at least we aren’t living in America;” “you should be grateful you are not living in </a:t>
            </a:r>
            <a:r>
              <a:rPr i="1" lang="en" sz="1200">
                <a:solidFill>
                  <a:srgbClr val="2B2B2B"/>
                </a:solidFill>
                <a:highlight>
                  <a:srgbClr val="FFFFFF"/>
                </a:highlight>
              </a:rPr>
              <a:t>x</a:t>
            </a:r>
            <a:r>
              <a:rPr lang="en" sz="1200">
                <a:solidFill>
                  <a:srgbClr val="2B2B2B"/>
                </a:solidFill>
                <a:highlight>
                  <a:srgbClr val="FFFFFF"/>
                </a:highlight>
              </a:rPr>
              <a:t> country!”).</a:t>
            </a:r>
            <a:endParaRPr sz="1200">
              <a:solidFill>
                <a:srgbClr val="2B2B2B"/>
              </a:solidFill>
              <a:highlight>
                <a:srgbClr val="FFFFFF"/>
              </a:highlight>
            </a:endParaRPr>
          </a:p>
          <a:p>
            <a:pPr indent="0" lvl="0" marL="0" rtl="0" algn="l">
              <a:lnSpc>
                <a:spcPct val="162500"/>
              </a:lnSpc>
              <a:spcBef>
                <a:spcPts val="1100"/>
              </a:spcBef>
              <a:spcAft>
                <a:spcPts val="1100"/>
              </a:spcAft>
              <a:buNone/>
            </a:pPr>
            <a:r>
              <a:t/>
            </a:r>
            <a:endParaRPr sz="1200">
              <a:solidFill>
                <a:srgbClr val="2B2B2B"/>
              </a:solidFill>
              <a:highlight>
                <a:srgbClr val="FFFFFF"/>
              </a:highlight>
            </a:endParaRPr>
          </a:p>
        </p:txBody>
      </p:sp>
      <p:sp>
        <p:nvSpPr>
          <p:cNvPr id="113" name="Google Shape;113;p17"/>
          <p:cNvSpPr txBox="1"/>
          <p:nvPr/>
        </p:nvSpPr>
        <p:spPr>
          <a:xfrm>
            <a:off x="0" y="0"/>
            <a:ext cx="91440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100"/>
              </a:spcBef>
              <a:spcAft>
                <a:spcPts val="11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8"/>
          <p:cNvSpPr txBox="1"/>
          <p:nvPr/>
        </p:nvSpPr>
        <p:spPr>
          <a:xfrm>
            <a:off x="0" y="0"/>
            <a:ext cx="9144000" cy="392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800"/>
              </a:spcAft>
              <a:buNone/>
            </a:pPr>
            <a:r>
              <a:t/>
            </a:r>
            <a:endParaRPr sz="1350">
              <a:solidFill>
                <a:srgbClr val="636466"/>
              </a:solidFill>
              <a:highlight>
                <a:srgbClr val="FFFFFF"/>
              </a:highlight>
              <a:latin typeface="Roboto"/>
              <a:ea typeface="Roboto"/>
              <a:cs typeface="Roboto"/>
              <a:sym typeface="Roboto"/>
            </a:endParaRPr>
          </a:p>
        </p:txBody>
      </p:sp>
      <p:sp>
        <p:nvSpPr>
          <p:cNvPr id="119" name="Google Shape;119;p18"/>
          <p:cNvSpPr txBox="1"/>
          <p:nvPr/>
        </p:nvSpPr>
        <p:spPr>
          <a:xfrm>
            <a:off x="0" y="0"/>
            <a:ext cx="9144000" cy="400200"/>
          </a:xfrm>
          <a:prstGeom prst="rect">
            <a:avLst/>
          </a:prstGeom>
          <a:noFill/>
          <a:ln>
            <a:noFill/>
          </a:ln>
        </p:spPr>
        <p:txBody>
          <a:bodyPr anchorCtr="0" anchor="t" bIns="91425" lIns="91425" spcFirstLastPara="1" rIns="91425" wrap="square" tIns="91425">
            <a:spAutoFit/>
          </a:bodyPr>
          <a:lstStyle/>
          <a:p>
            <a:pPr indent="0" lvl="0" marL="0" rtl="0" algn="l">
              <a:lnSpc>
                <a:spcPct val="162500"/>
              </a:lnSpc>
              <a:spcBef>
                <a:spcPts val="1100"/>
              </a:spcBef>
              <a:spcAft>
                <a:spcPts val="1100"/>
              </a:spcAft>
              <a:buNone/>
            </a:pPr>
            <a:r>
              <a:t/>
            </a:r>
            <a:endParaRPr>
              <a:solidFill>
                <a:srgbClr val="2B2B2B"/>
              </a:solidFill>
              <a:highlight>
                <a:srgbClr val="FFFFFF"/>
              </a:highlight>
            </a:endParaRPr>
          </a:p>
        </p:txBody>
      </p:sp>
      <p:sp>
        <p:nvSpPr>
          <p:cNvPr id="120" name="Google Shape;120;p18"/>
          <p:cNvSpPr txBox="1"/>
          <p:nvPr/>
        </p:nvSpPr>
        <p:spPr>
          <a:xfrm>
            <a:off x="0" y="0"/>
            <a:ext cx="9144000" cy="4343700"/>
          </a:xfrm>
          <a:prstGeom prst="rect">
            <a:avLst/>
          </a:prstGeom>
          <a:noFill/>
          <a:ln>
            <a:noFill/>
          </a:ln>
        </p:spPr>
        <p:txBody>
          <a:bodyPr anchorCtr="0" anchor="t" bIns="91425" lIns="91425" spcFirstLastPara="1" rIns="91425" wrap="square" tIns="91425">
            <a:spAutoFit/>
          </a:bodyPr>
          <a:lstStyle/>
          <a:p>
            <a:pPr indent="0" lvl="0" marL="0" rtl="0" algn="l">
              <a:lnSpc>
                <a:spcPct val="162500"/>
              </a:lnSpc>
              <a:spcBef>
                <a:spcPts val="1100"/>
              </a:spcBef>
              <a:spcAft>
                <a:spcPts val="0"/>
              </a:spcAft>
              <a:buNone/>
            </a:pPr>
            <a:r>
              <a:rPr lang="en" sz="1200">
                <a:solidFill>
                  <a:srgbClr val="2B2B2B"/>
                </a:solidFill>
                <a:highlight>
                  <a:srgbClr val="FFFFFF"/>
                </a:highlight>
              </a:rPr>
              <a:t>Like many young New Zealanders, I have moved to London to gain more life experience and to encounter difference. However, everyday I seem to find myself at the New Zealand-owned cafe around the corner from my East London flat, ordering a macchiato from a New Zealand barista, while New Zealand chefs cook up eggs benedict in the style of the cafe’s Auckland counterpart.</a:t>
            </a:r>
            <a:endParaRPr sz="1200">
              <a:solidFill>
                <a:srgbClr val="2B2B2B"/>
              </a:solidFill>
              <a:highlight>
                <a:srgbClr val="FFFFFF"/>
              </a:highlight>
            </a:endParaRPr>
          </a:p>
          <a:p>
            <a:pPr indent="0" lvl="0" marL="0" rtl="0" algn="l">
              <a:lnSpc>
                <a:spcPct val="115000"/>
              </a:lnSpc>
              <a:spcBef>
                <a:spcPts val="1100"/>
              </a:spcBef>
              <a:spcAft>
                <a:spcPts val="0"/>
              </a:spcAft>
              <a:buNone/>
            </a:pPr>
            <a:r>
              <a:rPr lang="en" sz="1200">
                <a:solidFill>
                  <a:srgbClr val="2B2B2B"/>
                </a:solidFill>
                <a:highlight>
                  <a:srgbClr val="FFFFFF"/>
                </a:highlight>
              </a:rPr>
              <a:t>I’m no tourist, here in London. I work for their local government and I pay council tax. But I am on a two year Youth Mobility Visa – a far cry from a local. Like many of those on this visa, am I ultimately here to extract something from this city, while contributing little? A bit like this New Zealand cafe, plonked in a recently-gentrified borough of East London, here to extract revenue from the local community, while not even bothering to hire the locals who have weathered the effects of this gentrification.</a:t>
            </a:r>
            <a:endParaRPr sz="1200">
              <a:solidFill>
                <a:srgbClr val="2B2B2B"/>
              </a:solidFill>
              <a:highlight>
                <a:srgbClr val="FFFFFF"/>
              </a:highlight>
            </a:endParaRPr>
          </a:p>
          <a:p>
            <a:pPr indent="0" lvl="0" marL="0" rtl="0" algn="l">
              <a:lnSpc>
                <a:spcPct val="162500"/>
              </a:lnSpc>
              <a:spcBef>
                <a:spcPts val="1100"/>
              </a:spcBef>
              <a:spcAft>
                <a:spcPts val="0"/>
              </a:spcAft>
              <a:buNone/>
            </a:pPr>
            <a:r>
              <a:rPr lang="en" sz="1200">
                <a:solidFill>
                  <a:srgbClr val="2B2B2B"/>
                </a:solidFill>
                <a:highlight>
                  <a:srgbClr val="FFFFFF"/>
                </a:highlight>
              </a:rPr>
              <a:t>Agnes Callard </a:t>
            </a:r>
            <a:r>
              <a:rPr lang="en" sz="1200">
                <a:highlight>
                  <a:srgbClr val="FFFFFF"/>
                </a:highlight>
                <a:uFill>
                  <a:noFill/>
                </a:uFill>
                <a:hlinkClick r:id="rId3"/>
              </a:rPr>
              <a:t>suggests</a:t>
            </a:r>
            <a:r>
              <a:rPr lang="en" sz="1200">
                <a:solidFill>
                  <a:srgbClr val="2B2B2B"/>
                </a:solidFill>
                <a:highlight>
                  <a:srgbClr val="FFFFFF"/>
                </a:highlight>
              </a:rPr>
              <a:t> that travel turns us into the worst versions of ourselves while convincing us that we are at our best. Is this because we expect change in ourselves, in our outlook on life or home country, while inadvertently changing the destination countries in profound and irreversible ways? Callard thinks so: “we go to experience change, but end up inflicting change on others.”</a:t>
            </a:r>
            <a:endParaRPr sz="1200">
              <a:solidFill>
                <a:srgbClr val="2B2B2B"/>
              </a:solidFill>
              <a:highlight>
                <a:srgbClr val="FFFFFF"/>
              </a:highlight>
            </a:endParaRPr>
          </a:p>
          <a:p>
            <a:pPr indent="0" lvl="0" marL="0" rtl="0" algn="l">
              <a:lnSpc>
                <a:spcPct val="162500"/>
              </a:lnSpc>
              <a:spcBef>
                <a:spcPts val="1100"/>
              </a:spcBef>
              <a:spcAft>
                <a:spcPts val="1100"/>
              </a:spcAft>
              <a:buNone/>
            </a:pPr>
            <a:r>
              <a:rPr lang="en" sz="1200">
                <a:solidFill>
                  <a:srgbClr val="2B2B2B"/>
                </a:solidFill>
                <a:highlight>
                  <a:srgbClr val="FFFFFF"/>
                </a:highlight>
              </a:rPr>
              <a:t>But </a:t>
            </a:r>
            <a:r>
              <a:rPr lang="en" sz="1200">
                <a:highlight>
                  <a:srgbClr val="FFFFFF"/>
                </a:highlight>
                <a:uFill>
                  <a:noFill/>
                </a:uFill>
                <a:hlinkClick r:id="rId4"/>
              </a:rPr>
              <a:t>I am a New Zealander, from a small, loveable country</a:t>
            </a:r>
            <a:r>
              <a:rPr lang="en" sz="1200">
                <a:solidFill>
                  <a:srgbClr val="2B2B2B"/>
                </a:solidFill>
                <a:highlight>
                  <a:srgbClr val="FFFFFF"/>
                </a:highlight>
              </a:rPr>
              <a:t>, so my tourism is forgivable. We are not like other tourists – we are intrepid adventurers on our OE. Or, we are hard workers on a temporary work visa offering our sought-after skills to the appreciative host country. And there’s barely any of us to make a mark. So goes the inner monologue one New Zealander abroad might recite when watching the footage of angry and desperate Barcelonians protesting the detrimental effect tourism has on their quality of life.</a:t>
            </a:r>
            <a:endParaRPr sz="1200">
              <a:solidFill>
                <a:srgbClr val="2B2B2B"/>
              </a:solidFill>
              <a:highlight>
                <a:srgbClr val="FFFFFF"/>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9"/>
          <p:cNvSpPr txBox="1"/>
          <p:nvPr/>
        </p:nvSpPr>
        <p:spPr>
          <a:xfrm>
            <a:off x="0" y="0"/>
            <a:ext cx="9144000" cy="3905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100"/>
              </a:spcBef>
              <a:spcAft>
                <a:spcPts val="0"/>
              </a:spcAft>
              <a:buNone/>
            </a:pPr>
            <a:r>
              <a:rPr lang="en" sz="1200">
                <a:solidFill>
                  <a:srgbClr val="2B2B2B"/>
                </a:solidFill>
                <a:highlight>
                  <a:srgbClr val="FFFFFF"/>
                </a:highlight>
              </a:rPr>
              <a:t>Our tourism as New Zealanders travelling abroad is not exempt from the harmful effects on the local communities of our destinations. If negatively changing our host country as a tourist is unavoidable (especially the change to the climate from the air travel to get there), can we at least do more to affect positive change on ourselves in the process?</a:t>
            </a:r>
            <a:endParaRPr sz="1200">
              <a:solidFill>
                <a:srgbClr val="2B2B2B"/>
              </a:solidFill>
              <a:highlight>
                <a:srgbClr val="FFFFFF"/>
              </a:highlight>
            </a:endParaRPr>
          </a:p>
          <a:p>
            <a:pPr indent="0" lvl="0" marL="0" rtl="0" algn="l">
              <a:lnSpc>
                <a:spcPct val="162500"/>
              </a:lnSpc>
              <a:spcBef>
                <a:spcPts val="1100"/>
              </a:spcBef>
              <a:spcAft>
                <a:spcPts val="0"/>
              </a:spcAft>
              <a:buNone/>
            </a:pPr>
            <a:r>
              <a:rPr lang="en" sz="1200">
                <a:solidFill>
                  <a:srgbClr val="2B2B2B"/>
                </a:solidFill>
                <a:highlight>
                  <a:srgbClr val="FFFFFF"/>
                </a:highlight>
              </a:rPr>
              <a:t>“I love Auckland, but Auckland doesn’t love me back,” so declared another fellow expat and friend of mine. I feel these words deeply. This is another reason I moved to London: </a:t>
            </a:r>
            <a:r>
              <a:rPr lang="en" sz="1200">
                <a:solidFill>
                  <a:srgbClr val="1C1C1C"/>
                </a:solidFill>
                <a:highlight>
                  <a:srgbClr val="FFFFFF"/>
                </a:highlight>
                <a:uFill>
                  <a:noFill/>
                </a:uFill>
                <a:hlinkClick r:id="rId3">
                  <a:extLst>
                    <a:ext uri="{A12FA001-AC4F-418D-AE19-62706E023703}">
                      <ahyp:hlinkClr val="tx"/>
                    </a:ext>
                  </a:extLst>
                </a:hlinkClick>
              </a:rPr>
              <a:t>Auckland, my hometown, kicked me out</a:t>
            </a:r>
            <a:r>
              <a:rPr lang="en" sz="1200">
                <a:solidFill>
                  <a:srgbClr val="1C1C1C"/>
                </a:solidFill>
                <a:highlight>
                  <a:srgbClr val="FFFFFF"/>
                </a:highlight>
              </a:rPr>
              <a:t>, or maybe I sulkily </a:t>
            </a:r>
            <a:r>
              <a:rPr lang="en" sz="1200">
                <a:solidFill>
                  <a:srgbClr val="1C1C1C"/>
                </a:solidFill>
                <a:highlight>
                  <a:srgbClr val="FFFFFF"/>
                </a:highlight>
                <a:uFill>
                  <a:noFill/>
                </a:uFill>
                <a:hlinkClick r:id="rId4">
                  <a:extLst>
                    <a:ext uri="{A12FA001-AC4F-418D-AE19-62706E023703}">
                      <ahyp:hlinkClr val="tx"/>
                    </a:ext>
                  </a:extLst>
                </a:hlinkClick>
              </a:rPr>
              <a:t>abandoned her, after one too many betrayals</a:t>
            </a:r>
            <a:r>
              <a:rPr lang="en" sz="1200">
                <a:solidFill>
                  <a:srgbClr val="2B2B2B"/>
                </a:solidFill>
                <a:highlight>
                  <a:srgbClr val="FFFFFF"/>
                </a:highlight>
              </a:rPr>
              <a:t> (the mayoral election, the lack of bike lanes, the price of produce – take your pick). Without staying in and fighting for my love, I cowardly ran away, to the embrace of London, in all her well-connected, bike-friendly and culturally-infrastructured glory.</a:t>
            </a:r>
            <a:endParaRPr sz="1200">
              <a:solidFill>
                <a:srgbClr val="2B2B2B"/>
              </a:solidFill>
              <a:highlight>
                <a:srgbClr val="FFFFFF"/>
              </a:highlight>
            </a:endParaRPr>
          </a:p>
          <a:p>
            <a:pPr indent="0" lvl="0" marL="0" rtl="0" algn="l">
              <a:lnSpc>
                <a:spcPct val="115000"/>
              </a:lnSpc>
              <a:spcBef>
                <a:spcPts val="1100"/>
              </a:spcBef>
              <a:spcAft>
                <a:spcPts val="0"/>
              </a:spcAft>
              <a:buNone/>
            </a:pPr>
            <a:r>
              <a:rPr lang="en" sz="1200">
                <a:solidFill>
                  <a:srgbClr val="2B2B2B"/>
                </a:solidFill>
                <a:highlight>
                  <a:srgbClr val="FFFFFF"/>
                </a:highlight>
              </a:rPr>
              <a:t>I am not travelling abroad because I want to make myself better, as Callard suggests, I am travelling because I want to </a:t>
            </a:r>
            <a:r>
              <a:rPr i="1" lang="en" sz="1200">
                <a:solidFill>
                  <a:srgbClr val="2B2B2B"/>
                </a:solidFill>
                <a:highlight>
                  <a:srgbClr val="FFFFFF"/>
                </a:highlight>
              </a:rPr>
              <a:t>live</a:t>
            </a:r>
            <a:r>
              <a:rPr lang="en" sz="1200">
                <a:solidFill>
                  <a:srgbClr val="2B2B2B"/>
                </a:solidFill>
                <a:highlight>
                  <a:srgbClr val="FFFFFF"/>
                </a:highlight>
              </a:rPr>
              <a:t> better. I want free visits to my GP, I want bike lanes all the way to my office, I don’t want to have to rely on owning a car to get around, and I want a metropolitan government that invests in its local arts and culture. How do we travel to London, use the tube, and not want to emulate even a vague facsimile of a well-connected public transport system at home? How could one ever protest light rail in Auckland after that?</a:t>
            </a:r>
            <a:endParaRPr sz="1200">
              <a:solidFill>
                <a:srgbClr val="2B2B2B"/>
              </a:solidFill>
              <a:highlight>
                <a:srgbClr val="FFFFFF"/>
              </a:highlight>
            </a:endParaRPr>
          </a:p>
          <a:p>
            <a:pPr indent="0" lvl="0" marL="0" rtl="0" algn="l">
              <a:lnSpc>
                <a:spcPct val="115000"/>
              </a:lnSpc>
              <a:spcBef>
                <a:spcPts val="1100"/>
              </a:spcBef>
              <a:spcAft>
                <a:spcPts val="1100"/>
              </a:spcAft>
              <a:buNone/>
            </a:pPr>
            <a:r>
              <a:rPr lang="en" sz="1200">
                <a:solidFill>
                  <a:srgbClr val="2B2B2B"/>
                </a:solidFill>
                <a:highlight>
                  <a:srgbClr val="FFFFFF"/>
                </a:highlight>
              </a:rPr>
              <a:t>I want us as New Zealanders to banish this thought from our existence:</a:t>
            </a:r>
            <a:r>
              <a:rPr i="1" lang="en" sz="1200">
                <a:solidFill>
                  <a:srgbClr val="2B2B2B"/>
                </a:solidFill>
                <a:highlight>
                  <a:srgbClr val="FFFFFF"/>
                </a:highlight>
              </a:rPr>
              <a:t> travelling makes you appreciate what we have at home more</a:t>
            </a:r>
            <a:r>
              <a:rPr lang="en" sz="1200">
                <a:solidFill>
                  <a:srgbClr val="2B2B2B"/>
                </a:solidFill>
                <a:highlight>
                  <a:srgbClr val="FFFFFF"/>
                </a:highlight>
              </a:rPr>
              <a:t>. Instead: </a:t>
            </a:r>
            <a:r>
              <a:rPr i="1" lang="en" sz="1200">
                <a:solidFill>
                  <a:srgbClr val="2B2B2B"/>
                </a:solidFill>
                <a:highlight>
                  <a:srgbClr val="FFFFFF"/>
                </a:highlight>
              </a:rPr>
              <a:t>travelling helps me see a better way for us.</a:t>
            </a:r>
            <a:endParaRPr i="1" sz="1200">
              <a:solidFill>
                <a:srgbClr val="2B2B2B"/>
              </a:solidFill>
              <a:highlight>
                <a:srgbClr val="FFFFFF"/>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0"/>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2</a:t>
            </a:r>
            <a:endParaRPr/>
          </a:p>
        </p:txBody>
      </p:sp>
      <p:sp>
        <p:nvSpPr>
          <p:cNvPr id="131" name="Google Shape;131;p20"/>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800"/>
              <a:t>On the next slide you will see a table of the words from “Task 1.” Draw the table into you books. Then write as many different words you can with same meaning as those words using the </a:t>
            </a:r>
            <a:r>
              <a:rPr lang="en" sz="1800" u="sng">
                <a:solidFill>
                  <a:schemeClr val="hlink"/>
                </a:solidFill>
                <a:hlinkClick r:id="rId3"/>
              </a:rPr>
              <a:t>Thesaurus</a:t>
            </a:r>
            <a:r>
              <a:rPr lang="en" sz="1800"/>
              <a:t>.</a:t>
            </a:r>
            <a:endParaRPr sz="1800"/>
          </a:p>
        </p:txBody>
      </p:sp>
      <p:pic>
        <p:nvPicPr>
          <p:cNvPr id="132" name="Google Shape;132;p20" title="Se7en aka: Seven | This is the location where the final scen… | Flickr"/>
          <p:cNvPicPr preferRelativeResize="0"/>
          <p:nvPr/>
        </p:nvPicPr>
        <p:blipFill>
          <a:blip r:embed="rId4">
            <a:alphaModFix/>
          </a:blip>
          <a:stretch>
            <a:fillRect/>
          </a:stretch>
        </p:blipFill>
        <p:spPr>
          <a:xfrm>
            <a:off x="4166125" y="1421625"/>
            <a:ext cx="3781125" cy="23397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graphicFrame>
        <p:nvGraphicFramePr>
          <p:cNvPr id="137" name="Google Shape;137;p21"/>
          <p:cNvGraphicFramePr/>
          <p:nvPr/>
        </p:nvGraphicFramePr>
        <p:xfrm>
          <a:off x="932850" y="148638"/>
          <a:ext cx="3000000" cy="3000000"/>
        </p:xfrm>
        <a:graphic>
          <a:graphicData uri="http://schemas.openxmlformats.org/drawingml/2006/table">
            <a:tbl>
              <a:tblPr>
                <a:noFill/>
                <a:tableStyleId>{57B68BB4-1E4C-4AF9-9984-CAC01168E0E9}</a:tableStyleId>
              </a:tblPr>
              <a:tblGrid>
                <a:gridCol w="791650"/>
                <a:gridCol w="821750"/>
                <a:gridCol w="777375"/>
                <a:gridCol w="1043375"/>
                <a:gridCol w="1070575"/>
                <a:gridCol w="936550"/>
                <a:gridCol w="829700"/>
                <a:gridCol w="1007325"/>
              </a:tblGrid>
              <a:tr h="381000">
                <a:tc>
                  <a:txBody>
                    <a:bodyPr/>
                    <a:lstStyle/>
                    <a:p>
                      <a:pPr indent="0" lvl="0" marL="0" rtl="0" algn="l">
                        <a:spcBef>
                          <a:spcPts val="0"/>
                        </a:spcBef>
                        <a:spcAft>
                          <a:spcPts val="0"/>
                        </a:spcAft>
                        <a:buNone/>
                      </a:pPr>
                      <a:r>
                        <a:rPr lang="en"/>
                        <a:t>Recent</a:t>
                      </a:r>
                      <a:endParaRPr/>
                    </a:p>
                  </a:txBody>
                  <a:tcPr marT="91425" marB="91425" marR="91425" marL="91425"/>
                </a:tc>
                <a:tc>
                  <a:txBody>
                    <a:bodyPr/>
                    <a:lstStyle/>
                    <a:p>
                      <a:pPr indent="0" lvl="0" marL="0" rtl="0" algn="l">
                        <a:spcBef>
                          <a:spcPts val="0"/>
                        </a:spcBef>
                        <a:spcAft>
                          <a:spcPts val="0"/>
                        </a:spcAft>
                        <a:buNone/>
                      </a:pPr>
                      <a:r>
                        <a:rPr lang="en"/>
                        <a:t>Rapidly</a:t>
                      </a:r>
                      <a:endParaRPr/>
                    </a:p>
                  </a:txBody>
                  <a:tcPr marT="91425" marB="91425" marR="91425" marL="91425"/>
                </a:tc>
                <a:tc>
                  <a:txBody>
                    <a:bodyPr/>
                    <a:lstStyle/>
                    <a:p>
                      <a:pPr indent="0" lvl="0" marL="0" rtl="0" algn="l">
                        <a:spcBef>
                          <a:spcPts val="0"/>
                        </a:spcBef>
                        <a:spcAft>
                          <a:spcPts val="0"/>
                        </a:spcAft>
                        <a:buNone/>
                      </a:pPr>
                      <a:r>
                        <a:rPr lang="en"/>
                        <a:t>Fragile</a:t>
                      </a:r>
                      <a:endParaRPr/>
                    </a:p>
                  </a:txBody>
                  <a:tcPr marT="91425" marB="91425" marR="91425" marL="91425"/>
                </a:tc>
                <a:tc>
                  <a:txBody>
                    <a:bodyPr/>
                    <a:lstStyle/>
                    <a:p>
                      <a:pPr indent="0" lvl="0" marL="0" rtl="0" algn="l">
                        <a:spcBef>
                          <a:spcPts val="0"/>
                        </a:spcBef>
                        <a:spcAft>
                          <a:spcPts val="0"/>
                        </a:spcAft>
                        <a:buNone/>
                      </a:pPr>
                      <a:r>
                        <a:rPr lang="en"/>
                        <a:t> Worst</a:t>
                      </a:r>
                      <a:endParaRPr/>
                    </a:p>
                  </a:txBody>
                  <a:tcPr marT="91425" marB="91425" marR="91425" marL="91425"/>
                </a:tc>
                <a:tc>
                  <a:txBody>
                    <a:bodyPr/>
                    <a:lstStyle/>
                    <a:p>
                      <a:pPr indent="0" lvl="0" marL="0" rtl="0" algn="l">
                        <a:spcBef>
                          <a:spcPts val="0"/>
                        </a:spcBef>
                        <a:spcAft>
                          <a:spcPts val="0"/>
                        </a:spcAft>
                        <a:buNone/>
                      </a:pPr>
                      <a:r>
                        <a:rPr lang="en"/>
                        <a:t>Young</a:t>
                      </a:r>
                      <a:endParaRPr/>
                    </a:p>
                  </a:txBody>
                  <a:tcPr marT="91425" marB="91425" marR="91425" marL="91425"/>
                </a:tc>
                <a:tc>
                  <a:txBody>
                    <a:bodyPr/>
                    <a:lstStyle/>
                    <a:p>
                      <a:pPr indent="0" lvl="0" marL="0" rtl="0" algn="l">
                        <a:spcBef>
                          <a:spcPts val="0"/>
                        </a:spcBef>
                        <a:spcAft>
                          <a:spcPts val="0"/>
                        </a:spcAft>
                        <a:buNone/>
                      </a:pPr>
                      <a:r>
                        <a:rPr lang="en"/>
                        <a:t>Change</a:t>
                      </a:r>
                      <a:endParaRPr/>
                    </a:p>
                  </a:txBody>
                  <a:tcPr marT="91425" marB="91425" marR="91425" marL="91425"/>
                </a:tc>
                <a:tc>
                  <a:txBody>
                    <a:bodyPr/>
                    <a:lstStyle/>
                    <a:p>
                      <a:pPr indent="0" lvl="0" marL="0" rtl="0" algn="l">
                        <a:spcBef>
                          <a:spcPts val="0"/>
                        </a:spcBef>
                        <a:spcAft>
                          <a:spcPts val="0"/>
                        </a:spcAft>
                        <a:buNone/>
                      </a:pPr>
                      <a:r>
                        <a:rPr lang="en"/>
                        <a:t>Positive</a:t>
                      </a:r>
                      <a:endParaRPr/>
                    </a:p>
                  </a:txBody>
                  <a:tcPr marT="91425" marB="91425" marR="91425" marL="91425"/>
                </a:tc>
                <a:tc>
                  <a:txBody>
                    <a:bodyPr/>
                    <a:lstStyle/>
                    <a:p>
                      <a:pPr indent="0" lvl="0" marL="0" rtl="0" algn="l">
                        <a:spcBef>
                          <a:spcPts val="0"/>
                        </a:spcBef>
                        <a:spcAft>
                          <a:spcPts val="0"/>
                        </a:spcAft>
                        <a:buNone/>
                      </a:pPr>
                      <a:r>
                        <a:rPr lang="en"/>
                        <a:t>Harmful</a:t>
                      </a:r>
                      <a:endParaRPr/>
                    </a:p>
                  </a:txBody>
                  <a:tcPr marT="91425" marB="91425" marR="91425" marL="91425"/>
                </a:tc>
              </a:tr>
              <a:tr h="381000">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