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abin"/>
      <p:regular r:id="rId22"/>
      <p:bold r:id="rId23"/>
      <p:italic r:id="rId24"/>
      <p:boldItalic r:id="rId25"/>
    </p:embeddedFont>
    <p:embeddedFont>
      <p:font typeface="Old Standard TT"/>
      <p:regular r:id="rId26"/>
      <p:bold r:id="rId27"/>
      <p: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abin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abin-italic.fntdata"/><Relationship Id="rId23" Type="http://schemas.openxmlformats.org/officeDocument/2006/relationships/font" Target="fonts/Cab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ldStandardTT-regular.fntdata"/><Relationship Id="rId25" Type="http://schemas.openxmlformats.org/officeDocument/2006/relationships/font" Target="fonts/Cabin-boldItalic.fntdata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33b5a741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33b5a74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ee6b3148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eee6b3148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ee6b3148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ee6b3148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d33b5a741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d33b5a741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d33b5a74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d33b5a74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e3d0013a2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e3d0013a2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ee6b3148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ee6b3148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e3d0013a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e3d0013a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e3d0013a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e3d0013a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9c78ddb6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9c78ddb6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ee3d0013a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ee3d0013a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ee6b314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eee6b314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3200" y="0"/>
            <a:ext cx="8735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rgbClr val="F9F9F2"/>
                </a:solidFill>
              </a:rPr>
              <a:t>Karakia Timatanga - Beginning Prayer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69"/>
              <a:buFont typeface="Arial"/>
              <a:buNone/>
            </a:pPr>
            <a:r>
              <a:rPr b="1" lang="en" sz="4268">
                <a:solidFill>
                  <a:srgbClr val="F9F9F2"/>
                </a:solidFill>
              </a:rPr>
              <a:t>Me karakia tātou</a:t>
            </a:r>
            <a:endParaRPr b="1" sz="4268">
              <a:solidFill>
                <a:srgbClr val="F9F9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solidFill>
                <a:srgbClr val="FFFBF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uru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Whakataka te hau ki te tonga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mākinakina ki uta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Kia mātaratara ki tai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 hī ake ane te atakura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 Tio, he huka, he hau hū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Tihei</a:t>
            </a:r>
            <a:r>
              <a:rPr b="1" lang="en" sz="4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mauri ora!</a:t>
            </a:r>
            <a:endParaRPr sz="4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0" y="0"/>
            <a:ext cx="7328400" cy="50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b="1" lang="en" sz="1950">
                <a:solidFill>
                  <a:schemeClr val="dk1"/>
                </a:solidFill>
              </a:rPr>
              <a:t>Tupuārangi is also connected with plants and trees. </a:t>
            </a:r>
            <a:endParaRPr b="1"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Harakeke has always been and continues to be an important resource in the Māori culture and economy. </a:t>
            </a:r>
            <a:endParaRPr sz="19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Harakeke is used for: </a:t>
            </a:r>
            <a:endParaRPr sz="19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medicinal purposes,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woven into baskets and other containers,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w</a:t>
            </a:r>
            <a:r>
              <a:rPr lang="en" sz="1650">
                <a:solidFill>
                  <a:schemeClr val="dk1"/>
                </a:solidFill>
              </a:rPr>
              <a:t>oven into</a:t>
            </a:r>
            <a:r>
              <a:rPr lang="en" sz="1650">
                <a:solidFill>
                  <a:schemeClr val="dk1"/>
                </a:solidFill>
              </a:rPr>
              <a:t> mats,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-"/>
            </a:pPr>
            <a:r>
              <a:rPr lang="en" sz="1650">
                <a:solidFill>
                  <a:schemeClr val="dk1"/>
                </a:solidFill>
              </a:rPr>
              <a:t>used for clothing. </a:t>
            </a:r>
            <a:endParaRPr sz="1650">
              <a:solidFill>
                <a:schemeClr val="dk1"/>
              </a:solidFill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Char char="●"/>
            </a:pPr>
            <a:r>
              <a:rPr lang="en" sz="1950">
                <a:solidFill>
                  <a:schemeClr val="dk1"/>
                </a:solidFill>
              </a:rPr>
              <a:t>The fibre (muka) can be twisted, plaited, and </a:t>
            </a:r>
            <a:endParaRPr sz="19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woven to make useful objects such as fishnets </a:t>
            </a:r>
            <a:endParaRPr sz="19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and traps, footwear, and ropes 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50">
                <a:solidFill>
                  <a:schemeClr val="dk1"/>
                </a:solidFill>
              </a:rPr>
              <a:t>(DOC, 2022; Manaaki Whenua – Landcare Research, 2022).</a:t>
            </a:r>
            <a:endParaRPr i="1" sz="13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chemeClr val="dk1"/>
                </a:solidFill>
              </a:rPr>
              <a:t>Our forests and other wild places contribute to our wellbeing by giving us experiences, a sense of place, and enhancing our understanding of the environment.</a:t>
            </a:r>
            <a:r>
              <a:rPr b="1" lang="en" sz="1950">
                <a:solidFill>
                  <a:srgbClr val="003D59"/>
                </a:solidFill>
              </a:rPr>
              <a:t> </a:t>
            </a:r>
            <a:endParaRPr b="1" sz="195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3D59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925" y="1142325"/>
            <a:ext cx="2858875" cy="28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7175"/>
            <a:ext cx="8839199" cy="413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/>
        </p:nvSpPr>
        <p:spPr>
          <a:xfrm>
            <a:off x="62675" y="150"/>
            <a:ext cx="908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Karakia </a:t>
            </a:r>
            <a:r>
              <a:rPr b="1" lang="en" sz="4268">
                <a:solidFill>
                  <a:schemeClr val="lt1"/>
                </a:solidFill>
              </a:rPr>
              <a:t>whakamutunga</a:t>
            </a:r>
            <a:r>
              <a:rPr b="1" lang="en" sz="4268">
                <a:solidFill>
                  <a:schemeClr val="lt1"/>
                </a:solidFill>
              </a:rPr>
              <a:t> - Ending Prayer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68">
                <a:solidFill>
                  <a:schemeClr val="lt1"/>
                </a:solidFill>
              </a:rPr>
              <a:t>Me karakia tātou</a:t>
            </a:r>
            <a:endParaRPr b="1" sz="426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whakairia te tapu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wātea ai te ara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Kia tūruki whakataha ai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t/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b="1" lang="en" sz="4350">
                <a:solidFill>
                  <a:schemeClr val="dk1"/>
                </a:solidFill>
              </a:rPr>
              <a:t>Hāumi e, Hui e</a:t>
            </a:r>
            <a:endParaRPr b="1" sz="43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50">
                <a:solidFill>
                  <a:schemeClr val="dk1"/>
                </a:solidFill>
              </a:rPr>
              <a:t>Tāiki e</a:t>
            </a:r>
            <a:endParaRPr b="1" sz="4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0627" l="0" r="0" t="11112"/>
          <a:stretch/>
        </p:blipFill>
        <p:spPr>
          <a:xfrm>
            <a:off x="1742575" y="100275"/>
            <a:ext cx="5257800" cy="22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129150" y="2381275"/>
            <a:ext cx="89070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DB200"/>
                </a:solidFill>
              </a:rPr>
              <a:t>Thi</a:t>
            </a:r>
            <a:r>
              <a:rPr b="1" lang="en" sz="1800">
                <a:solidFill>
                  <a:srgbClr val="6DB200"/>
                </a:solidFill>
              </a:rPr>
              <a:t>s week w</a:t>
            </a:r>
            <a:r>
              <a:rPr b="1" lang="en" sz="1800">
                <a:solidFill>
                  <a:srgbClr val="6DB200"/>
                </a:solidFill>
              </a:rPr>
              <a:t>e are EXPLORING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Tupu-ā-rangi by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observing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how it </a:t>
            </a:r>
            <a:r>
              <a:rPr b="1" i="1" lang="en" sz="1800" u="sng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connects</a:t>
            </a:r>
            <a:r>
              <a:rPr b="1" lang="en" sz="1800">
                <a:solidFill>
                  <a:srgbClr val="6DB2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te taiao</a:t>
            </a:r>
            <a:endParaRPr b="1" sz="1800">
              <a:solidFill>
                <a:srgbClr val="6DB2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the end of today’s lesson you should be able to: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State ways / describe ways / explain ways Tupuārangi connect to the environment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495057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9505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Explain what is ‘mauri’ and why it is important</a:t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9505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75" y="100275"/>
            <a:ext cx="1838825" cy="18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575" y="175475"/>
            <a:ext cx="1838825" cy="1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2400" y="0"/>
            <a:ext cx="5199000" cy="4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tū Tupuārangi e</a:t>
            </a:r>
            <a:b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 pōkai tara ki runga</a:t>
            </a:r>
            <a:b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Whatitiri ngā parirau manu</a:t>
            </a:r>
            <a:b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 mai te pua nui a Tāne</a:t>
            </a:r>
            <a:endParaRPr b="1" sz="3000">
              <a:solidFill>
                <a:srgbClr val="003D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35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Behold Tupuārangi</a:t>
            </a:r>
            <a:b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great flock of birds above</a:t>
            </a:r>
            <a:b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many wings like thunder</a:t>
            </a:r>
            <a:b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3000">
                <a:solidFill>
                  <a:srgbClr val="003D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the bounty of Tāne</a:t>
            </a:r>
            <a:endParaRPr sz="3000">
              <a:solidFill>
                <a:srgbClr val="003D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13524" r="7249" t="0"/>
          <a:stretch/>
        </p:blipFill>
        <p:spPr>
          <a:xfrm>
            <a:off x="5261400" y="0"/>
            <a:ext cx="38826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650" y="930775"/>
            <a:ext cx="6328448" cy="42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-75" y="74900"/>
            <a:ext cx="9144000" cy="7116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</a:rPr>
              <a:t>TASK: </a:t>
            </a:r>
            <a:r>
              <a:rPr lang="en" sz="2100">
                <a:solidFill>
                  <a:schemeClr val="dk1"/>
                </a:solidFill>
              </a:rPr>
              <a:t>draw a star to represent Tupuārangi in your book. We will be adding information around the star and writing in your book about Tupuārangi</a:t>
            </a:r>
            <a:r>
              <a:rPr b="1" lang="en" sz="2100">
                <a:solidFill>
                  <a:schemeClr val="dk1"/>
                </a:solidFill>
              </a:rPr>
              <a:t>.</a:t>
            </a:r>
            <a:endParaRPr b="1"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0" y="0"/>
            <a:ext cx="9144000" cy="911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chemeClr val="dk1"/>
                </a:solidFill>
              </a:rPr>
              <a:t>TASK: in pairs / groups discuss and write down as many things that you can remember or know about Tupuārangi?</a:t>
            </a:r>
            <a:endParaRPr b="1" sz="20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3D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8625" y="911400"/>
            <a:ext cx="77466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Tupuārangi (Atlas)</a:t>
            </a:r>
            <a:r>
              <a:rPr b="1" lang="en" sz="1800">
                <a:solidFill>
                  <a:srgbClr val="003D59"/>
                </a:solidFill>
              </a:rPr>
              <a:t> is the star linked to food and growth above the ground.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68625" y="1691700"/>
            <a:ext cx="719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Tupuārangi </a:t>
            </a:r>
            <a:r>
              <a:rPr b="1" lang="en" sz="1800">
                <a:solidFill>
                  <a:srgbClr val="003D59"/>
                </a:solidFill>
              </a:rPr>
              <a:t>also has a strong connection with birds.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68625" y="2173050"/>
            <a:ext cx="7284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Tupuārangi </a:t>
            </a:r>
            <a:r>
              <a:rPr b="1" lang="en" sz="1800">
                <a:solidFill>
                  <a:srgbClr val="003D59"/>
                </a:solidFill>
              </a:rPr>
              <a:t>is made up of two words: tupu which can mean ‘new shoot’ or ‘to grow’, and rangi (sky), an abbreviation of ‘Ranginui’ (sky father).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8625" y="3333150"/>
            <a:ext cx="66105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D85C6"/>
                </a:solidFill>
              </a:rPr>
              <a:t>Tupuārangi </a:t>
            </a:r>
            <a:r>
              <a:rPr b="1" lang="en" sz="1800">
                <a:solidFill>
                  <a:srgbClr val="003D59"/>
                </a:solidFill>
              </a:rPr>
              <a:t>has influence over the areas looked after by:</a:t>
            </a:r>
            <a:endParaRPr b="1" sz="1800">
              <a:solidFill>
                <a:srgbClr val="003D59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59"/>
              </a:buClr>
              <a:buSzPts val="1700"/>
              <a:buChar char="●"/>
            </a:pPr>
            <a:r>
              <a:rPr b="1" lang="en" sz="1700">
                <a:solidFill>
                  <a:srgbClr val="003D59"/>
                </a:solidFill>
              </a:rPr>
              <a:t>Tāne, </a:t>
            </a:r>
            <a:r>
              <a:rPr lang="en" sz="1700">
                <a:solidFill>
                  <a:srgbClr val="003D59"/>
                </a:solidFill>
              </a:rPr>
              <a:t>the atua of the forest </a:t>
            </a:r>
            <a:endParaRPr sz="1700">
              <a:solidFill>
                <a:srgbClr val="003D59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59"/>
              </a:buClr>
              <a:buSzPts val="1700"/>
              <a:buChar char="●"/>
            </a:pPr>
            <a:r>
              <a:rPr b="1" lang="en" sz="1700">
                <a:solidFill>
                  <a:srgbClr val="003D59"/>
                </a:solidFill>
              </a:rPr>
              <a:t>Haumietiketike, </a:t>
            </a:r>
            <a:r>
              <a:rPr lang="en" sz="1700">
                <a:solidFill>
                  <a:srgbClr val="003D59"/>
                </a:solidFill>
              </a:rPr>
              <a:t>the atua of uncultivated foods and insects, </a:t>
            </a:r>
            <a:endParaRPr sz="1700">
              <a:solidFill>
                <a:srgbClr val="003D59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D59"/>
              </a:buClr>
              <a:buSzPts val="1700"/>
              <a:buChar char="●"/>
            </a:pPr>
            <a:r>
              <a:rPr b="1" lang="en" sz="1700">
                <a:solidFill>
                  <a:srgbClr val="003D59"/>
                </a:solidFill>
              </a:rPr>
              <a:t>Tūtewehiwehi, </a:t>
            </a:r>
            <a:r>
              <a:rPr lang="en" sz="1700">
                <a:solidFill>
                  <a:srgbClr val="003D59"/>
                </a:solidFill>
              </a:rPr>
              <a:t>the father of reptiles, fern roots, nīkau, harakeke, and silver tree fern (ponga).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076" y="3423014"/>
            <a:ext cx="2414926" cy="175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0625" y="911401"/>
            <a:ext cx="1253373" cy="251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126675" y="224500"/>
            <a:ext cx="8836995" cy="7617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7F6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6AA84F"/>
                </a:solidFill>
                <a:latin typeface="Cabin"/>
              </a:rPr>
              <a:t>Connections between people and nature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75" y="1086125"/>
            <a:ext cx="9144000" cy="7617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TASK:</a:t>
            </a:r>
            <a:r>
              <a:rPr lang="en" sz="2200">
                <a:solidFill>
                  <a:schemeClr val="dk1"/>
                </a:solidFill>
              </a:rPr>
              <a:t> </a:t>
            </a:r>
            <a:r>
              <a:rPr b="1" lang="en" sz="2200">
                <a:solidFill>
                  <a:schemeClr val="dk1"/>
                </a:solidFill>
              </a:rPr>
              <a:t>What is Mauri? </a:t>
            </a:r>
            <a:r>
              <a:rPr lang="en" sz="2200">
                <a:solidFill>
                  <a:schemeClr val="dk1"/>
                </a:solidFill>
              </a:rPr>
              <a:t>Look up definitions and as a </a:t>
            </a:r>
            <a:r>
              <a:rPr lang="en" sz="2200">
                <a:solidFill>
                  <a:schemeClr val="dk1"/>
                </a:solidFill>
              </a:rPr>
              <a:t>group or pair and then write your own definition in your own words.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26675" y="2034800"/>
            <a:ext cx="63420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50">
                <a:solidFill>
                  <a:schemeClr val="dk1"/>
                </a:solidFill>
                <a:highlight>
                  <a:srgbClr val="FFFFFF"/>
                </a:highlight>
              </a:rPr>
              <a:t>“Mauri is the life spark or essence existing in all living things that has been passed down from ancestors through whakapapa. Mauri affects and is affected by the surrounding environment.”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50">
                <a:solidFill>
                  <a:srgbClr val="005B82"/>
                </a:solidFill>
                <a:highlight>
                  <a:srgbClr val="FFFFFF"/>
                </a:highlight>
              </a:rPr>
              <a:t>(Ara Taiohi, 2024)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6586" r="4760" t="0"/>
          <a:stretch/>
        </p:blipFill>
        <p:spPr>
          <a:xfrm>
            <a:off x="6297600" y="3001650"/>
            <a:ext cx="2846399" cy="214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0" y="783450"/>
            <a:ext cx="9144000" cy="4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In the Māori worldview (te ao Māori), Matariki and wellbeing are intrinsically connected with mauri.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Mauri is an important Māori concept that describes the health and vitality of living systems.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Some people have described it as “the spark of life”.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People also say it is the binding force that holds together the physical and spiritual components of a being or thing.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Mauri is found in water, land, and forests as well as mist, wind, soil, and rocks.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important bond between the physical and spiritual is weakened when there are actions that negatively impact the mauri of something.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chemeClr val="dk1"/>
                </a:solidFill>
              </a:rPr>
              <a:t>Prompt Questions</a:t>
            </a:r>
            <a:r>
              <a:rPr lang="en" sz="1650">
                <a:solidFill>
                  <a:schemeClr val="dk1"/>
                </a:solidFill>
              </a:rPr>
              <a:t>: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lang="en" sz="1650">
                <a:solidFill>
                  <a:schemeClr val="dk1"/>
                </a:solidFill>
              </a:rPr>
              <a:t>Mauri describes the _______ and ______ of living </a:t>
            </a:r>
            <a:r>
              <a:rPr lang="en" sz="1650">
                <a:solidFill>
                  <a:schemeClr val="dk1"/>
                </a:solidFill>
              </a:rPr>
              <a:t>systems/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lang="en" sz="1650">
                <a:solidFill>
                  <a:schemeClr val="dk1"/>
                </a:solidFill>
              </a:rPr>
              <a:t>How do some people describe Mauri? 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AutoNum type="arabicPeriod"/>
            </a:pPr>
            <a:r>
              <a:rPr lang="en" sz="1650">
                <a:solidFill>
                  <a:schemeClr val="dk1"/>
                </a:solidFill>
              </a:rPr>
              <a:t>Where is Mauri found? </a:t>
            </a:r>
            <a:endParaRPr sz="1650">
              <a:solidFill>
                <a:schemeClr val="dk1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0" y="0"/>
            <a:ext cx="9144000" cy="7617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TASK:</a:t>
            </a:r>
            <a:r>
              <a:rPr b="1" lang="en" sz="2200">
                <a:solidFill>
                  <a:schemeClr val="dk1"/>
                </a:solidFill>
              </a:rPr>
              <a:t> </a:t>
            </a:r>
            <a:r>
              <a:rPr lang="en" sz="2200">
                <a:solidFill>
                  <a:schemeClr val="dk1"/>
                </a:solidFill>
              </a:rPr>
              <a:t>Read the information on the slide. Write down in your own words the key points into your book. </a:t>
            </a:r>
            <a:r>
              <a:rPr i="1" lang="en" sz="1900">
                <a:solidFill>
                  <a:schemeClr val="dk1"/>
                </a:solidFill>
              </a:rPr>
              <a:t>(Or answer the prompt questions)</a:t>
            </a:r>
            <a:endParaRPr i="1" sz="1900">
              <a:solidFill>
                <a:schemeClr val="dk1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20363"/>
          <a:stretch/>
        </p:blipFill>
        <p:spPr>
          <a:xfrm>
            <a:off x="6776575" y="3707825"/>
            <a:ext cx="2367426" cy="141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0" y="774000"/>
            <a:ext cx="9144000" cy="4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C</a:t>
            </a:r>
            <a:r>
              <a:rPr lang="en" sz="1800">
                <a:solidFill>
                  <a:schemeClr val="dk1"/>
                </a:solidFill>
              </a:rPr>
              <a:t>rops         food source        meat       Tupuānuku     connection     mana     birds       kererū      Tupuārangi     feathers      Tūhoe Tuawhenua      Identity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Some believe that if the stars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_____________ </a:t>
            </a:r>
            <a:r>
              <a:rPr lang="en" sz="1650">
                <a:solidFill>
                  <a:schemeClr val="dk1"/>
                </a:solidFill>
              </a:rPr>
              <a:t>and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____________</a:t>
            </a:r>
            <a:r>
              <a:rPr lang="en" sz="1650">
                <a:solidFill>
                  <a:schemeClr val="dk1"/>
                </a:solidFill>
              </a:rPr>
              <a:t> shine brightly when Matariki rises in the new year, people can plan for a plentiful harvest of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 </a:t>
            </a:r>
            <a:r>
              <a:rPr lang="en" sz="1650">
                <a:solidFill>
                  <a:schemeClr val="dk1"/>
                </a:solidFill>
              </a:rPr>
              <a:t>as well as berries, fruits, and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</a:t>
            </a:r>
            <a:r>
              <a:rPr lang="en" sz="1650">
                <a:solidFill>
                  <a:schemeClr val="dk1"/>
                </a:solidFill>
              </a:rPr>
              <a:t> from the forest.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The connections some Māori have with Tupuārangi can be demonstrated with the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_________.</a:t>
            </a:r>
            <a:r>
              <a:rPr lang="en" sz="1650">
                <a:solidFill>
                  <a:schemeClr val="dk1"/>
                </a:solidFill>
              </a:rPr>
              <a:t> Some iwi such as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 </a:t>
            </a:r>
            <a:r>
              <a:rPr lang="en" sz="1650">
                <a:solidFill>
                  <a:schemeClr val="dk1"/>
                </a:solidFill>
              </a:rPr>
              <a:t>harvested kererū only in a particular season as a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</a:t>
            </a:r>
            <a:r>
              <a:rPr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</a:t>
            </a:r>
            <a:r>
              <a:rPr lang="en" sz="1650">
                <a:solidFill>
                  <a:schemeClr val="dk1"/>
                </a:solidFill>
              </a:rPr>
              <a:t> and for special occasions. There were strict rules around who would harvest kererū, as well as the ways in which their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</a:t>
            </a:r>
            <a:r>
              <a:rPr lang="en" sz="1650">
                <a:solidFill>
                  <a:schemeClr val="dk1"/>
                </a:solidFill>
              </a:rPr>
              <a:t> and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</a:t>
            </a:r>
            <a:r>
              <a:rPr lang="en" sz="1650">
                <a:solidFill>
                  <a:schemeClr val="dk1"/>
                </a:solidFill>
              </a:rPr>
              <a:t> would be used and prepared.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</a:rPr>
              <a:t>Kererū have been declining in numbers and some iwi believe this is because of the loss of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_________</a:t>
            </a:r>
            <a:r>
              <a:rPr lang="en" sz="1650">
                <a:solidFill>
                  <a:schemeClr val="dk1"/>
                </a:solidFill>
              </a:rPr>
              <a:t> to Tupuārangi.  This loss of access to ecosystems can reduce the sense of connection to place,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</a:t>
            </a:r>
            <a:r>
              <a:rPr lang="en" sz="1650">
                <a:solidFill>
                  <a:schemeClr val="dk1"/>
                </a:solidFill>
              </a:rPr>
              <a:t> (especially through whakapapa/geneology), and </a:t>
            </a:r>
            <a:r>
              <a:rPr lang="en" sz="1650">
                <a:solidFill>
                  <a:schemeClr val="dk1"/>
                </a:solidFill>
                <a:highlight>
                  <a:srgbClr val="FFFF00"/>
                </a:highlight>
              </a:rPr>
              <a:t>________ </a:t>
            </a:r>
            <a:r>
              <a:rPr lang="en" sz="1650">
                <a:solidFill>
                  <a:schemeClr val="dk1"/>
                </a:solidFill>
              </a:rPr>
              <a:t>(power, authority).</a:t>
            </a:r>
            <a:endParaRPr sz="165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003D59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0" y="0"/>
            <a:ext cx="9144000" cy="774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TASK: </a:t>
            </a:r>
            <a:r>
              <a:rPr lang="en" sz="1900">
                <a:solidFill>
                  <a:schemeClr val="dk1"/>
                </a:solidFill>
              </a:rPr>
              <a:t>Fill in the blanks with the correct word. You have been given this slide in google classroom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0" y="436975"/>
            <a:ext cx="9144000" cy="45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Some believe that if the stars </a:t>
            </a:r>
            <a:r>
              <a:rPr lang="en" sz="2100">
                <a:solidFill>
                  <a:schemeClr val="dk1"/>
                </a:solidFill>
                <a:highlight>
                  <a:srgbClr val="FFFF00"/>
                </a:highlight>
              </a:rPr>
              <a:t>Tupuānuku</a:t>
            </a:r>
            <a:r>
              <a:rPr lang="en" sz="2100">
                <a:solidFill>
                  <a:schemeClr val="dk1"/>
                </a:solidFill>
              </a:rPr>
              <a:t> </a:t>
            </a:r>
            <a:r>
              <a:rPr lang="en" sz="1950">
                <a:solidFill>
                  <a:schemeClr val="dk1"/>
                </a:solidFill>
              </a:rPr>
              <a:t>and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Tupuārang</a:t>
            </a:r>
            <a:r>
              <a:rPr lang="en" sz="1950">
                <a:solidFill>
                  <a:schemeClr val="dk1"/>
                </a:solidFill>
              </a:rPr>
              <a:t> shine brightly when Matariki rises in the new year, people can plan for a plentiful harvest of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crops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en" sz="1950">
                <a:solidFill>
                  <a:schemeClr val="dk1"/>
                </a:solidFill>
              </a:rPr>
              <a:t>as well as berries, fruits, and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birds</a:t>
            </a:r>
            <a:r>
              <a:rPr lang="en" sz="1950">
                <a:solidFill>
                  <a:schemeClr val="dk1"/>
                </a:solidFill>
              </a:rPr>
              <a:t> from the forest.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The connections some Māori have with Tupuārangi can be demonstrated with the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kererū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.</a:t>
            </a:r>
            <a:r>
              <a:rPr lang="en" sz="1950">
                <a:solidFill>
                  <a:schemeClr val="dk1"/>
                </a:solidFill>
              </a:rPr>
              <a:t> Some iwi such as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Tūhoe Tuawhenua</a:t>
            </a:r>
            <a:r>
              <a:rPr lang="en" sz="1950">
                <a:solidFill>
                  <a:schemeClr val="dk1"/>
                </a:solidFill>
              </a:rPr>
              <a:t> harvested kererū only in a particular season as a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food source </a:t>
            </a:r>
            <a:r>
              <a:rPr lang="en" sz="1950">
                <a:solidFill>
                  <a:schemeClr val="dk1"/>
                </a:solidFill>
              </a:rPr>
              <a:t> and for special occasions. There were strict rules around who would harvest kererū, as well as the ways in which their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meat</a:t>
            </a:r>
            <a:r>
              <a:rPr lang="en" sz="1950">
                <a:solidFill>
                  <a:schemeClr val="dk1"/>
                </a:solidFill>
              </a:rPr>
              <a:t> and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feathers</a:t>
            </a:r>
            <a:r>
              <a:rPr lang="en" sz="1950">
                <a:solidFill>
                  <a:schemeClr val="dk1"/>
                </a:solidFill>
              </a:rPr>
              <a:t> </a:t>
            </a:r>
            <a:r>
              <a:rPr lang="en" sz="1950">
                <a:solidFill>
                  <a:schemeClr val="dk1"/>
                </a:solidFill>
              </a:rPr>
              <a:t>would be used and prepared.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dk1"/>
                </a:solidFill>
              </a:rPr>
              <a:t>Kererū have been declining in numbers and some iwi believe this is because of the loss of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connection</a:t>
            </a:r>
            <a:r>
              <a:rPr lang="en" sz="1950">
                <a:solidFill>
                  <a:schemeClr val="dk1"/>
                </a:solidFill>
              </a:rPr>
              <a:t> to Tupuārangi.  This loss of access to ecosystems can reduce the sense of connection to place,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identity</a:t>
            </a:r>
            <a:r>
              <a:rPr lang="en" sz="1950">
                <a:solidFill>
                  <a:schemeClr val="dk1"/>
                </a:solidFill>
              </a:rPr>
              <a:t> (especially through whakapapa/</a:t>
            </a:r>
            <a:r>
              <a:rPr lang="en" sz="1950">
                <a:solidFill>
                  <a:schemeClr val="dk1"/>
                </a:solidFill>
              </a:rPr>
              <a:t>genealogy</a:t>
            </a:r>
            <a:r>
              <a:rPr lang="en" sz="1950">
                <a:solidFill>
                  <a:schemeClr val="dk1"/>
                </a:solidFill>
              </a:rPr>
              <a:t>), and </a:t>
            </a:r>
            <a:r>
              <a:rPr lang="en" sz="1950">
                <a:solidFill>
                  <a:schemeClr val="dk1"/>
                </a:solidFill>
                <a:highlight>
                  <a:srgbClr val="FFFF00"/>
                </a:highlight>
              </a:rPr>
              <a:t>mana</a:t>
            </a:r>
            <a:r>
              <a:rPr lang="en" sz="1950">
                <a:solidFill>
                  <a:schemeClr val="dk1"/>
                </a:solidFill>
              </a:rPr>
              <a:t> (power, authority).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003D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003D59"/>
              </a:solidFill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0" y="0"/>
            <a:ext cx="9144000" cy="374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</a:rPr>
              <a:t>ANSWERS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