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Roboto"/>
      <p:regular r:id="rId18"/>
      <p:bold r:id="rId19"/>
      <p:italic r:id="rId20"/>
      <p:boldItalic r:id="rId21"/>
    </p:embeddedFont>
    <p:embeddedFont>
      <p:font typeface="Cabin"/>
      <p:regular r:id="rId22"/>
      <p:bold r:id="rId23"/>
      <p:italic r:id="rId24"/>
      <p:boldItalic r:id="rId25"/>
    </p:embeddedFont>
    <p:embeddedFont>
      <p:font typeface="Old Standard TT"/>
      <p:regular r:id="rId26"/>
      <p:bold r:id="rId27"/>
      <p: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italic.fntdata"/><Relationship Id="rId22" Type="http://schemas.openxmlformats.org/officeDocument/2006/relationships/font" Target="fonts/Cabin-regular.fntdata"/><Relationship Id="rId21" Type="http://schemas.openxmlformats.org/officeDocument/2006/relationships/font" Target="fonts/Roboto-boldItalic.fntdata"/><Relationship Id="rId24" Type="http://schemas.openxmlformats.org/officeDocument/2006/relationships/font" Target="fonts/Cabin-italic.fntdata"/><Relationship Id="rId23" Type="http://schemas.openxmlformats.org/officeDocument/2006/relationships/font" Target="fonts/Cabin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ldStandardTT-regular.fntdata"/><Relationship Id="rId25" Type="http://schemas.openxmlformats.org/officeDocument/2006/relationships/font" Target="fonts/Cabin-boldItalic.fntdata"/><Relationship Id="rId28" Type="http://schemas.openxmlformats.org/officeDocument/2006/relationships/font" Target="fonts/OldStandardTT-italic.fntdata"/><Relationship Id="rId27" Type="http://schemas.openxmlformats.org/officeDocument/2006/relationships/font" Target="fonts/OldStandardTT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Roboto-bold.fntdata"/><Relationship Id="rId18" Type="http://schemas.openxmlformats.org/officeDocument/2006/relationships/font" Target="fonts/Roboto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ed33b5a741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ed33b5a741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eee6b31480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eee6b31480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eee6b31480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eee6b31480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ed33b5a741_0_2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ed33b5a741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ed33b5a741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ed33b5a741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ee3d0013a2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ee3d0013a2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eee6b31480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eee6b31480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ee3d0013a2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ee3d0013a2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ee3d0013a2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ee3d0013a2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79c78ddb6b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79c78ddb6b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ee3d0013a2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ee3d0013a2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eee6b31480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eee6b3148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2500">
        <p14:prism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C0000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63200" y="0"/>
            <a:ext cx="87357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68">
                <a:solidFill>
                  <a:srgbClr val="F9F9F2"/>
                </a:solidFill>
              </a:rPr>
              <a:t>Karakia Timatanga - Beginning Prayer</a:t>
            </a:r>
            <a:endParaRPr b="1" sz="4268">
              <a:solidFill>
                <a:srgbClr val="F9F9F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769"/>
              <a:buFont typeface="Arial"/>
              <a:buNone/>
            </a:pPr>
            <a:r>
              <a:rPr b="1" lang="en" sz="4268">
                <a:solidFill>
                  <a:srgbClr val="F9F9F2"/>
                </a:solidFill>
              </a:rPr>
              <a:t>Me karakia tātou</a:t>
            </a:r>
            <a:endParaRPr b="1" sz="4268">
              <a:solidFill>
                <a:srgbClr val="F9F9F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900">
              <a:solidFill>
                <a:srgbClr val="FFFBF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Whakataka te hau ki te uru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Whakataka te hau ki te tonga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Kia mākinakina ki uta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Kia mātaratara ki tai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E hī ake ane te atakura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He Tio, he huka, he hau hū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Tihei</a:t>
            </a: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 mauri ora!</a:t>
            </a:r>
            <a:endParaRPr sz="42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/>
          <p:nvPr/>
        </p:nvSpPr>
        <p:spPr>
          <a:xfrm>
            <a:off x="0" y="0"/>
            <a:ext cx="7328400" cy="50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242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Char char="●"/>
            </a:pPr>
            <a:r>
              <a:rPr b="1" lang="en" sz="1950">
                <a:solidFill>
                  <a:schemeClr val="dk1"/>
                </a:solidFill>
              </a:rPr>
              <a:t>Tupuārangi is also connected with plants and trees. </a:t>
            </a:r>
            <a:endParaRPr b="1" sz="1950">
              <a:solidFill>
                <a:schemeClr val="dk1"/>
              </a:solidFill>
            </a:endParaRPr>
          </a:p>
          <a:p>
            <a:pPr indent="-35242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Char char="●"/>
            </a:pPr>
            <a:r>
              <a:rPr lang="en" sz="1950">
                <a:solidFill>
                  <a:schemeClr val="dk1"/>
                </a:solidFill>
              </a:rPr>
              <a:t>Harakeke has always been and continues to be an important resource in the Māori culture and economy. </a:t>
            </a:r>
            <a:endParaRPr sz="1950">
              <a:solidFill>
                <a:schemeClr val="dk1"/>
              </a:solidFill>
            </a:endParaRPr>
          </a:p>
          <a:p>
            <a:pPr indent="-35242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Char char="●"/>
            </a:pPr>
            <a:r>
              <a:rPr lang="en" sz="1950">
                <a:solidFill>
                  <a:schemeClr val="dk1"/>
                </a:solidFill>
              </a:rPr>
              <a:t>Harakeke is used for: </a:t>
            </a:r>
            <a:endParaRPr sz="1950">
              <a:solidFill>
                <a:schemeClr val="dk1"/>
              </a:solidFill>
            </a:endParaRPr>
          </a:p>
          <a:p>
            <a:pPr indent="-33337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Char char="-"/>
            </a:pPr>
            <a:r>
              <a:rPr lang="en" sz="1650">
                <a:solidFill>
                  <a:schemeClr val="dk1"/>
                </a:solidFill>
              </a:rPr>
              <a:t>medicinal purposes, </a:t>
            </a:r>
            <a:endParaRPr sz="1650">
              <a:solidFill>
                <a:schemeClr val="dk1"/>
              </a:solidFill>
            </a:endParaRPr>
          </a:p>
          <a:p>
            <a:pPr indent="-33337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Char char="-"/>
            </a:pPr>
            <a:r>
              <a:rPr lang="en" sz="1650">
                <a:solidFill>
                  <a:schemeClr val="dk1"/>
                </a:solidFill>
              </a:rPr>
              <a:t>woven into baskets and other containers,</a:t>
            </a:r>
            <a:endParaRPr sz="1650">
              <a:solidFill>
                <a:schemeClr val="dk1"/>
              </a:solidFill>
            </a:endParaRPr>
          </a:p>
          <a:p>
            <a:pPr indent="-33337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Char char="-"/>
            </a:pPr>
            <a:r>
              <a:rPr lang="en" sz="1650">
                <a:solidFill>
                  <a:schemeClr val="dk1"/>
                </a:solidFill>
              </a:rPr>
              <a:t>w</a:t>
            </a:r>
            <a:r>
              <a:rPr lang="en" sz="1650">
                <a:solidFill>
                  <a:schemeClr val="dk1"/>
                </a:solidFill>
              </a:rPr>
              <a:t>oven into</a:t>
            </a:r>
            <a:r>
              <a:rPr lang="en" sz="1650">
                <a:solidFill>
                  <a:schemeClr val="dk1"/>
                </a:solidFill>
              </a:rPr>
              <a:t> mats, </a:t>
            </a:r>
            <a:endParaRPr sz="1650">
              <a:solidFill>
                <a:schemeClr val="dk1"/>
              </a:solidFill>
            </a:endParaRPr>
          </a:p>
          <a:p>
            <a:pPr indent="-33337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Char char="-"/>
            </a:pPr>
            <a:r>
              <a:rPr lang="en" sz="1650">
                <a:solidFill>
                  <a:schemeClr val="dk1"/>
                </a:solidFill>
              </a:rPr>
              <a:t>used for clothing. </a:t>
            </a:r>
            <a:endParaRPr sz="1650">
              <a:solidFill>
                <a:schemeClr val="dk1"/>
              </a:solidFill>
            </a:endParaRPr>
          </a:p>
          <a:p>
            <a:pPr indent="-35242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Char char="●"/>
            </a:pPr>
            <a:r>
              <a:rPr lang="en" sz="1950">
                <a:solidFill>
                  <a:schemeClr val="dk1"/>
                </a:solidFill>
              </a:rPr>
              <a:t>The fibre (muka) can be twisted, plaited, and </a:t>
            </a:r>
            <a:endParaRPr sz="195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50">
                <a:solidFill>
                  <a:schemeClr val="dk1"/>
                </a:solidFill>
              </a:rPr>
              <a:t>woven to make useful objects such as fishnets </a:t>
            </a:r>
            <a:endParaRPr sz="195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50">
                <a:solidFill>
                  <a:schemeClr val="dk1"/>
                </a:solidFill>
              </a:rPr>
              <a:t>and traps, footwear, and ropes </a:t>
            </a:r>
            <a:endParaRPr sz="19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350">
                <a:solidFill>
                  <a:schemeClr val="dk1"/>
                </a:solidFill>
              </a:rPr>
              <a:t>(DOC, 2022; Manaaki Whenua – Landcare Research, 2022).</a:t>
            </a:r>
            <a:endParaRPr i="1" sz="13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35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50">
                <a:solidFill>
                  <a:schemeClr val="dk1"/>
                </a:solidFill>
              </a:rPr>
              <a:t>Our forests and other wild places contribute to our wellbeing by giving us experiences, a sense of place, and enhancing our understanding of the environment.</a:t>
            </a:r>
            <a:r>
              <a:rPr b="1" lang="en" sz="1950">
                <a:solidFill>
                  <a:srgbClr val="003D59"/>
                </a:solidFill>
              </a:rPr>
              <a:t> </a:t>
            </a:r>
            <a:endParaRPr b="1" sz="1950">
              <a:solidFill>
                <a:srgbClr val="003D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003D59"/>
              </a:solidFill>
            </a:endParaRPr>
          </a:p>
        </p:txBody>
      </p:sp>
      <p:pic>
        <p:nvPicPr>
          <p:cNvPr id="118" name="Google Shape;11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4925" y="1142325"/>
            <a:ext cx="2858875" cy="285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327175"/>
            <a:ext cx="8839199" cy="4131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C0000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/>
          <p:nvPr/>
        </p:nvSpPr>
        <p:spPr>
          <a:xfrm>
            <a:off x="62675" y="150"/>
            <a:ext cx="90813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68">
                <a:solidFill>
                  <a:schemeClr val="lt1"/>
                </a:solidFill>
              </a:rPr>
              <a:t>Karakia </a:t>
            </a:r>
            <a:r>
              <a:rPr b="1" lang="en" sz="4268">
                <a:solidFill>
                  <a:schemeClr val="lt1"/>
                </a:solidFill>
              </a:rPr>
              <a:t>whakamutunga</a:t>
            </a:r>
            <a:r>
              <a:rPr b="1" lang="en" sz="4268">
                <a:solidFill>
                  <a:schemeClr val="lt1"/>
                </a:solidFill>
              </a:rPr>
              <a:t> - Ending Prayer</a:t>
            </a:r>
            <a:endParaRPr b="1" sz="4268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68">
                <a:solidFill>
                  <a:schemeClr val="lt1"/>
                </a:solidFill>
              </a:rPr>
              <a:t>Me karakia tātou</a:t>
            </a:r>
            <a:endParaRPr b="1" sz="4268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Kia whakairia te tapu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Kia wātea ai te ara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t/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Kia tūruki whakataha ai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Kia tūruki whakataha ai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t/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Hāumi e, Hui e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350">
                <a:solidFill>
                  <a:schemeClr val="dk1"/>
                </a:solidFill>
              </a:rPr>
              <a:t>Tāiki e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 rotWithShape="1">
          <a:blip r:embed="rId3">
            <a:alphaModFix/>
          </a:blip>
          <a:srcRect b="10627" l="0" r="0" t="11112"/>
          <a:stretch/>
        </p:blipFill>
        <p:spPr>
          <a:xfrm>
            <a:off x="1742575" y="100275"/>
            <a:ext cx="5257800" cy="22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/>
          <p:nvPr/>
        </p:nvSpPr>
        <p:spPr>
          <a:xfrm>
            <a:off x="129150" y="2381275"/>
            <a:ext cx="8907000" cy="25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6DB200"/>
                </a:solidFill>
              </a:rPr>
              <a:t>Thi</a:t>
            </a:r>
            <a:r>
              <a:rPr b="1" lang="en" sz="1800">
                <a:solidFill>
                  <a:srgbClr val="6DB200"/>
                </a:solidFill>
              </a:rPr>
              <a:t>s week w</a:t>
            </a:r>
            <a:r>
              <a:rPr b="1" lang="en" sz="1800">
                <a:solidFill>
                  <a:srgbClr val="6DB200"/>
                </a:solidFill>
              </a:rPr>
              <a:t>e are EXPLORING</a:t>
            </a:r>
            <a:r>
              <a:rPr b="1" lang="en" sz="1800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Tupu-ā-rangi by </a:t>
            </a:r>
            <a:r>
              <a:rPr b="1" i="1" lang="en" sz="1800" u="sng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observing</a:t>
            </a:r>
            <a:r>
              <a:rPr b="1" lang="en" sz="1800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how it </a:t>
            </a:r>
            <a:r>
              <a:rPr b="1" i="1" lang="en" sz="1800" u="sng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connects</a:t>
            </a:r>
            <a:r>
              <a:rPr b="1" lang="en" sz="1800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to te taiao</a:t>
            </a:r>
            <a:endParaRPr b="1" sz="1800">
              <a:solidFill>
                <a:srgbClr val="6DB2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By the end of today’s lesson you should be able to:</a:t>
            </a:r>
            <a:endParaRPr b="1" sz="18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rgbClr val="495057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State ways / describe ways / explain ways Tupuārangi connect to the environment</a:t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rgbClr val="495057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Explain what is ‘mauri’ and why it is important</a:t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2475" y="100275"/>
            <a:ext cx="1838825" cy="183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89575" y="175475"/>
            <a:ext cx="1838825" cy="183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/>
        </p:nvSpPr>
        <p:spPr>
          <a:xfrm>
            <a:off x="62400" y="0"/>
            <a:ext cx="5199000" cy="48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 tū Tupuārangi e</a:t>
            </a:r>
            <a:br>
              <a:rPr b="1" lang="en" sz="30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lang="en" sz="30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 pōkai tara ki runga</a:t>
            </a:r>
            <a:br>
              <a:rPr b="1" lang="en" sz="30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lang="en" sz="30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Whatitiri ngā parirau manu</a:t>
            </a:r>
            <a:br>
              <a:rPr b="1" lang="en" sz="30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lang="en" sz="30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Nau mai te pua nui a Tāne</a:t>
            </a:r>
            <a:endParaRPr b="1" sz="3000">
              <a:solidFill>
                <a:srgbClr val="003D5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35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Behold Tupuārangi</a:t>
            </a:r>
            <a:br>
              <a:rPr lang="en" sz="30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" sz="30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great flock of birds above</a:t>
            </a:r>
            <a:br>
              <a:rPr lang="en" sz="30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" sz="30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With many wings like thunder</a:t>
            </a:r>
            <a:br>
              <a:rPr lang="en" sz="30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" sz="3000">
                <a:solidFill>
                  <a:srgbClr val="003D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Welcome the bounty of Tāne</a:t>
            </a:r>
            <a:endParaRPr sz="3000">
              <a:solidFill>
                <a:srgbClr val="003D5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8" name="Google Shape;68;p15"/>
          <p:cNvPicPr preferRelativeResize="0"/>
          <p:nvPr/>
        </p:nvPicPr>
        <p:blipFill rotWithShape="1">
          <a:blip r:embed="rId3">
            <a:alphaModFix/>
          </a:blip>
          <a:srcRect b="0" l="13524" r="7249" t="0"/>
          <a:stretch/>
        </p:blipFill>
        <p:spPr>
          <a:xfrm>
            <a:off x="5261400" y="0"/>
            <a:ext cx="38826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6650" y="930775"/>
            <a:ext cx="6328448" cy="421272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"/>
          <p:cNvSpPr txBox="1"/>
          <p:nvPr/>
        </p:nvSpPr>
        <p:spPr>
          <a:xfrm>
            <a:off x="-75" y="74900"/>
            <a:ext cx="9144000" cy="711600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</a:rPr>
              <a:t>TASK: </a:t>
            </a:r>
            <a:r>
              <a:rPr lang="en" sz="2100">
                <a:solidFill>
                  <a:schemeClr val="dk1"/>
                </a:solidFill>
              </a:rPr>
              <a:t>draw a star to represent Tupuārangi in your book. We will be adding information around the star and writing in your book about Tupuārangi</a:t>
            </a:r>
            <a:r>
              <a:rPr b="1" lang="en" sz="2100">
                <a:solidFill>
                  <a:schemeClr val="dk1"/>
                </a:solidFill>
              </a:rPr>
              <a:t>.</a:t>
            </a:r>
            <a:endParaRPr b="1"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/>
        </p:nvSpPr>
        <p:spPr>
          <a:xfrm>
            <a:off x="0" y="0"/>
            <a:ext cx="9144000" cy="911400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50">
                <a:solidFill>
                  <a:schemeClr val="dk1"/>
                </a:solidFill>
              </a:rPr>
              <a:t>TASK: in pairs / groups discuss and write down as many things that you can remember or know about Tupuārangi?</a:t>
            </a:r>
            <a:endParaRPr b="1" sz="20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003D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003D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0" name="Google Shape;80;p17"/>
          <p:cNvSpPr txBox="1"/>
          <p:nvPr/>
        </p:nvSpPr>
        <p:spPr>
          <a:xfrm>
            <a:off x="68625" y="911400"/>
            <a:ext cx="77466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D85C6"/>
                </a:solidFill>
              </a:rPr>
              <a:t>Tupuārangi (Atlas)</a:t>
            </a:r>
            <a:r>
              <a:rPr b="1" lang="en" sz="1800">
                <a:solidFill>
                  <a:srgbClr val="003D59"/>
                </a:solidFill>
              </a:rPr>
              <a:t> is the star linked to food and growth above the ground. </a:t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81" name="Google Shape;81;p17"/>
          <p:cNvSpPr txBox="1"/>
          <p:nvPr/>
        </p:nvSpPr>
        <p:spPr>
          <a:xfrm>
            <a:off x="68625" y="1691700"/>
            <a:ext cx="7191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D85C6"/>
                </a:solidFill>
              </a:rPr>
              <a:t>Tupuārangi </a:t>
            </a:r>
            <a:r>
              <a:rPr b="1" lang="en" sz="1800">
                <a:solidFill>
                  <a:srgbClr val="003D59"/>
                </a:solidFill>
              </a:rPr>
              <a:t>also has a strong connection with birds. </a:t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82" name="Google Shape;82;p17"/>
          <p:cNvSpPr txBox="1"/>
          <p:nvPr/>
        </p:nvSpPr>
        <p:spPr>
          <a:xfrm>
            <a:off x="68625" y="2173050"/>
            <a:ext cx="7284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D85C6"/>
                </a:solidFill>
              </a:rPr>
              <a:t>Tupuārangi </a:t>
            </a:r>
            <a:r>
              <a:rPr b="1" lang="en" sz="1800">
                <a:solidFill>
                  <a:srgbClr val="003D59"/>
                </a:solidFill>
              </a:rPr>
              <a:t>is made up of two words: tupu which can mean ‘new shoot’ or ‘to grow’, and rangi (sky), an abbreviation of ‘Ranginui’ (sky father). </a:t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83" name="Google Shape;83;p17"/>
          <p:cNvSpPr txBox="1"/>
          <p:nvPr/>
        </p:nvSpPr>
        <p:spPr>
          <a:xfrm>
            <a:off x="68625" y="3333150"/>
            <a:ext cx="6610500" cy="16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D85C6"/>
                </a:solidFill>
              </a:rPr>
              <a:t>Tupuārangi </a:t>
            </a:r>
            <a:r>
              <a:rPr b="1" lang="en" sz="1800">
                <a:solidFill>
                  <a:srgbClr val="003D59"/>
                </a:solidFill>
              </a:rPr>
              <a:t>has influence over the areas looked after by:</a:t>
            </a:r>
            <a:endParaRPr b="1" sz="1800">
              <a:solidFill>
                <a:srgbClr val="003D59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D59"/>
              </a:buClr>
              <a:buSzPts val="1700"/>
              <a:buChar char="●"/>
            </a:pPr>
            <a:r>
              <a:rPr b="1" lang="en" sz="1700">
                <a:solidFill>
                  <a:srgbClr val="003D59"/>
                </a:solidFill>
              </a:rPr>
              <a:t>Tāne, </a:t>
            </a:r>
            <a:r>
              <a:rPr lang="en" sz="1700">
                <a:solidFill>
                  <a:srgbClr val="003D59"/>
                </a:solidFill>
              </a:rPr>
              <a:t>the atua of the forest </a:t>
            </a:r>
            <a:endParaRPr sz="1700">
              <a:solidFill>
                <a:srgbClr val="003D59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D59"/>
              </a:buClr>
              <a:buSzPts val="1700"/>
              <a:buChar char="●"/>
            </a:pPr>
            <a:r>
              <a:rPr b="1" lang="en" sz="1700">
                <a:solidFill>
                  <a:srgbClr val="003D59"/>
                </a:solidFill>
              </a:rPr>
              <a:t>Haumietiketike, </a:t>
            </a:r>
            <a:r>
              <a:rPr lang="en" sz="1700">
                <a:solidFill>
                  <a:srgbClr val="003D59"/>
                </a:solidFill>
              </a:rPr>
              <a:t>the atua of uncultivated foods and insects, </a:t>
            </a:r>
            <a:endParaRPr sz="1700">
              <a:solidFill>
                <a:srgbClr val="003D59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D59"/>
              </a:buClr>
              <a:buSzPts val="1700"/>
              <a:buChar char="●"/>
            </a:pPr>
            <a:r>
              <a:rPr b="1" lang="en" sz="1700">
                <a:solidFill>
                  <a:srgbClr val="003D59"/>
                </a:solidFill>
              </a:rPr>
              <a:t>Tūtewehiwehi, </a:t>
            </a:r>
            <a:r>
              <a:rPr lang="en" sz="1700">
                <a:solidFill>
                  <a:srgbClr val="003D59"/>
                </a:solidFill>
              </a:rPr>
              <a:t>the father of reptiles, fern roots, nīkau, harakeke, and silver tree fern (ponga).</a:t>
            </a:r>
            <a:endParaRPr sz="1700">
              <a:solidFill>
                <a:schemeClr val="dk2"/>
              </a:solidFill>
            </a:endParaRPr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29076" y="3423014"/>
            <a:ext cx="2414926" cy="1754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90625" y="911401"/>
            <a:ext cx="1253373" cy="2511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/>
          <p:nvPr/>
        </p:nvSpPr>
        <p:spPr>
          <a:xfrm>
            <a:off x="126675" y="224500"/>
            <a:ext cx="8836995" cy="7617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7F6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6AA84F"/>
                </a:solidFill>
                <a:latin typeface="Cabin"/>
              </a:rPr>
              <a:t>Connections between people and nature</a:t>
            </a:r>
          </a:p>
        </p:txBody>
      </p:sp>
      <p:sp>
        <p:nvSpPr>
          <p:cNvPr id="91" name="Google Shape;91;p18"/>
          <p:cNvSpPr txBox="1"/>
          <p:nvPr/>
        </p:nvSpPr>
        <p:spPr>
          <a:xfrm>
            <a:off x="75" y="1086125"/>
            <a:ext cx="9144000" cy="761700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</a:rPr>
              <a:t>TASK:</a:t>
            </a:r>
            <a:r>
              <a:rPr lang="en" sz="2200">
                <a:solidFill>
                  <a:schemeClr val="dk1"/>
                </a:solidFill>
              </a:rPr>
              <a:t> </a:t>
            </a:r>
            <a:r>
              <a:rPr b="1" lang="en" sz="2200">
                <a:solidFill>
                  <a:schemeClr val="dk1"/>
                </a:solidFill>
              </a:rPr>
              <a:t>What is Mauri? </a:t>
            </a:r>
            <a:r>
              <a:rPr lang="en" sz="2200">
                <a:solidFill>
                  <a:schemeClr val="dk1"/>
                </a:solidFill>
              </a:rPr>
              <a:t>Look up definitions and as a </a:t>
            </a:r>
            <a:r>
              <a:rPr lang="en" sz="2200">
                <a:solidFill>
                  <a:schemeClr val="dk1"/>
                </a:solidFill>
              </a:rPr>
              <a:t>group or pair and then write your own definition in your own words.</a:t>
            </a:r>
            <a:endParaRPr sz="2200">
              <a:solidFill>
                <a:schemeClr val="dk1"/>
              </a:solidFill>
            </a:endParaRPr>
          </a:p>
        </p:txBody>
      </p:sp>
      <p:sp>
        <p:nvSpPr>
          <p:cNvPr id="92" name="Google Shape;92;p18"/>
          <p:cNvSpPr txBox="1"/>
          <p:nvPr/>
        </p:nvSpPr>
        <p:spPr>
          <a:xfrm>
            <a:off x="126675" y="2034800"/>
            <a:ext cx="6342000" cy="26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550">
                <a:solidFill>
                  <a:schemeClr val="dk1"/>
                </a:solidFill>
                <a:highlight>
                  <a:srgbClr val="FFFFFF"/>
                </a:highlight>
              </a:rPr>
              <a:t>“Mauri is the life spark or essence existing in all living things that has been passed down from ancestors through whakapapa. Mauri affects and is affected by the surrounding environment.” 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050">
                <a:solidFill>
                  <a:srgbClr val="005B82"/>
                </a:solidFill>
                <a:highlight>
                  <a:srgbClr val="FFFFFF"/>
                </a:highlight>
              </a:rPr>
              <a:t>(Ara Taiohi, 2024)</a:t>
            </a:r>
            <a:endParaRPr sz="2200">
              <a:solidFill>
                <a:schemeClr val="dk2"/>
              </a:solidFill>
            </a:endParaRPr>
          </a:p>
        </p:txBody>
      </p:sp>
      <p:pic>
        <p:nvPicPr>
          <p:cNvPr id="93" name="Google Shape;93;p18"/>
          <p:cNvPicPr preferRelativeResize="0"/>
          <p:nvPr/>
        </p:nvPicPr>
        <p:blipFill rotWithShape="1">
          <a:blip r:embed="rId3">
            <a:alphaModFix/>
          </a:blip>
          <a:srcRect b="0" l="6586" r="4760" t="0"/>
          <a:stretch/>
        </p:blipFill>
        <p:spPr>
          <a:xfrm>
            <a:off x="6297600" y="3001650"/>
            <a:ext cx="2846399" cy="2141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/>
        </p:nvSpPr>
        <p:spPr>
          <a:xfrm>
            <a:off x="0" y="783450"/>
            <a:ext cx="9144000" cy="43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In the Māori worldview (te ao Māori), Matariki and wellbeing are intrinsically connected with mauri. 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Mauri is an important Māori concept that describes the health and vitality of living systems. 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Some people have described it as “the spark of life”. 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People also say it is the binding force that holds together the physical and spiritual components of a being or thing.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Mauri is found in water, land, and forests as well as mist, wind, soil, and rocks. 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The important bond between the physical and spiritual is weakened when there are actions that negatively impact the mauri of something.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50">
                <a:solidFill>
                  <a:schemeClr val="dk1"/>
                </a:solidFill>
              </a:rPr>
              <a:t>Prompt Questions</a:t>
            </a:r>
            <a:r>
              <a:rPr lang="en" sz="1650">
                <a:solidFill>
                  <a:schemeClr val="dk1"/>
                </a:solidFill>
              </a:rPr>
              <a:t>: </a:t>
            </a:r>
            <a:endParaRPr sz="1650">
              <a:solidFill>
                <a:schemeClr val="dk1"/>
              </a:solidFill>
            </a:endParaRPr>
          </a:p>
          <a:p>
            <a:pPr indent="-33337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AutoNum type="arabicPeriod"/>
            </a:pPr>
            <a:r>
              <a:rPr lang="en" sz="1650">
                <a:solidFill>
                  <a:schemeClr val="dk1"/>
                </a:solidFill>
              </a:rPr>
              <a:t>Mauri describes the _______ and ______ of living </a:t>
            </a:r>
            <a:r>
              <a:rPr lang="en" sz="1650">
                <a:solidFill>
                  <a:schemeClr val="dk1"/>
                </a:solidFill>
              </a:rPr>
              <a:t>systems/</a:t>
            </a:r>
            <a:endParaRPr sz="1650">
              <a:solidFill>
                <a:schemeClr val="dk1"/>
              </a:solidFill>
            </a:endParaRPr>
          </a:p>
          <a:p>
            <a:pPr indent="-33337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AutoNum type="arabicPeriod"/>
            </a:pPr>
            <a:r>
              <a:rPr lang="en" sz="1650">
                <a:solidFill>
                  <a:schemeClr val="dk1"/>
                </a:solidFill>
              </a:rPr>
              <a:t>How do some people describe Mauri? </a:t>
            </a:r>
            <a:endParaRPr sz="1650">
              <a:solidFill>
                <a:schemeClr val="dk1"/>
              </a:solidFill>
            </a:endParaRPr>
          </a:p>
          <a:p>
            <a:pPr indent="-33337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AutoNum type="arabicPeriod"/>
            </a:pPr>
            <a:r>
              <a:rPr lang="en" sz="1650">
                <a:solidFill>
                  <a:schemeClr val="dk1"/>
                </a:solidFill>
              </a:rPr>
              <a:t>Where is Mauri found? </a:t>
            </a:r>
            <a:endParaRPr sz="1650">
              <a:solidFill>
                <a:schemeClr val="dk1"/>
              </a:solidFill>
            </a:endParaRPr>
          </a:p>
        </p:txBody>
      </p:sp>
      <p:sp>
        <p:nvSpPr>
          <p:cNvPr id="99" name="Google Shape;99;p19"/>
          <p:cNvSpPr txBox="1"/>
          <p:nvPr/>
        </p:nvSpPr>
        <p:spPr>
          <a:xfrm>
            <a:off x="0" y="0"/>
            <a:ext cx="9144000" cy="761700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</a:rPr>
              <a:t>TASK:</a:t>
            </a:r>
            <a:r>
              <a:rPr b="1" lang="en" sz="2200">
                <a:solidFill>
                  <a:schemeClr val="dk1"/>
                </a:solidFill>
              </a:rPr>
              <a:t> </a:t>
            </a:r>
            <a:r>
              <a:rPr lang="en" sz="2200">
                <a:solidFill>
                  <a:schemeClr val="dk1"/>
                </a:solidFill>
              </a:rPr>
              <a:t>Read the information on the slide. Write down in your own words the key points into your book. </a:t>
            </a:r>
            <a:r>
              <a:rPr i="1" lang="en" sz="1900">
                <a:solidFill>
                  <a:schemeClr val="dk1"/>
                </a:solidFill>
              </a:rPr>
              <a:t>(Or answer the prompt questions)</a:t>
            </a:r>
            <a:endParaRPr i="1" sz="1900">
              <a:solidFill>
                <a:schemeClr val="dk1"/>
              </a:solidFill>
            </a:endParaRPr>
          </a:p>
        </p:txBody>
      </p:sp>
      <p:pic>
        <p:nvPicPr>
          <p:cNvPr id="100" name="Google Shape;100;p19"/>
          <p:cNvPicPr preferRelativeResize="0"/>
          <p:nvPr/>
        </p:nvPicPr>
        <p:blipFill rotWithShape="1">
          <a:blip r:embed="rId3">
            <a:alphaModFix/>
          </a:blip>
          <a:srcRect b="0" l="0" r="0" t="20363"/>
          <a:stretch/>
        </p:blipFill>
        <p:spPr>
          <a:xfrm>
            <a:off x="6776575" y="3707825"/>
            <a:ext cx="2367426" cy="1413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/>
          <p:nvPr/>
        </p:nvSpPr>
        <p:spPr>
          <a:xfrm>
            <a:off x="0" y="774000"/>
            <a:ext cx="9144000" cy="43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</a:rPr>
              <a:t>C</a:t>
            </a:r>
            <a:r>
              <a:rPr lang="en" sz="1800">
                <a:solidFill>
                  <a:schemeClr val="dk1"/>
                </a:solidFill>
              </a:rPr>
              <a:t>rops         food source        meat       Tupuānuku     connection     mana     birds       kererū      Tupuārangi     feathers      Tūhoe Tuawhenua      Identity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>
                <a:solidFill>
                  <a:schemeClr val="dk1"/>
                </a:solidFill>
              </a:rPr>
              <a:t>Some believe that if the stars </a:t>
            </a:r>
            <a:r>
              <a:rPr lang="en" sz="1650">
                <a:solidFill>
                  <a:schemeClr val="dk1"/>
                </a:solidFill>
                <a:highlight>
                  <a:srgbClr val="FFFF00"/>
                </a:highlight>
              </a:rPr>
              <a:t>_____________ </a:t>
            </a:r>
            <a:r>
              <a:rPr lang="en" sz="1650">
                <a:solidFill>
                  <a:schemeClr val="dk1"/>
                </a:solidFill>
              </a:rPr>
              <a:t>and </a:t>
            </a:r>
            <a:r>
              <a:rPr lang="en" sz="1650">
                <a:solidFill>
                  <a:schemeClr val="dk1"/>
                </a:solidFill>
                <a:highlight>
                  <a:srgbClr val="FFFF00"/>
                </a:highlight>
              </a:rPr>
              <a:t>____________</a:t>
            </a:r>
            <a:r>
              <a:rPr lang="en" sz="1650">
                <a:solidFill>
                  <a:schemeClr val="dk1"/>
                </a:solidFill>
              </a:rPr>
              <a:t> shine brightly when Matariki rises in the new year, people can plan for a plentiful harvest of </a:t>
            </a:r>
            <a:r>
              <a:rPr lang="en" sz="1650">
                <a:solidFill>
                  <a:schemeClr val="dk1"/>
                </a:solidFill>
                <a:highlight>
                  <a:srgbClr val="FFFF00"/>
                </a:highlight>
              </a:rPr>
              <a:t>________ </a:t>
            </a:r>
            <a:r>
              <a:rPr lang="en" sz="1650">
                <a:solidFill>
                  <a:schemeClr val="dk1"/>
                </a:solidFill>
              </a:rPr>
              <a:t>as well as berries, fruits, and </a:t>
            </a:r>
            <a:r>
              <a:rPr lang="en" sz="1650">
                <a:solidFill>
                  <a:schemeClr val="dk1"/>
                </a:solidFill>
                <a:highlight>
                  <a:srgbClr val="FFFF00"/>
                </a:highlight>
              </a:rPr>
              <a:t>______</a:t>
            </a:r>
            <a:r>
              <a:rPr lang="en" sz="1650">
                <a:solidFill>
                  <a:schemeClr val="dk1"/>
                </a:solidFill>
              </a:rPr>
              <a:t> from the forest.</a:t>
            </a:r>
            <a:endParaRPr sz="16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>
                <a:solidFill>
                  <a:schemeClr val="dk1"/>
                </a:solidFill>
              </a:rPr>
              <a:t>The connections some Māori have with Tupuārangi can be demonstrated with the </a:t>
            </a:r>
            <a:r>
              <a:rPr lang="en" sz="1650">
                <a:solidFill>
                  <a:schemeClr val="dk1"/>
                </a:solidFill>
                <a:highlight>
                  <a:srgbClr val="FFFF00"/>
                </a:highlight>
              </a:rPr>
              <a:t>_________.</a:t>
            </a:r>
            <a:r>
              <a:rPr lang="en" sz="1650">
                <a:solidFill>
                  <a:schemeClr val="dk1"/>
                </a:solidFill>
              </a:rPr>
              <a:t> Some iwi such as </a:t>
            </a:r>
            <a:r>
              <a:rPr lang="en" sz="1650">
                <a:solidFill>
                  <a:schemeClr val="dk1"/>
                </a:solidFill>
                <a:highlight>
                  <a:srgbClr val="FFFF00"/>
                </a:highlight>
              </a:rPr>
              <a:t>______</a:t>
            </a:r>
            <a:r>
              <a:rPr lang="en" sz="1650">
                <a:solidFill>
                  <a:schemeClr val="dk1"/>
                </a:solidFill>
              </a:rPr>
              <a:t> </a:t>
            </a:r>
            <a:r>
              <a:rPr lang="en" sz="1650">
                <a:solidFill>
                  <a:schemeClr val="dk1"/>
                </a:solidFill>
                <a:highlight>
                  <a:srgbClr val="FFFF00"/>
                </a:highlight>
              </a:rPr>
              <a:t>_______ </a:t>
            </a:r>
            <a:r>
              <a:rPr lang="en" sz="1650">
                <a:solidFill>
                  <a:schemeClr val="dk1"/>
                </a:solidFill>
              </a:rPr>
              <a:t>harvested kererū only in a particular season as a </a:t>
            </a:r>
            <a:r>
              <a:rPr lang="en" sz="1650">
                <a:solidFill>
                  <a:schemeClr val="dk1"/>
                </a:solidFill>
                <a:highlight>
                  <a:srgbClr val="FFFF00"/>
                </a:highlight>
              </a:rPr>
              <a:t>________</a:t>
            </a:r>
            <a:r>
              <a:rPr lang="en" sz="1650">
                <a:solidFill>
                  <a:schemeClr val="dk1"/>
                </a:solidFill>
              </a:rPr>
              <a:t> </a:t>
            </a:r>
            <a:r>
              <a:rPr lang="en" sz="1650">
                <a:solidFill>
                  <a:schemeClr val="dk1"/>
                </a:solidFill>
                <a:highlight>
                  <a:srgbClr val="FFFF00"/>
                </a:highlight>
              </a:rPr>
              <a:t>________</a:t>
            </a:r>
            <a:r>
              <a:rPr lang="en" sz="1650">
                <a:solidFill>
                  <a:schemeClr val="dk1"/>
                </a:solidFill>
              </a:rPr>
              <a:t> and for special occasions. There were strict rules around who would harvest kererū, as well as the ways in which their </a:t>
            </a:r>
            <a:r>
              <a:rPr lang="en" sz="1650">
                <a:solidFill>
                  <a:schemeClr val="dk1"/>
                </a:solidFill>
                <a:highlight>
                  <a:srgbClr val="FFFF00"/>
                </a:highlight>
              </a:rPr>
              <a:t>______</a:t>
            </a:r>
            <a:r>
              <a:rPr lang="en" sz="1650">
                <a:solidFill>
                  <a:schemeClr val="dk1"/>
                </a:solidFill>
              </a:rPr>
              <a:t> and </a:t>
            </a:r>
            <a:r>
              <a:rPr lang="en" sz="1650">
                <a:solidFill>
                  <a:schemeClr val="dk1"/>
                </a:solidFill>
                <a:highlight>
                  <a:srgbClr val="FFFF00"/>
                </a:highlight>
              </a:rPr>
              <a:t>______</a:t>
            </a:r>
            <a:r>
              <a:rPr lang="en" sz="1650">
                <a:solidFill>
                  <a:schemeClr val="dk1"/>
                </a:solidFill>
              </a:rPr>
              <a:t> would be used and prepared.</a:t>
            </a:r>
            <a:endParaRPr sz="16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>
                <a:solidFill>
                  <a:schemeClr val="dk1"/>
                </a:solidFill>
              </a:rPr>
              <a:t>Kererū have been declining in numbers and some iwi believe this is because of the loss of </a:t>
            </a:r>
            <a:r>
              <a:rPr lang="en" sz="1650">
                <a:solidFill>
                  <a:schemeClr val="dk1"/>
                </a:solidFill>
                <a:highlight>
                  <a:srgbClr val="FFFF00"/>
                </a:highlight>
              </a:rPr>
              <a:t>_________</a:t>
            </a:r>
            <a:r>
              <a:rPr lang="en" sz="1650">
                <a:solidFill>
                  <a:schemeClr val="dk1"/>
                </a:solidFill>
              </a:rPr>
              <a:t> to Tupuārangi.  This loss of access to ecosystems can reduce the sense of connection to place, </a:t>
            </a:r>
            <a:r>
              <a:rPr lang="en" sz="1650">
                <a:solidFill>
                  <a:schemeClr val="dk1"/>
                </a:solidFill>
                <a:highlight>
                  <a:srgbClr val="FFFF00"/>
                </a:highlight>
              </a:rPr>
              <a:t>________</a:t>
            </a:r>
            <a:r>
              <a:rPr lang="en" sz="1650">
                <a:solidFill>
                  <a:schemeClr val="dk1"/>
                </a:solidFill>
              </a:rPr>
              <a:t> (especially through whakapapa/geneology), and </a:t>
            </a:r>
            <a:r>
              <a:rPr lang="en" sz="1650">
                <a:solidFill>
                  <a:schemeClr val="dk1"/>
                </a:solidFill>
                <a:highlight>
                  <a:srgbClr val="FFFF00"/>
                </a:highlight>
              </a:rPr>
              <a:t>________ </a:t>
            </a:r>
            <a:r>
              <a:rPr lang="en" sz="1650">
                <a:solidFill>
                  <a:schemeClr val="dk1"/>
                </a:solidFill>
              </a:rPr>
              <a:t>(power, authority).</a:t>
            </a:r>
            <a:endParaRPr sz="1650">
              <a:solidFill>
                <a:srgbClr val="003D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50">
              <a:solidFill>
                <a:srgbClr val="003D59"/>
              </a:solidFill>
            </a:endParaRPr>
          </a:p>
        </p:txBody>
      </p:sp>
      <p:sp>
        <p:nvSpPr>
          <p:cNvPr id="106" name="Google Shape;106;p20"/>
          <p:cNvSpPr txBox="1"/>
          <p:nvPr/>
        </p:nvSpPr>
        <p:spPr>
          <a:xfrm>
            <a:off x="0" y="0"/>
            <a:ext cx="9144000" cy="774000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</a:rPr>
              <a:t>TASK: </a:t>
            </a:r>
            <a:r>
              <a:rPr lang="en" sz="1900">
                <a:solidFill>
                  <a:schemeClr val="dk1"/>
                </a:solidFill>
              </a:rPr>
              <a:t>Fill in the blanks with the correct word. You have been given this slide in google classroom</a:t>
            </a:r>
            <a:endParaRPr sz="1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/>
          <p:nvPr/>
        </p:nvSpPr>
        <p:spPr>
          <a:xfrm>
            <a:off x="0" y="436975"/>
            <a:ext cx="9144000" cy="45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50">
                <a:solidFill>
                  <a:schemeClr val="dk1"/>
                </a:solidFill>
              </a:rPr>
              <a:t>Some believe that if the stars </a:t>
            </a:r>
            <a:r>
              <a:rPr lang="en" sz="2100">
                <a:solidFill>
                  <a:schemeClr val="dk1"/>
                </a:solidFill>
                <a:highlight>
                  <a:srgbClr val="FFFF00"/>
                </a:highlight>
              </a:rPr>
              <a:t>Tupuānuku</a:t>
            </a:r>
            <a:r>
              <a:rPr lang="en" sz="2100">
                <a:solidFill>
                  <a:schemeClr val="dk1"/>
                </a:solidFill>
              </a:rPr>
              <a:t> </a:t>
            </a:r>
            <a:r>
              <a:rPr lang="en" sz="1950">
                <a:solidFill>
                  <a:schemeClr val="dk1"/>
                </a:solidFill>
              </a:rPr>
              <a:t>and </a:t>
            </a:r>
            <a:r>
              <a:rPr lang="en" sz="1950">
                <a:solidFill>
                  <a:schemeClr val="dk1"/>
                </a:solidFill>
                <a:highlight>
                  <a:srgbClr val="FFFF00"/>
                </a:highlight>
              </a:rPr>
              <a:t>Tupuārang</a:t>
            </a:r>
            <a:r>
              <a:rPr lang="en" sz="1950">
                <a:solidFill>
                  <a:schemeClr val="dk1"/>
                </a:solidFill>
              </a:rPr>
              <a:t> shine brightly when Matariki rises in the new year, people can plan for a plentiful harvest of </a:t>
            </a:r>
            <a:r>
              <a:rPr lang="en" sz="1950">
                <a:solidFill>
                  <a:schemeClr val="dk1"/>
                </a:solidFill>
                <a:highlight>
                  <a:srgbClr val="FFFF00"/>
                </a:highlight>
              </a:rPr>
              <a:t>crops</a:t>
            </a:r>
            <a:r>
              <a:rPr lang="en" sz="1950">
                <a:solidFill>
                  <a:schemeClr val="dk1"/>
                </a:solidFill>
                <a:highlight>
                  <a:srgbClr val="FFFF00"/>
                </a:highlight>
              </a:rPr>
              <a:t> </a:t>
            </a:r>
            <a:r>
              <a:rPr lang="en" sz="1950">
                <a:solidFill>
                  <a:schemeClr val="dk1"/>
                </a:solidFill>
              </a:rPr>
              <a:t>as well as berries, fruits, and </a:t>
            </a:r>
            <a:r>
              <a:rPr lang="en" sz="1950">
                <a:solidFill>
                  <a:schemeClr val="dk1"/>
                </a:solidFill>
                <a:highlight>
                  <a:srgbClr val="FFFF00"/>
                </a:highlight>
              </a:rPr>
              <a:t>birds</a:t>
            </a:r>
            <a:r>
              <a:rPr lang="en" sz="1950">
                <a:solidFill>
                  <a:schemeClr val="dk1"/>
                </a:solidFill>
              </a:rPr>
              <a:t> from the forest.</a:t>
            </a:r>
            <a:endParaRPr sz="19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50">
                <a:solidFill>
                  <a:schemeClr val="dk1"/>
                </a:solidFill>
              </a:rPr>
              <a:t>The connections some Māori have with Tupuārangi can be demonstrated with the </a:t>
            </a:r>
            <a:r>
              <a:rPr lang="en" sz="1950">
                <a:solidFill>
                  <a:schemeClr val="dk1"/>
                </a:solidFill>
                <a:highlight>
                  <a:srgbClr val="FFFF00"/>
                </a:highlight>
              </a:rPr>
              <a:t>kererū</a:t>
            </a:r>
            <a:r>
              <a:rPr lang="en" sz="1950">
                <a:solidFill>
                  <a:schemeClr val="dk1"/>
                </a:solidFill>
                <a:highlight>
                  <a:srgbClr val="FFFF00"/>
                </a:highlight>
              </a:rPr>
              <a:t>.</a:t>
            </a:r>
            <a:r>
              <a:rPr lang="en" sz="1950">
                <a:solidFill>
                  <a:schemeClr val="dk1"/>
                </a:solidFill>
              </a:rPr>
              <a:t> Some iwi such as </a:t>
            </a:r>
            <a:r>
              <a:rPr lang="en" sz="1950">
                <a:solidFill>
                  <a:schemeClr val="dk1"/>
                </a:solidFill>
                <a:highlight>
                  <a:srgbClr val="FFFF00"/>
                </a:highlight>
              </a:rPr>
              <a:t>Tūhoe Tuawhenua</a:t>
            </a:r>
            <a:r>
              <a:rPr lang="en" sz="1950">
                <a:solidFill>
                  <a:schemeClr val="dk1"/>
                </a:solidFill>
              </a:rPr>
              <a:t> harvested kererū only in a particular season as a </a:t>
            </a:r>
            <a:r>
              <a:rPr lang="en" sz="1950">
                <a:solidFill>
                  <a:schemeClr val="dk1"/>
                </a:solidFill>
                <a:highlight>
                  <a:srgbClr val="FFFF00"/>
                </a:highlight>
              </a:rPr>
              <a:t>food source </a:t>
            </a:r>
            <a:r>
              <a:rPr lang="en" sz="1950">
                <a:solidFill>
                  <a:schemeClr val="dk1"/>
                </a:solidFill>
              </a:rPr>
              <a:t> and for special occasions. There were strict rules around who would harvest kererū, as well as the ways in which their </a:t>
            </a:r>
            <a:r>
              <a:rPr lang="en" sz="1950">
                <a:solidFill>
                  <a:schemeClr val="dk1"/>
                </a:solidFill>
                <a:highlight>
                  <a:srgbClr val="FFFF00"/>
                </a:highlight>
              </a:rPr>
              <a:t>meat</a:t>
            </a:r>
            <a:r>
              <a:rPr lang="en" sz="1950">
                <a:solidFill>
                  <a:schemeClr val="dk1"/>
                </a:solidFill>
              </a:rPr>
              <a:t> and </a:t>
            </a:r>
            <a:r>
              <a:rPr lang="en" sz="1950">
                <a:solidFill>
                  <a:schemeClr val="dk1"/>
                </a:solidFill>
                <a:highlight>
                  <a:srgbClr val="FFFF00"/>
                </a:highlight>
              </a:rPr>
              <a:t>feathers</a:t>
            </a:r>
            <a:r>
              <a:rPr lang="en" sz="1950">
                <a:solidFill>
                  <a:schemeClr val="dk1"/>
                </a:solidFill>
              </a:rPr>
              <a:t> </a:t>
            </a:r>
            <a:r>
              <a:rPr lang="en" sz="1950">
                <a:solidFill>
                  <a:schemeClr val="dk1"/>
                </a:solidFill>
              </a:rPr>
              <a:t>would be used and prepared.</a:t>
            </a:r>
            <a:endParaRPr sz="19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50">
                <a:solidFill>
                  <a:schemeClr val="dk1"/>
                </a:solidFill>
              </a:rPr>
              <a:t>Kererū have been declining in numbers and some iwi believe this is because of the loss of </a:t>
            </a:r>
            <a:r>
              <a:rPr lang="en" sz="1950">
                <a:solidFill>
                  <a:schemeClr val="dk1"/>
                </a:solidFill>
                <a:highlight>
                  <a:srgbClr val="FFFF00"/>
                </a:highlight>
              </a:rPr>
              <a:t>connection</a:t>
            </a:r>
            <a:r>
              <a:rPr lang="en" sz="1950">
                <a:solidFill>
                  <a:schemeClr val="dk1"/>
                </a:solidFill>
              </a:rPr>
              <a:t> to Tupuārangi.  This loss of access to ecosystems can reduce the sense of connection to place, </a:t>
            </a:r>
            <a:r>
              <a:rPr lang="en" sz="1950">
                <a:solidFill>
                  <a:schemeClr val="dk1"/>
                </a:solidFill>
                <a:highlight>
                  <a:srgbClr val="FFFF00"/>
                </a:highlight>
              </a:rPr>
              <a:t>identity</a:t>
            </a:r>
            <a:r>
              <a:rPr lang="en" sz="1950">
                <a:solidFill>
                  <a:schemeClr val="dk1"/>
                </a:solidFill>
              </a:rPr>
              <a:t> (especially through whakapapa/</a:t>
            </a:r>
            <a:r>
              <a:rPr lang="en" sz="1950">
                <a:solidFill>
                  <a:schemeClr val="dk1"/>
                </a:solidFill>
              </a:rPr>
              <a:t>genealogy</a:t>
            </a:r>
            <a:r>
              <a:rPr lang="en" sz="1950">
                <a:solidFill>
                  <a:schemeClr val="dk1"/>
                </a:solidFill>
              </a:rPr>
              <a:t>), and </a:t>
            </a:r>
            <a:r>
              <a:rPr lang="en" sz="1950">
                <a:solidFill>
                  <a:schemeClr val="dk1"/>
                </a:solidFill>
                <a:highlight>
                  <a:srgbClr val="FFFF00"/>
                </a:highlight>
              </a:rPr>
              <a:t>mana</a:t>
            </a:r>
            <a:r>
              <a:rPr lang="en" sz="1950">
                <a:solidFill>
                  <a:schemeClr val="dk1"/>
                </a:solidFill>
              </a:rPr>
              <a:t> (power, authority).</a:t>
            </a:r>
            <a:endParaRPr sz="19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50">
              <a:solidFill>
                <a:srgbClr val="003D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50">
              <a:solidFill>
                <a:srgbClr val="003D59"/>
              </a:solidFill>
            </a:endParaRPr>
          </a:p>
        </p:txBody>
      </p:sp>
      <p:sp>
        <p:nvSpPr>
          <p:cNvPr id="112" name="Google Shape;112;p21"/>
          <p:cNvSpPr txBox="1"/>
          <p:nvPr/>
        </p:nvSpPr>
        <p:spPr>
          <a:xfrm>
            <a:off x="0" y="0"/>
            <a:ext cx="9144000" cy="3744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</a:rPr>
              <a:t>ANSWERS</a:t>
            </a:r>
            <a:endParaRPr sz="1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