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aleway"/>
      <p:regular r:id="rId14"/>
      <p:bold r:id="rId15"/>
      <p:italic r:id="rId16"/>
      <p:boldItalic r:id="rId17"/>
    </p:embeddedFont>
    <p:embeddedFont>
      <p:font typeface="Roboto"/>
      <p:regular r:id="rId18"/>
      <p:bold r:id="rId19"/>
      <p:italic r:id="rId20"/>
      <p:boldItalic r:id="rId21"/>
    </p:embeddedFont>
    <p:embeddedFont>
      <p:font typeface="Lato"/>
      <p:regular r:id="rId22"/>
      <p:bold r:id="rId23"/>
      <p:italic r:id="rId24"/>
      <p:boldItalic r:id="rId25"/>
    </p:embeddedFont>
    <p:embeddedFont>
      <p:font typeface="Montserrat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italic.fntdata"/><Relationship Id="rId22" Type="http://schemas.openxmlformats.org/officeDocument/2006/relationships/font" Target="fonts/Lato-regular.fntdata"/><Relationship Id="rId21" Type="http://schemas.openxmlformats.org/officeDocument/2006/relationships/font" Target="fonts/Roboto-boldItalic.fntdata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-regular.fntdata"/><Relationship Id="rId25" Type="http://schemas.openxmlformats.org/officeDocument/2006/relationships/font" Target="fonts/Lato-boldItalic.fntdata"/><Relationship Id="rId28" Type="http://schemas.openxmlformats.org/officeDocument/2006/relationships/font" Target="fonts/Montserrat-italic.fntdata"/><Relationship Id="rId27" Type="http://schemas.openxmlformats.org/officeDocument/2006/relationships/font" Target="fonts/Montserra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Raleway-bold.fntdata"/><Relationship Id="rId14" Type="http://schemas.openxmlformats.org/officeDocument/2006/relationships/font" Target="fonts/Raleway-regular.fntdata"/><Relationship Id="rId17" Type="http://schemas.openxmlformats.org/officeDocument/2006/relationships/font" Target="fonts/Raleway-boldItalic.fntdata"/><Relationship Id="rId16" Type="http://schemas.openxmlformats.org/officeDocument/2006/relationships/font" Target="fonts/Raleway-italic.fntdata"/><Relationship Id="rId19" Type="http://schemas.openxmlformats.org/officeDocument/2006/relationships/font" Target="fonts/Roboto-bold.fntdata"/><Relationship Id="rId1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13270b1093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13270b1093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13270b1093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13270b1093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13270b1093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13270b1093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13270b1093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13270b1093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13270b1093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13270b1093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13270b1093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13270b1093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13270b1093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13270b1093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11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xQWexFnmghw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Visual Texts Writing Slideshow</a:t>
            </a:r>
            <a:endParaRPr/>
          </a:p>
        </p:txBody>
      </p:sp>
      <p:sp>
        <p:nvSpPr>
          <p:cNvPr id="73" name="Google Shape;73;p13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L.I: We are FOCUSING on descriptive writing by explaining the effects of conventions in a written/visual text.</a:t>
            </a:r>
            <a:endParaRPr b="1"/>
          </a:p>
        </p:txBody>
      </p:sp>
      <p:pic>
        <p:nvPicPr>
          <p:cNvPr id="74" name="Google Shape;7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000" y="1617649"/>
            <a:ext cx="2084201" cy="2084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Unlocking Visual</a:t>
            </a:r>
            <a:endParaRPr/>
          </a:p>
        </p:txBody>
      </p:sp>
      <p:sp>
        <p:nvSpPr>
          <p:cNvPr id="80" name="Google Shape;80;p14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/>
              <a:t>Watch the following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 sz="2400"/>
              <a:t> about unlocking visual storytelling.</a:t>
            </a:r>
            <a:endParaRPr sz="2400"/>
          </a:p>
        </p:txBody>
      </p:sp>
      <p:pic>
        <p:nvPicPr>
          <p:cNvPr id="81" name="Google Shape;8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3400" y="1478300"/>
            <a:ext cx="3700125" cy="221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/>
          <p:nvPr/>
        </p:nvSpPr>
        <p:spPr>
          <a:xfrm>
            <a:off x="0" y="0"/>
            <a:ext cx="91440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12529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lang="en" sz="1800">
                <a:solidFill>
                  <a:srgbClr val="212529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n Art at Rangi Ruru Girls’ School, ākonga visit Te Puna O Waiwhetū Christchurch Art Gallery and gain a greater understanding of te ao Māori, traditional and contemporary Māori art and learn about historical contexts. Ākonga understand in te ao Māori a portrait can encompass rangatiratanga - stewardship, whanaungatanga - connectedness, manaakitanga - kindness to others and whakapapa - ancestral genealogy. The sense of wairua - spirit of a person is also important.</a:t>
            </a:r>
            <a:endParaRPr sz="1800"/>
          </a:p>
        </p:txBody>
      </p:sp>
      <p:pic>
        <p:nvPicPr>
          <p:cNvPr id="87" name="Google Shape;8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6775" y="2174675"/>
            <a:ext cx="4410450" cy="240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</a:t>
            </a:r>
            <a:endParaRPr/>
          </a:p>
        </p:txBody>
      </p:sp>
      <p:sp>
        <p:nvSpPr>
          <p:cNvPr id="93" name="Google Shape;93;p16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/>
              <a:t>On the next slide you will see a picture. Then on the slide after that you will need to answer the questions which is written on it into your English books.</a:t>
            </a:r>
            <a:endParaRPr sz="1800"/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5000" y="1459963"/>
            <a:ext cx="3665198" cy="2223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15124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</a:t>
            </a:r>
            <a:endParaRPr/>
          </a:p>
        </p:txBody>
      </p:sp>
      <p:sp>
        <p:nvSpPr>
          <p:cNvPr id="105" name="Google Shape;105;p18"/>
          <p:cNvSpPr txBox="1"/>
          <p:nvPr/>
        </p:nvSpPr>
        <p:spPr>
          <a:xfrm>
            <a:off x="77500" y="3664975"/>
            <a:ext cx="91356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8</a:t>
            </a: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. What more do you need to know to fully understand the message of the text?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9. How could you find out what you need to know?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10. Is the source credible? How do you know?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18"/>
          <p:cNvSpPr txBox="1"/>
          <p:nvPr/>
        </p:nvSpPr>
        <p:spPr>
          <a:xfrm>
            <a:off x="-8400" y="1689000"/>
            <a:ext cx="9144000" cy="21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400"/>
              <a:buFont typeface="Montserrat"/>
              <a:buAutoNum type="arabicPeriod"/>
            </a:pPr>
            <a:r>
              <a:rPr lang="en">
                <a:solidFill>
                  <a:srgbClr val="2D374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What people, objects, or activities can you see in the picture?</a:t>
            </a:r>
            <a:endParaRPr>
              <a:solidFill>
                <a:srgbClr val="2D3748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400"/>
              <a:buFont typeface="Montserrat"/>
              <a:buAutoNum type="arabicPeriod"/>
            </a:pPr>
            <a:r>
              <a:rPr lang="en">
                <a:solidFill>
                  <a:srgbClr val="2D374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Are there any clues as to when it was taken? What was happening at this time in history?</a:t>
            </a:r>
            <a:endParaRPr>
              <a:solidFill>
                <a:srgbClr val="2D3748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400"/>
              <a:buFont typeface="Montserrat"/>
              <a:buAutoNum type="arabicPeriod"/>
            </a:pPr>
            <a:r>
              <a:rPr lang="en">
                <a:solidFill>
                  <a:srgbClr val="2D374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Are there any clues as to where it was taken? Are there any clues to why it was taken or who took it?</a:t>
            </a:r>
            <a:endParaRPr>
              <a:solidFill>
                <a:srgbClr val="2D3748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400"/>
              <a:buFont typeface="Montserrat"/>
              <a:buAutoNum type="arabicPeriod"/>
            </a:pPr>
            <a:r>
              <a:rPr lang="en">
                <a:solidFill>
                  <a:srgbClr val="2D374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Is it a posed photograph? A natural scene? A documentary photograph? A selfie?</a:t>
            </a:r>
            <a:endParaRPr>
              <a:solidFill>
                <a:srgbClr val="2D3748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400"/>
              <a:buFont typeface="Montserrat"/>
              <a:buAutoNum type="arabicPeriod"/>
            </a:pPr>
            <a:r>
              <a:rPr lang="en">
                <a:solidFill>
                  <a:srgbClr val="2D374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Who do you think would be the most interested in seeing this picture?</a:t>
            </a:r>
            <a:endParaRPr>
              <a:solidFill>
                <a:srgbClr val="2D3748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400"/>
              <a:buFont typeface="Montserrat"/>
              <a:buAutoNum type="arabicPeriod"/>
            </a:pPr>
            <a:r>
              <a:rPr lang="en">
                <a:solidFill>
                  <a:srgbClr val="2D374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What is the purpose of this picture?</a:t>
            </a:r>
            <a:endParaRPr>
              <a:solidFill>
                <a:srgbClr val="2D3748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400"/>
              <a:buFont typeface="Montserrat"/>
              <a:buAutoNum type="arabicPeriod"/>
            </a:pPr>
            <a:r>
              <a:rPr lang="en">
                <a:solidFill>
                  <a:srgbClr val="2D374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Why do you think somebody wanted to take this picture?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</a:t>
            </a:r>
            <a:endParaRPr/>
          </a:p>
        </p:txBody>
      </p:sp>
      <p:sp>
        <p:nvSpPr>
          <p:cNvPr id="112" name="Google Shape;112;p19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/>
              <a:t>Write a descriptive story about how the picture came to be in the first place and what will happen afterwards.</a:t>
            </a:r>
            <a:endParaRPr sz="2400"/>
          </a:p>
        </p:txBody>
      </p:sp>
      <p:pic>
        <p:nvPicPr>
          <p:cNvPr id="113" name="Google Shape;11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3800" y="1386663"/>
            <a:ext cx="3347550" cy="237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</a:t>
            </a:r>
            <a:endParaRPr/>
          </a:p>
        </p:txBody>
      </p:sp>
      <p:sp>
        <p:nvSpPr>
          <p:cNvPr id="119" name="Google Shape;119;p20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/>
              <a:t>Draw, label and colour your own picture and make a caption on it just like the example on the right.</a:t>
            </a:r>
            <a:endParaRPr sz="2400"/>
          </a:p>
        </p:txBody>
      </p:sp>
      <p:pic>
        <p:nvPicPr>
          <p:cNvPr id="120" name="Google Shape;12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3800" y="1478300"/>
            <a:ext cx="3494175" cy="234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