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Nuni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14D415-9FAA-4A1D-8A52-469DAAEC4D95}">
  <a:tblStyle styleId="{6714D415-9FAA-4A1D-8A52-469DAAEC4D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Nunit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Nunito-bold.fntdata"/><Relationship Id="rId6" Type="http://schemas.openxmlformats.org/officeDocument/2006/relationships/notesMaster" Target="notesMasters/notesMaster1.xml"/><Relationship Id="rId18"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d8e29e33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bd8e29e33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d8e29e33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d8e29e33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d8e29e33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d8e29e33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d8e29e33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d8e29e33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d8e29e33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d8e29e33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d8e29e33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d8e29e33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d8e29e33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d8e29e33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d8e29e33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d8e29e33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d8e29e33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d8e29e33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d8e29e331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d8e29e33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i_OU4EcWQ6I"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Kingitanga Slideshow</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rebuchet MS"/>
                <a:ea typeface="Trebuchet MS"/>
                <a:cs typeface="Trebuchet MS"/>
                <a:sym typeface="Trebuchet MS"/>
              </a:rPr>
              <a:t>L.I: We are FOCUSING</a:t>
            </a:r>
            <a:r>
              <a:rPr i="1" lang="en" sz="1400">
                <a:solidFill>
                  <a:srgbClr val="0000FF"/>
                </a:solidFill>
                <a:latin typeface="Trebuchet MS"/>
                <a:ea typeface="Trebuchet MS"/>
                <a:cs typeface="Trebuchet MS"/>
                <a:sym typeface="Trebuchet MS"/>
              </a:rPr>
              <a:t> </a:t>
            </a:r>
            <a:r>
              <a:rPr lang="en" sz="1400">
                <a:solidFill>
                  <a:srgbClr val="000000"/>
                </a:solidFill>
                <a:latin typeface="Trebuchet MS"/>
                <a:ea typeface="Trebuchet MS"/>
                <a:cs typeface="Trebuchet MS"/>
                <a:sym typeface="Trebuchet MS"/>
              </a:rPr>
              <a:t>on </a:t>
            </a:r>
            <a:r>
              <a:rPr lang="en" sz="1400">
                <a:solidFill>
                  <a:srgbClr val="000000"/>
                </a:solidFill>
                <a:highlight>
                  <a:schemeClr val="dk1"/>
                </a:highlight>
                <a:latin typeface="Trebuchet MS"/>
                <a:ea typeface="Trebuchet MS"/>
                <a:cs typeface="Trebuchet MS"/>
                <a:sym typeface="Trebuchet MS"/>
              </a:rPr>
              <a:t>Kingitanga </a:t>
            </a:r>
            <a:r>
              <a:rPr lang="en" sz="1400">
                <a:solidFill>
                  <a:srgbClr val="000000"/>
                </a:solidFill>
                <a:latin typeface="Trebuchet MS"/>
                <a:ea typeface="Trebuchet MS"/>
                <a:cs typeface="Trebuchet MS"/>
                <a:sym typeface="Trebuchet MS"/>
              </a:rPr>
              <a:t>by describing the perspectives of iwi at the time.</a:t>
            </a:r>
            <a:endParaRPr sz="1400"/>
          </a:p>
        </p:txBody>
      </p:sp>
      <p:pic>
        <p:nvPicPr>
          <p:cNvPr id="130" name="Google Shape;130;p13"/>
          <p:cNvPicPr preferRelativeResize="0"/>
          <p:nvPr/>
        </p:nvPicPr>
        <p:blipFill>
          <a:blip r:embed="rId3">
            <a:alphaModFix/>
          </a:blip>
          <a:stretch>
            <a:fillRect/>
          </a:stretch>
        </p:blipFill>
        <p:spPr>
          <a:xfrm>
            <a:off x="2975750" y="428625"/>
            <a:ext cx="3764000" cy="170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nvSpPr>
        <p:spPr>
          <a:xfrm>
            <a:off x="226625" y="157650"/>
            <a:ext cx="86712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Calibri"/>
                <a:ea typeface="Calibri"/>
                <a:cs typeface="Calibri"/>
                <a:sym typeface="Calibri"/>
              </a:rPr>
              <a:t>There are some symbols (things that stand for something) Maori sued for the idea of Kingitanga.</a:t>
            </a:r>
            <a:endParaRPr sz="1300">
              <a:solidFill>
                <a:schemeClr val="dk2"/>
              </a:solidFill>
              <a:latin typeface="Calibri"/>
              <a:ea typeface="Calibri"/>
              <a:cs typeface="Calibri"/>
              <a:sym typeface="Calibri"/>
            </a:endParaRPr>
          </a:p>
        </p:txBody>
      </p:sp>
      <p:pic>
        <p:nvPicPr>
          <p:cNvPr id="192" name="Google Shape;192;p22"/>
          <p:cNvPicPr preferRelativeResize="0"/>
          <p:nvPr/>
        </p:nvPicPr>
        <p:blipFill>
          <a:blip r:embed="rId3">
            <a:alphaModFix/>
          </a:blip>
          <a:stretch>
            <a:fillRect/>
          </a:stretch>
        </p:blipFill>
        <p:spPr>
          <a:xfrm>
            <a:off x="226625" y="674550"/>
            <a:ext cx="4246850" cy="3936875"/>
          </a:xfrm>
          <a:prstGeom prst="rect">
            <a:avLst/>
          </a:prstGeom>
          <a:noFill/>
          <a:ln>
            <a:noFill/>
          </a:ln>
        </p:spPr>
      </p:pic>
      <p:pic>
        <p:nvPicPr>
          <p:cNvPr id="193" name="Google Shape;193;p22"/>
          <p:cNvPicPr preferRelativeResize="0"/>
          <p:nvPr/>
        </p:nvPicPr>
        <p:blipFill>
          <a:blip r:embed="rId4">
            <a:alphaModFix/>
          </a:blip>
          <a:stretch>
            <a:fillRect/>
          </a:stretch>
        </p:blipFill>
        <p:spPr>
          <a:xfrm>
            <a:off x="4749375" y="674550"/>
            <a:ext cx="4089174" cy="3759500"/>
          </a:xfrm>
          <a:prstGeom prst="rect">
            <a:avLst/>
          </a:prstGeom>
          <a:noFill/>
          <a:ln>
            <a:noFill/>
          </a:ln>
        </p:spPr>
      </p:pic>
      <p:sp>
        <p:nvSpPr>
          <p:cNvPr id="194" name="Google Shape;194;p22"/>
          <p:cNvSpPr txBox="1"/>
          <p:nvPr/>
        </p:nvSpPr>
        <p:spPr>
          <a:xfrm>
            <a:off x="1448450" y="4680400"/>
            <a:ext cx="18525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Marae - Gathering place</a:t>
            </a:r>
            <a:endParaRPr sz="1300">
              <a:solidFill>
                <a:schemeClr val="dk2"/>
              </a:solidFill>
              <a:latin typeface="Calibri"/>
              <a:ea typeface="Calibri"/>
              <a:cs typeface="Calibri"/>
              <a:sym typeface="Calibri"/>
            </a:endParaRPr>
          </a:p>
        </p:txBody>
      </p:sp>
      <p:sp>
        <p:nvSpPr>
          <p:cNvPr id="195" name="Google Shape;195;p22"/>
          <p:cNvSpPr txBox="1"/>
          <p:nvPr/>
        </p:nvSpPr>
        <p:spPr>
          <a:xfrm>
            <a:off x="5685450" y="4680475"/>
            <a:ext cx="2256300" cy="2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Calibri"/>
                <a:ea typeface="Calibri"/>
                <a:cs typeface="Calibri"/>
                <a:sym typeface="Calibri"/>
              </a:rPr>
              <a:t>Kotuku - White heron</a:t>
            </a:r>
            <a:endParaRPr sz="13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01" name="Google Shape;201;p23"/>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the meanings behind the symbols of the marae and kotuku in relation to Kingitanga and write it in your global studies books. Then choose two different symbols which are important to events that happened in your life and write why they are important. Create inspirational drawings of them in your global studies books like the image (right). Make sure you use colour and do to year 7 standard.</a:t>
            </a:r>
            <a:endParaRPr/>
          </a:p>
        </p:txBody>
      </p:sp>
      <p:pic>
        <p:nvPicPr>
          <p:cNvPr id="202" name="Google Shape;202;p23"/>
          <p:cNvPicPr preferRelativeResize="0"/>
          <p:nvPr/>
        </p:nvPicPr>
        <p:blipFill>
          <a:blip r:embed="rId3">
            <a:alphaModFix/>
          </a:blip>
          <a:stretch>
            <a:fillRect/>
          </a:stretch>
        </p:blipFill>
        <p:spPr>
          <a:xfrm>
            <a:off x="4572000" y="374425"/>
            <a:ext cx="4212676" cy="439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Black Lives Matter</a:t>
            </a:r>
            <a:endParaRPr/>
          </a:p>
        </p:txBody>
      </p:sp>
      <p:sp>
        <p:nvSpPr>
          <p:cNvPr id="136" name="Google Shape;136;p14"/>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black lives matter.</a:t>
            </a:r>
            <a:endParaRPr/>
          </a:p>
        </p:txBody>
      </p:sp>
      <p:pic>
        <p:nvPicPr>
          <p:cNvPr id="137" name="Google Shape;137;p14"/>
          <p:cNvPicPr preferRelativeResize="0"/>
          <p:nvPr/>
        </p:nvPicPr>
        <p:blipFill>
          <a:blip r:embed="rId4">
            <a:alphaModFix/>
          </a:blip>
          <a:stretch>
            <a:fillRect/>
          </a:stretch>
        </p:blipFill>
        <p:spPr>
          <a:xfrm>
            <a:off x="4692300" y="443400"/>
            <a:ext cx="3880200" cy="425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Maori King</a:t>
            </a:r>
            <a:endParaRPr/>
          </a:p>
        </p:txBody>
      </p:sp>
      <p:sp>
        <p:nvSpPr>
          <p:cNvPr id="143" name="Google Shape;143;p15"/>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An important event was the beginning of Kingitanga - the Maori King movement. It had causes and results.</a:t>
            </a:r>
            <a:endParaRPr/>
          </a:p>
        </p:txBody>
      </p:sp>
      <p:pic>
        <p:nvPicPr>
          <p:cNvPr id="144" name="Google Shape;144;p15"/>
          <p:cNvPicPr preferRelativeResize="0"/>
          <p:nvPr/>
        </p:nvPicPr>
        <p:blipFill>
          <a:blip r:embed="rId3">
            <a:alphaModFix/>
          </a:blip>
          <a:stretch>
            <a:fillRect/>
          </a:stretch>
        </p:blipFill>
        <p:spPr>
          <a:xfrm>
            <a:off x="4528350" y="536700"/>
            <a:ext cx="4256324" cy="408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Game For What Is Best To Choose As King</a:t>
            </a:r>
            <a:endParaRPr/>
          </a:p>
        </p:txBody>
      </p:sp>
      <p:sp>
        <p:nvSpPr>
          <p:cNvPr id="150" name="Google Shape;150;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4D5156"/>
                </a:solidFill>
                <a:highlight>
                  <a:srgbClr val="FFFFFF"/>
                </a:highlight>
                <a:latin typeface="Arial"/>
                <a:ea typeface="Arial"/>
                <a:cs typeface="Arial"/>
                <a:sym typeface="Arial"/>
              </a:rPr>
              <a:t>Ethics, compassion, loyalty to his people, strength of character, humility, honesty, commitment, knowledge, leadership qualities, bravery, resilience, confidence, patience, trust, genuineness, empathy, non judgement &amp; understanding</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nvSpPr>
        <p:spPr>
          <a:xfrm>
            <a:off x="3133400" y="108400"/>
            <a:ext cx="2798400" cy="3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dk2"/>
                </a:solidFill>
                <a:latin typeface="Calibri"/>
                <a:ea typeface="Calibri"/>
                <a:cs typeface="Calibri"/>
                <a:sym typeface="Calibri"/>
              </a:rPr>
              <a:t>Causes of the event</a:t>
            </a:r>
            <a:endParaRPr sz="2400" u="sng">
              <a:solidFill>
                <a:schemeClr val="dk2"/>
              </a:solidFill>
              <a:latin typeface="Calibri"/>
              <a:ea typeface="Calibri"/>
              <a:cs typeface="Calibri"/>
              <a:sym typeface="Calibri"/>
            </a:endParaRPr>
          </a:p>
        </p:txBody>
      </p:sp>
      <p:sp>
        <p:nvSpPr>
          <p:cNvPr id="156" name="Google Shape;156;p17"/>
          <p:cNvSpPr txBox="1"/>
          <p:nvPr/>
        </p:nvSpPr>
        <p:spPr>
          <a:xfrm>
            <a:off x="709450" y="817825"/>
            <a:ext cx="1822800" cy="6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highlight>
                  <a:srgbClr val="FF9900"/>
                </a:highlight>
                <a:latin typeface="Calibri"/>
                <a:ea typeface="Calibri"/>
                <a:cs typeface="Calibri"/>
                <a:sym typeface="Calibri"/>
              </a:rPr>
              <a:t>POPULATION:</a:t>
            </a:r>
            <a:r>
              <a:rPr lang="en" sz="1300">
                <a:solidFill>
                  <a:schemeClr val="dk2"/>
                </a:solidFill>
                <a:latin typeface="Calibri"/>
                <a:ea typeface="Calibri"/>
                <a:cs typeface="Calibri"/>
                <a:sym typeface="Calibri"/>
              </a:rPr>
              <a:t> By 1858 more Pakeha than Maori lived in NZ.</a:t>
            </a:r>
            <a:endParaRPr sz="1300">
              <a:solidFill>
                <a:schemeClr val="dk2"/>
              </a:solidFill>
              <a:latin typeface="Calibri"/>
              <a:ea typeface="Calibri"/>
              <a:cs typeface="Calibri"/>
              <a:sym typeface="Calibri"/>
            </a:endParaRPr>
          </a:p>
        </p:txBody>
      </p:sp>
      <p:sp>
        <p:nvSpPr>
          <p:cNvPr id="157" name="Google Shape;157;p17"/>
          <p:cNvSpPr txBox="1"/>
          <p:nvPr/>
        </p:nvSpPr>
        <p:spPr>
          <a:xfrm>
            <a:off x="3123550" y="896675"/>
            <a:ext cx="2571900" cy="18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highlight>
                  <a:srgbClr val="FFFF00"/>
                </a:highlight>
                <a:latin typeface="Calibri"/>
                <a:ea typeface="Calibri"/>
                <a:cs typeface="Calibri"/>
                <a:sym typeface="Calibri"/>
              </a:rPr>
              <a:t>PARLIAMENT:</a:t>
            </a:r>
            <a:r>
              <a:rPr lang="en" sz="1300">
                <a:solidFill>
                  <a:schemeClr val="dk2"/>
                </a:solidFill>
                <a:latin typeface="Calibri"/>
                <a:ea typeface="Calibri"/>
                <a:cs typeface="Calibri"/>
                <a:sym typeface="Calibri"/>
              </a:rPr>
              <a:t> Britain gave NZ its own parliament in 1852. Only men were allowed to vote in the elections. They had to own land individually and so hardly any Maori could vote. Everyone in parliament was Pakeha - there were no Maori.</a:t>
            </a:r>
            <a:endParaRPr sz="1300">
              <a:solidFill>
                <a:schemeClr val="dk2"/>
              </a:solidFill>
              <a:latin typeface="Calibri"/>
              <a:ea typeface="Calibri"/>
              <a:cs typeface="Calibri"/>
              <a:sym typeface="Calibri"/>
            </a:endParaRPr>
          </a:p>
        </p:txBody>
      </p:sp>
      <p:sp>
        <p:nvSpPr>
          <p:cNvPr id="158" name="Google Shape;158;p17"/>
          <p:cNvSpPr txBox="1"/>
          <p:nvPr/>
        </p:nvSpPr>
        <p:spPr>
          <a:xfrm>
            <a:off x="798150" y="2571750"/>
            <a:ext cx="2098800" cy="20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highlight>
                  <a:srgbClr val="00FFFF"/>
                </a:highlight>
                <a:latin typeface="Calibri"/>
                <a:ea typeface="Calibri"/>
                <a:cs typeface="Calibri"/>
                <a:sym typeface="Calibri"/>
              </a:rPr>
              <a:t>TREATY OF WAITANGI:</a:t>
            </a:r>
            <a:r>
              <a:rPr lang="en" sz="1300">
                <a:solidFill>
                  <a:schemeClr val="dk2"/>
                </a:solidFill>
                <a:latin typeface="Calibri"/>
                <a:ea typeface="Calibri"/>
                <a:cs typeface="Calibri"/>
                <a:sym typeface="Calibri"/>
              </a:rPr>
              <a:t> Maori thought of the Treaty of Waitangi as a living treaty or sacred treaty. It had the name or tohu of the chiefs on it. But Pakeha were not interested in it. They had not signed it. Besides, they were busy learning to survive in the new land.</a:t>
            </a:r>
            <a:endParaRPr sz="1300">
              <a:solidFill>
                <a:schemeClr val="dk2"/>
              </a:solidFill>
              <a:latin typeface="Calibri"/>
              <a:ea typeface="Calibri"/>
              <a:cs typeface="Calibri"/>
              <a:sym typeface="Calibri"/>
            </a:endParaRPr>
          </a:p>
        </p:txBody>
      </p:sp>
      <p:sp>
        <p:nvSpPr>
          <p:cNvPr id="159" name="Google Shape;159;p17"/>
          <p:cNvSpPr txBox="1"/>
          <p:nvPr/>
        </p:nvSpPr>
        <p:spPr>
          <a:xfrm>
            <a:off x="3310700" y="3044725"/>
            <a:ext cx="2443800" cy="17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highlight>
                  <a:srgbClr val="FF00FF"/>
                </a:highlight>
                <a:latin typeface="Calibri"/>
                <a:ea typeface="Calibri"/>
                <a:cs typeface="Calibri"/>
                <a:sym typeface="Calibri"/>
              </a:rPr>
              <a:t>UNITY:</a:t>
            </a:r>
            <a:r>
              <a:rPr lang="en" sz="1300">
                <a:solidFill>
                  <a:schemeClr val="dk2"/>
                </a:solidFill>
                <a:latin typeface="Calibri"/>
                <a:ea typeface="Calibri"/>
                <a:cs typeface="Calibri"/>
                <a:sym typeface="Calibri"/>
              </a:rPr>
              <a:t> Some Maori decided to have a King, the same as Pakeha had Queen Victoria, to unite the tribes. The person was to - hei pupuri i te mana - hold mana of the people; hei pupuri i te whenua - hold the land; hei puru i te toto - stop the flow of blood.</a:t>
            </a:r>
            <a:endParaRPr sz="1300">
              <a:solidFill>
                <a:schemeClr val="dk2"/>
              </a:solidFill>
              <a:latin typeface="Calibri"/>
              <a:ea typeface="Calibri"/>
              <a:cs typeface="Calibri"/>
              <a:sym typeface="Calibri"/>
            </a:endParaRPr>
          </a:p>
        </p:txBody>
      </p:sp>
      <p:sp>
        <p:nvSpPr>
          <p:cNvPr id="160" name="Google Shape;160;p17"/>
          <p:cNvSpPr txBox="1"/>
          <p:nvPr/>
        </p:nvSpPr>
        <p:spPr>
          <a:xfrm>
            <a:off x="6227375" y="995200"/>
            <a:ext cx="26406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highlight>
                  <a:srgbClr val="00FF00"/>
                </a:highlight>
                <a:latin typeface="Calibri"/>
                <a:ea typeface="Calibri"/>
                <a:cs typeface="Calibri"/>
                <a:sym typeface="Calibri"/>
              </a:rPr>
              <a:t>LAND:</a:t>
            </a:r>
            <a:r>
              <a:rPr lang="en" sz="1300">
                <a:solidFill>
                  <a:schemeClr val="dk2"/>
                </a:solidFill>
                <a:latin typeface="Calibri"/>
                <a:ea typeface="Calibri"/>
                <a:cs typeface="Calibri"/>
                <a:sym typeface="Calibri"/>
              </a:rPr>
              <a:t> Pakeha settlers wanted to buy land faster than Maori wanted to sell it. They looked at what they thought was unused Maori land and asked why the government didn’t make it available for Pakeha settlement. They wanted to clear the land of forest and plant grass seed to make farms. But many tribes sold all their spare land and said they were not going to sell any more. However, some members of a tribe might want to sell land while other members didn’t.</a:t>
            </a:r>
            <a:endParaRPr sz="13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66" name="Google Shape;166;p18"/>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 you will see a table of the reasons for the cause of the event from slide 3. In your global studies books write the description of the events in the table and draw a picture which represents what happens in the column next to it. The first example is done for you.</a:t>
            </a:r>
            <a:endParaRPr/>
          </a:p>
        </p:txBody>
      </p:sp>
      <p:pic>
        <p:nvPicPr>
          <p:cNvPr id="167" name="Google Shape;167;p18"/>
          <p:cNvPicPr preferRelativeResize="0"/>
          <p:nvPr/>
        </p:nvPicPr>
        <p:blipFill>
          <a:blip r:embed="rId3">
            <a:alphaModFix/>
          </a:blip>
          <a:stretch>
            <a:fillRect/>
          </a:stretch>
        </p:blipFill>
        <p:spPr>
          <a:xfrm>
            <a:off x="4572000" y="576100"/>
            <a:ext cx="4138450" cy="3986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19"/>
          <p:cNvGraphicFramePr/>
          <p:nvPr/>
        </p:nvGraphicFramePr>
        <p:xfrm>
          <a:off x="952500" y="423000"/>
          <a:ext cx="3000000" cy="3000000"/>
        </p:xfrm>
        <a:graphic>
          <a:graphicData uri="http://schemas.openxmlformats.org/drawingml/2006/table">
            <a:tbl>
              <a:tblPr>
                <a:noFill/>
                <a:tableStyleId>{6714D415-9FAA-4A1D-8A52-469DAAEC4D95}</a:tableStyleId>
              </a:tblPr>
              <a:tblGrid>
                <a:gridCol w="3619500"/>
                <a:gridCol w="3619500"/>
              </a:tblGrid>
              <a:tr h="381000">
                <a:tc>
                  <a:txBody>
                    <a:bodyPr/>
                    <a:lstStyle/>
                    <a:p>
                      <a:pPr indent="0" lvl="0" marL="0" rtl="0" algn="l">
                        <a:spcBef>
                          <a:spcPts val="0"/>
                        </a:spcBef>
                        <a:spcAft>
                          <a:spcPts val="0"/>
                        </a:spcAft>
                        <a:buNone/>
                      </a:pPr>
                      <a:r>
                        <a:rPr lang="en" sz="1300">
                          <a:solidFill>
                            <a:schemeClr val="dk2"/>
                          </a:solidFill>
                          <a:highlight>
                            <a:schemeClr val="dk1"/>
                          </a:highlight>
                          <a:latin typeface="Calibri"/>
                          <a:ea typeface="Calibri"/>
                          <a:cs typeface="Calibri"/>
                          <a:sym typeface="Calibri"/>
                        </a:rPr>
                        <a:t>POPULATION:</a:t>
                      </a:r>
                      <a:r>
                        <a:rPr lang="en" sz="1300">
                          <a:solidFill>
                            <a:schemeClr val="dk2"/>
                          </a:solidFill>
                          <a:latin typeface="Calibri"/>
                          <a:ea typeface="Calibri"/>
                          <a:cs typeface="Calibri"/>
                          <a:sym typeface="Calibri"/>
                        </a:rPr>
                        <a:t> By 1858 more Pakeha than Maori lived in NZ.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73" name="Google Shape;173;p19"/>
          <p:cNvPicPr preferRelativeResize="0"/>
          <p:nvPr/>
        </p:nvPicPr>
        <p:blipFill>
          <a:blip r:embed="rId3">
            <a:alphaModFix/>
          </a:blip>
          <a:stretch>
            <a:fillRect/>
          </a:stretch>
        </p:blipFill>
        <p:spPr>
          <a:xfrm>
            <a:off x="5429250" y="512375"/>
            <a:ext cx="1832750" cy="827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nvSpPr>
        <p:spPr>
          <a:xfrm>
            <a:off x="955775" y="197075"/>
            <a:ext cx="6690600" cy="2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dk2"/>
                </a:solidFill>
                <a:latin typeface="Calibri"/>
                <a:ea typeface="Calibri"/>
                <a:cs typeface="Calibri"/>
                <a:sym typeface="Calibri"/>
              </a:rPr>
              <a:t>The main man of the event - Maori chose Te Whero Whero of Waikato as King</a:t>
            </a:r>
            <a:endParaRPr u="sng">
              <a:solidFill>
                <a:schemeClr val="dk2"/>
              </a:solidFill>
              <a:latin typeface="Calibri"/>
              <a:ea typeface="Calibri"/>
              <a:cs typeface="Calibri"/>
              <a:sym typeface="Calibri"/>
            </a:endParaRPr>
          </a:p>
        </p:txBody>
      </p:sp>
      <p:sp>
        <p:nvSpPr>
          <p:cNvPr id="179" name="Google Shape;179;p20"/>
          <p:cNvSpPr txBox="1"/>
          <p:nvPr/>
        </p:nvSpPr>
        <p:spPr>
          <a:xfrm>
            <a:off x="433550" y="847400"/>
            <a:ext cx="8247300" cy="3941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He was living in Manukau in 1840 when the treaty came down for signing. He refused to sign it but he was friendly towards the Pakeha government and was one of the chiefs who sold land to the government in the Manukau area. However he protested to Queen Victoria over the 1846 instruction that all land not actually occupied or cultivated by Maori was to be regarded as Crown property. He said it was against the guarantees of the Treaty of Waitangi.</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He had mana whenua (land) because Waikato had a famous mountain called Taupiri; burial grounds of ancestors mentioned in songs, poems and stories; the Waikato River, which was the mother of the tribes.</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He had mana kai (food) because the Waikato had good plentiful foods.</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He had mana tangata (human) because his family was connected with leaders of all the main ancestral canoes; his father was the leading tohunga of the tribe. He had been a great warrior. He was said to have killed 150 prisoners with his mere in 1831 when he led an expedition into Taranaki.</a:t>
            </a:r>
            <a:endParaRPr sz="18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85" name="Google Shape;185;p21"/>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that you have been given the job of promoting Te Whero Whero of Waikato as king to the Maori people. Using slide 8 write a speech to persuade people to choose him as king.</a:t>
            </a:r>
            <a:endParaRPr/>
          </a:p>
        </p:txBody>
      </p:sp>
      <p:pic>
        <p:nvPicPr>
          <p:cNvPr id="186" name="Google Shape;186;p21"/>
          <p:cNvPicPr preferRelativeResize="0"/>
          <p:nvPr/>
        </p:nvPicPr>
        <p:blipFill>
          <a:blip r:embed="rId3">
            <a:alphaModFix/>
          </a:blip>
          <a:stretch>
            <a:fillRect/>
          </a:stretch>
        </p:blipFill>
        <p:spPr>
          <a:xfrm>
            <a:off x="4528350" y="453250"/>
            <a:ext cx="4068225" cy="423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