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aleway"/>
      <p:regular r:id="rId16"/>
      <p:bold r:id="rId17"/>
      <p:italic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3C5A93-5957-4A9B-A291-B7D798778B6B}">
  <a:tblStyle styleId="{6C3C5A93-5957-4A9B-A291-B7D798778B6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bold.fntdata"/><Relationship Id="rId16" Type="http://schemas.openxmlformats.org/officeDocument/2006/relationships/font" Target="fonts/Raleway-regular.fntdata"/><Relationship Id="rId19" Type="http://schemas.openxmlformats.org/officeDocument/2006/relationships/font" Target="fonts/Raleway-boldItalic.fntdata"/><Relationship Id="rId18" Type="http://schemas.openxmlformats.org/officeDocument/2006/relationships/font" Target="fonts/Ralew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b7a74210b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b7a74210b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b7a74210b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b7a74210b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b7a74210b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b7a74210b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7a74210b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7a74210b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7a74210b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b7a74210b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7a74210b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7a74210b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7a74210b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b7a74210b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7a74210b8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7a74210b8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qNyfSPm1jYU"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Treaty of Waitangi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 We are EXPLORING on analysing the Treaty of Waitangi.</a:t>
            </a:r>
            <a:endParaRPr/>
          </a:p>
        </p:txBody>
      </p:sp>
      <p:pic>
        <p:nvPicPr>
          <p:cNvPr id="74" name="Google Shape;74;p13"/>
          <p:cNvPicPr preferRelativeResize="0"/>
          <p:nvPr/>
        </p:nvPicPr>
        <p:blipFill>
          <a:blip r:embed="rId3">
            <a:alphaModFix/>
          </a:blip>
          <a:stretch>
            <a:fillRect/>
          </a:stretch>
        </p:blipFill>
        <p:spPr>
          <a:xfrm>
            <a:off x="2276150" y="2088925"/>
            <a:ext cx="4404500" cy="189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History of Treaty</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the history behind the Treaty of Waitangi.</a:t>
            </a:r>
            <a:endParaRPr/>
          </a:p>
        </p:txBody>
      </p:sp>
      <p:pic>
        <p:nvPicPr>
          <p:cNvPr id="81" name="Google Shape;81;p14"/>
          <p:cNvPicPr preferRelativeResize="0"/>
          <p:nvPr/>
        </p:nvPicPr>
        <p:blipFill>
          <a:blip r:embed="rId4">
            <a:alphaModFix/>
          </a:blip>
          <a:stretch>
            <a:fillRect/>
          </a:stretch>
        </p:blipFill>
        <p:spPr>
          <a:xfrm>
            <a:off x="3171500" y="421575"/>
            <a:ext cx="5711700" cy="4300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Fiction Inspiration</a:t>
            </a:r>
            <a:endParaRPr/>
          </a:p>
        </p:txBody>
      </p:sp>
      <p:sp>
        <p:nvSpPr>
          <p:cNvPr id="87" name="Google Shape;87;p15"/>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There have been fictional books which have shown the themes of migration, conflict and the effects of colonialism just like the Treaty of Waitangi.</a:t>
            </a:r>
            <a:endParaRPr/>
          </a:p>
        </p:txBody>
      </p:sp>
      <p:pic>
        <p:nvPicPr>
          <p:cNvPr id="88" name="Google Shape;88;p15"/>
          <p:cNvPicPr preferRelativeResize="0"/>
          <p:nvPr/>
        </p:nvPicPr>
        <p:blipFill>
          <a:blip r:embed="rId3">
            <a:alphaModFix/>
          </a:blip>
          <a:stretch>
            <a:fillRect/>
          </a:stretch>
        </p:blipFill>
        <p:spPr>
          <a:xfrm>
            <a:off x="4118750" y="152400"/>
            <a:ext cx="3754151" cy="2517875"/>
          </a:xfrm>
          <a:prstGeom prst="rect">
            <a:avLst/>
          </a:prstGeom>
          <a:noFill/>
          <a:ln>
            <a:noFill/>
          </a:ln>
        </p:spPr>
      </p:pic>
      <p:pic>
        <p:nvPicPr>
          <p:cNvPr id="89" name="Google Shape;89;p15"/>
          <p:cNvPicPr preferRelativeResize="0"/>
          <p:nvPr/>
        </p:nvPicPr>
        <p:blipFill>
          <a:blip r:embed="rId4">
            <a:alphaModFix/>
          </a:blip>
          <a:stretch>
            <a:fillRect/>
          </a:stretch>
        </p:blipFill>
        <p:spPr>
          <a:xfrm>
            <a:off x="4118750" y="2822675"/>
            <a:ext cx="3754150" cy="216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dk2"/>
                </a:solidFill>
                <a:latin typeface="Raleway"/>
                <a:ea typeface="Raleway"/>
                <a:cs typeface="Raleway"/>
                <a:sym typeface="Raleway"/>
              </a:rPr>
              <a:t>Treaty of Waitangi Overview</a:t>
            </a:r>
            <a:endParaRPr/>
          </a:p>
        </p:txBody>
      </p:sp>
      <p:sp>
        <p:nvSpPr>
          <p:cNvPr id="95" name="Google Shape;95;p16"/>
          <p:cNvSpPr txBox="1"/>
          <p:nvPr/>
        </p:nvSpPr>
        <p:spPr>
          <a:xfrm>
            <a:off x="39425" y="581350"/>
            <a:ext cx="9144000" cy="4603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By 1840 Britain had decided it needed to sign a treaty with Maori chiefs.</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The 1840 Treaty of Waitangi is sometimes called ‘the parchment’ because the original treaty was written on parchment, which is animal skin.</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If a treaty is between two groups who speak different languages, it will need a translation so both groups can understand it. A law says that if a problem comes about because of translation, the version to use is the one that is written in the indigenous (native) language of the country where it was signed. In NZ that means Maori.</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The British government sent William Hobson of the British Royal Navy to Waitangi to persuade the chiefs to recognise the authority of Queen Victoria so Britain could govern NZ.</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He was not allowed to bribe or force the Maori.</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The treaty was to be signed at Waitangi because the British Resident lived there.</a:t>
            </a:r>
            <a:endParaRPr sz="1800">
              <a:solidFill>
                <a:schemeClr val="dk2"/>
              </a:solidFill>
              <a:latin typeface="Lato"/>
              <a:ea typeface="Lato"/>
              <a:cs typeface="Lato"/>
              <a:sym typeface="Lato"/>
            </a:endParaRPr>
          </a:p>
          <a:p>
            <a:pPr indent="-342900" lvl="0" marL="457200" rtl="0" algn="l">
              <a:lnSpc>
                <a:spcPct val="115000"/>
              </a:lnSpc>
              <a:spcBef>
                <a:spcPts val="0"/>
              </a:spcBef>
              <a:spcAft>
                <a:spcPts val="0"/>
              </a:spcAft>
              <a:buClr>
                <a:schemeClr val="dk2"/>
              </a:buClr>
              <a:buSzPts val="1800"/>
              <a:buFont typeface="Lato"/>
              <a:buChar char="❖"/>
            </a:pPr>
            <a:r>
              <a:rPr lang="en" sz="1800">
                <a:solidFill>
                  <a:schemeClr val="dk2"/>
                </a:solidFill>
                <a:latin typeface="Lato"/>
                <a:ea typeface="Lato"/>
                <a:cs typeface="Lato"/>
                <a:sym typeface="Lato"/>
              </a:rPr>
              <a:t>Several copies were made of the Treaty of Waitangi and taken by ship around NZ so other chiefs who were not at Waitangi could sign.</a:t>
            </a:r>
            <a:endParaRPr sz="18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The Three Articles of the Treaty of Waitangi</a:t>
            </a:r>
            <a:endParaRPr/>
          </a:p>
        </p:txBody>
      </p:sp>
      <p:graphicFrame>
        <p:nvGraphicFramePr>
          <p:cNvPr id="101" name="Google Shape;101;p17"/>
          <p:cNvGraphicFramePr/>
          <p:nvPr/>
        </p:nvGraphicFramePr>
        <p:xfrm>
          <a:off x="952500" y="1113425"/>
          <a:ext cx="3000000" cy="3000000"/>
        </p:xfrm>
        <a:graphic>
          <a:graphicData uri="http://schemas.openxmlformats.org/drawingml/2006/table">
            <a:tbl>
              <a:tblPr>
                <a:noFill/>
                <a:tableStyleId>{6C3C5A93-5957-4A9B-A291-B7D798778B6B}</a:tableStyleId>
              </a:tblPr>
              <a:tblGrid>
                <a:gridCol w="7239000"/>
              </a:tblGrid>
              <a:tr h="381000">
                <a:tc>
                  <a:txBody>
                    <a:bodyPr/>
                    <a:lstStyle/>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(Article 1 – kāwanatanga/governance)</a:t>
                      </a:r>
                      <a:endParaRPr>
                        <a:highlight>
                          <a:schemeClr val="lt1"/>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sz="1350">
                          <a:solidFill>
                            <a:schemeClr val="dk2"/>
                          </a:solidFill>
                          <a:highlight>
                            <a:schemeClr val="lt1"/>
                          </a:highlight>
                          <a:latin typeface="Roboto"/>
                          <a:ea typeface="Roboto"/>
                          <a:cs typeface="Roboto"/>
                          <a:sym typeface="Roboto"/>
                        </a:rPr>
                        <a:t>The rights and responsibilities of the Crown to govern*</a:t>
                      </a:r>
                      <a:endParaRPr sz="1350">
                        <a:solidFill>
                          <a:schemeClr val="dk2"/>
                        </a:solidFill>
                        <a:highlight>
                          <a:schemeClr val="lt1"/>
                        </a:highlight>
                        <a:latin typeface="Roboto"/>
                        <a:ea typeface="Roboto"/>
                        <a:cs typeface="Roboto"/>
                        <a:sym typeface="Roboto"/>
                      </a:endParaRPr>
                    </a:p>
                    <a:p>
                      <a:pPr indent="0" lvl="0" marL="0" rtl="0" algn="l">
                        <a:spcBef>
                          <a:spcPts val="0"/>
                        </a:spcBef>
                        <a:spcAft>
                          <a:spcPts val="0"/>
                        </a:spcAft>
                        <a:buNone/>
                      </a:pPr>
                      <a:r>
                        <a:t/>
                      </a:r>
                      <a:endParaRPr sz="1350">
                        <a:solidFill>
                          <a:schemeClr val="dk2"/>
                        </a:solidFill>
                        <a:highlight>
                          <a:schemeClr val="lt1"/>
                        </a:highlight>
                        <a:latin typeface="Roboto"/>
                        <a:ea typeface="Roboto"/>
                        <a:cs typeface="Roboto"/>
                        <a:sym typeface="Roboto"/>
                      </a:endParaRPr>
                    </a:p>
                    <a:p>
                      <a:pPr indent="0" lvl="0" marL="0" rtl="0" algn="l">
                        <a:spcBef>
                          <a:spcPts val="0"/>
                        </a:spcBef>
                        <a:spcAft>
                          <a:spcPts val="0"/>
                        </a:spcAft>
                        <a:buNone/>
                      </a:pPr>
                      <a:r>
                        <a:rPr lang="en" sz="1350">
                          <a:solidFill>
                            <a:srgbClr val="202124"/>
                          </a:solidFill>
                          <a:highlight>
                            <a:srgbClr val="FFFFFF"/>
                          </a:highlight>
                          <a:latin typeface="Roboto"/>
                          <a:ea typeface="Roboto"/>
                          <a:cs typeface="Roboto"/>
                          <a:sym typeface="Roboto"/>
                        </a:rPr>
                        <a:t>*conduct the policy, actions, and affairs of (a state, organization, or people) with authority.</a:t>
                      </a:r>
                      <a:endParaRPr sz="1350">
                        <a:solidFill>
                          <a:schemeClr val="dk2"/>
                        </a:solidFill>
                        <a:highlight>
                          <a:schemeClr val="lt1"/>
                        </a:highlight>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(Article 2 – rangatiratanga/self-determination)</a:t>
                      </a:r>
                      <a:endParaRPr sz="1350">
                        <a:solidFill>
                          <a:srgbClr val="121317"/>
                        </a:solidFill>
                        <a:highlight>
                          <a:schemeClr val="lt1"/>
                        </a:highlight>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The collective rights and responsibilities of Māori, as Indigenous people, to live as Māori and to protect and develop their taonga (treasure).</a:t>
                      </a:r>
                      <a:endParaRPr>
                        <a:highlight>
                          <a:schemeClr val="lt1"/>
                        </a:highlight>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(Article 3 – rite tahi/equality)</a:t>
                      </a:r>
                      <a:endParaRPr>
                        <a:solidFill>
                          <a:srgbClr val="121317"/>
                        </a:solidFill>
                        <a:highlight>
                          <a:schemeClr val="lt1"/>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sz="1350">
                          <a:solidFill>
                            <a:srgbClr val="121317"/>
                          </a:solidFill>
                          <a:highlight>
                            <a:schemeClr val="lt1"/>
                          </a:highlight>
                          <a:latin typeface="Roboto"/>
                          <a:ea typeface="Roboto"/>
                          <a:cs typeface="Roboto"/>
                          <a:sym typeface="Roboto"/>
                        </a:rPr>
                        <a:t>The rights and responsibilities of equality and common citizenship for all New Zealanders</a:t>
                      </a:r>
                      <a:r>
                        <a:rPr lang="en" sz="1350">
                          <a:solidFill>
                            <a:srgbClr val="121317"/>
                          </a:solidFill>
                          <a:highlight>
                            <a:schemeClr val="dk2"/>
                          </a:highlight>
                          <a:latin typeface="Roboto"/>
                          <a:ea typeface="Roboto"/>
                          <a:cs typeface="Roboto"/>
                          <a:sym typeface="Roboto"/>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07" name="Google Shape;107;p18"/>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Draw a Y-chart in your global studies books like the image (right) and write down similarities to the three articles of the Treaty of Waitangi. An example of the three articles is written below:</a:t>
            </a:r>
            <a:endParaRPr/>
          </a:p>
          <a:p>
            <a:pPr indent="-304800" lvl="0" marL="457200" rtl="0" algn="l">
              <a:spcBef>
                <a:spcPts val="1200"/>
              </a:spcBef>
              <a:spcAft>
                <a:spcPts val="0"/>
              </a:spcAft>
              <a:buSzPts val="1200"/>
              <a:buAutoNum type="arabicPeriod"/>
            </a:pPr>
            <a:r>
              <a:rPr lang="en"/>
              <a:t>Governance - School leader</a:t>
            </a:r>
            <a:endParaRPr/>
          </a:p>
          <a:p>
            <a:pPr indent="-304800" lvl="0" marL="457200" rtl="0" algn="l">
              <a:spcBef>
                <a:spcPts val="0"/>
              </a:spcBef>
              <a:spcAft>
                <a:spcPts val="0"/>
              </a:spcAft>
              <a:buSzPts val="1200"/>
              <a:buAutoNum type="arabicPeriod"/>
            </a:pPr>
            <a:r>
              <a:rPr lang="en"/>
              <a:t>Maori - Powhiri</a:t>
            </a:r>
            <a:endParaRPr/>
          </a:p>
          <a:p>
            <a:pPr indent="-304800" lvl="0" marL="457200" rtl="0" algn="l">
              <a:spcBef>
                <a:spcPts val="0"/>
              </a:spcBef>
              <a:spcAft>
                <a:spcPts val="0"/>
              </a:spcAft>
              <a:buSzPts val="1200"/>
              <a:buAutoNum type="arabicPeriod"/>
            </a:pPr>
            <a:r>
              <a:rPr lang="en"/>
              <a:t>Equality - Schools</a:t>
            </a:r>
            <a:endParaRPr/>
          </a:p>
        </p:txBody>
      </p:sp>
      <p:pic>
        <p:nvPicPr>
          <p:cNvPr id="108" name="Google Shape;108;p18"/>
          <p:cNvPicPr preferRelativeResize="0"/>
          <p:nvPr/>
        </p:nvPicPr>
        <p:blipFill>
          <a:blip r:embed="rId3">
            <a:alphaModFix/>
          </a:blip>
          <a:stretch>
            <a:fillRect/>
          </a:stretch>
        </p:blipFill>
        <p:spPr>
          <a:xfrm>
            <a:off x="4206125" y="923925"/>
            <a:ext cx="3295650" cy="329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4" name="Google Shape;114;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After you have completed the Y-chart choose </a:t>
            </a:r>
            <a:r>
              <a:rPr b="1" lang="en" u="sng"/>
              <a:t>ONE</a:t>
            </a:r>
            <a:r>
              <a:rPr lang="en"/>
              <a:t> of the terms which you wrote from the Y-chart for each article and write how it is being shown in NZ.</a:t>
            </a:r>
            <a:endParaRPr/>
          </a:p>
        </p:txBody>
      </p:sp>
      <p:pic>
        <p:nvPicPr>
          <p:cNvPr id="115" name="Google Shape;115;p19"/>
          <p:cNvPicPr preferRelativeResize="0"/>
          <p:nvPr/>
        </p:nvPicPr>
        <p:blipFill>
          <a:blip r:embed="rId3">
            <a:alphaModFix/>
          </a:blip>
          <a:stretch>
            <a:fillRect/>
          </a:stretch>
        </p:blipFill>
        <p:spPr>
          <a:xfrm>
            <a:off x="3279900" y="152400"/>
            <a:ext cx="5529075"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21" name="Google Shape;121;p20"/>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After you have completed “Task 1” and “Task 2” write your thoughts about whether you think the Treaty of Waitangi has worked best for everybody or if it has only benefited some people. Write about why you think it is is like that?</a:t>
            </a:r>
            <a:endParaRPr/>
          </a:p>
        </p:txBody>
      </p:sp>
      <p:pic>
        <p:nvPicPr>
          <p:cNvPr id="122" name="Google Shape;122;p20"/>
          <p:cNvPicPr preferRelativeResize="0"/>
          <p:nvPr/>
        </p:nvPicPr>
        <p:blipFill>
          <a:blip r:embed="rId3">
            <a:alphaModFix/>
          </a:blip>
          <a:stretch>
            <a:fillRect/>
          </a:stretch>
        </p:blipFill>
        <p:spPr>
          <a:xfrm>
            <a:off x="3565650" y="152400"/>
            <a:ext cx="4838702"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28" name="Google Shape;128;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1D2125"/>
                </a:solidFill>
                <a:highlight>
                  <a:srgbClr val="FFFFFF"/>
                </a:highlight>
              </a:rPr>
              <a:t>Rule a 10cm by 10cm frame and draw and colour in a picture, icon, or meme that represents the concept/theme of the three articles of the Treaty of Waitangi.</a:t>
            </a:r>
            <a:endParaRPr/>
          </a:p>
        </p:txBody>
      </p:sp>
      <p:pic>
        <p:nvPicPr>
          <p:cNvPr id="129" name="Google Shape;129;p21"/>
          <p:cNvPicPr preferRelativeResize="0"/>
          <p:nvPr/>
        </p:nvPicPr>
        <p:blipFill>
          <a:blip r:embed="rId3">
            <a:alphaModFix/>
          </a:blip>
          <a:stretch>
            <a:fillRect/>
          </a:stretch>
        </p:blipFill>
        <p:spPr>
          <a:xfrm>
            <a:off x="3279900" y="152400"/>
            <a:ext cx="5538924" cy="483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