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61" r:id="rId3"/>
    <p:sldId id="279" r:id="rId4"/>
    <p:sldId id="257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4" r:id="rId19"/>
    <p:sldId id="276" r:id="rId20"/>
    <p:sldId id="277" r:id="rId21"/>
    <p:sldId id="275" r:id="rId22"/>
    <p:sldId id="272" r:id="rId23"/>
    <p:sldId id="273" r:id="rId24"/>
    <p:sldId id="27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88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1B0EAA6-C2C5-4CB2-9FC5-49E02D7ABB4B}" type="datetimeFigureOut">
              <a:rPr lang="en-US" smtClean="0"/>
              <a:t>06-Feb-19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B3555A2-1DD0-46EC-9CE0-C175322020E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0EAA6-C2C5-4CB2-9FC5-49E02D7ABB4B}" type="datetimeFigureOut">
              <a:rPr lang="en-US" smtClean="0"/>
              <a:t>06-Feb-19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555A2-1DD0-46EC-9CE0-C175322020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0EAA6-C2C5-4CB2-9FC5-49E02D7ABB4B}" type="datetimeFigureOut">
              <a:rPr lang="en-US" smtClean="0"/>
              <a:t>06-Feb-19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B3555A2-1DD0-46EC-9CE0-C175322020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0EAA6-C2C5-4CB2-9FC5-49E02D7ABB4B}" type="datetimeFigureOut">
              <a:rPr lang="en-US" smtClean="0"/>
              <a:t>06-Feb-19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555A2-1DD0-46EC-9CE0-C175322020E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1B0EAA6-C2C5-4CB2-9FC5-49E02D7ABB4B}" type="datetimeFigureOut">
              <a:rPr lang="en-US" smtClean="0"/>
              <a:t>06-Feb-19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B3555A2-1DD0-46EC-9CE0-C175322020E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0EAA6-C2C5-4CB2-9FC5-49E02D7ABB4B}" type="datetimeFigureOut">
              <a:rPr lang="en-US" smtClean="0"/>
              <a:t>06-Feb-19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555A2-1DD0-46EC-9CE0-C175322020E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0EAA6-C2C5-4CB2-9FC5-49E02D7ABB4B}" type="datetimeFigureOut">
              <a:rPr lang="en-US" smtClean="0"/>
              <a:t>06-Feb-19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555A2-1DD0-46EC-9CE0-C175322020E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0EAA6-C2C5-4CB2-9FC5-49E02D7ABB4B}" type="datetimeFigureOut">
              <a:rPr lang="en-US" smtClean="0"/>
              <a:t>06-Feb-19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555A2-1DD0-46EC-9CE0-C175322020E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0EAA6-C2C5-4CB2-9FC5-49E02D7ABB4B}" type="datetimeFigureOut">
              <a:rPr lang="en-US" smtClean="0"/>
              <a:t>06-Feb-19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555A2-1DD0-46EC-9CE0-C175322020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0EAA6-C2C5-4CB2-9FC5-49E02D7ABB4B}" type="datetimeFigureOut">
              <a:rPr lang="en-US" smtClean="0"/>
              <a:t>06-Feb-19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B3555A2-1DD0-46EC-9CE0-C175322020E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0EAA6-C2C5-4CB2-9FC5-49E02D7ABB4B}" type="datetimeFigureOut">
              <a:rPr lang="en-US" smtClean="0"/>
              <a:t>06-Feb-19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555A2-1DD0-46EC-9CE0-C175322020E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41B0EAA6-C2C5-4CB2-9FC5-49E02D7ABB4B}" type="datetimeFigureOut">
              <a:rPr lang="en-US" smtClean="0"/>
              <a:t>06-Feb-19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CB3555A2-1DD0-46EC-9CE0-C175322020E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62800" y="1595760"/>
            <a:ext cx="1752600" cy="3128640"/>
          </a:xfrm>
        </p:spPr>
        <p:txBody>
          <a:bodyPr>
            <a:normAutofit/>
          </a:bodyPr>
          <a:lstStyle/>
          <a:p>
            <a:r>
              <a:rPr lang="en-US" dirty="0" smtClean="0"/>
              <a:t>Vocabulary:</a:t>
            </a:r>
          </a:p>
          <a:p>
            <a:endParaRPr lang="en-US" sz="1200" dirty="0" smtClean="0">
              <a:solidFill>
                <a:schemeClr val="bg1"/>
              </a:solidFill>
            </a:endParaRPr>
          </a:p>
          <a:p>
            <a:pPr marL="171450" indent="-171450">
              <a:buClr>
                <a:schemeClr val="bg1"/>
              </a:buClr>
              <a:buFont typeface="Arial" pitchFamily="34" charset="0"/>
              <a:buChar char="•"/>
            </a:pPr>
            <a:r>
              <a:rPr lang="en-US" dirty="0" smtClean="0"/>
              <a:t>simple machine</a:t>
            </a:r>
          </a:p>
          <a:p>
            <a:pPr marL="171450" indent="-171450">
              <a:buClr>
                <a:schemeClr val="bg1"/>
              </a:buClr>
              <a:buFont typeface="Arial" pitchFamily="34" charset="0"/>
              <a:buChar char="•"/>
            </a:pPr>
            <a:r>
              <a:rPr lang="en-US" dirty="0" smtClean="0"/>
              <a:t>pulley</a:t>
            </a:r>
          </a:p>
          <a:p>
            <a:pPr marL="171450" indent="-171450">
              <a:buClr>
                <a:schemeClr val="bg1"/>
              </a:buClr>
              <a:buFont typeface="Arial" pitchFamily="34" charset="0"/>
              <a:buChar char="•"/>
            </a:pPr>
            <a:r>
              <a:rPr lang="en-US" dirty="0" smtClean="0"/>
              <a:t>lever </a:t>
            </a:r>
          </a:p>
          <a:p>
            <a:pPr marL="171450" indent="-171450">
              <a:buClr>
                <a:schemeClr val="bg1"/>
              </a:buClr>
              <a:buFont typeface="Arial" pitchFamily="34" charset="0"/>
              <a:buChar char="•"/>
            </a:pPr>
            <a:r>
              <a:rPr lang="en-US" dirty="0" smtClean="0"/>
              <a:t>ramp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981200"/>
            <a:ext cx="6553200" cy="2519040"/>
          </a:xfrm>
        </p:spPr>
        <p:txBody>
          <a:bodyPr/>
          <a:lstStyle/>
          <a:p>
            <a:pPr algn="ctr"/>
            <a:r>
              <a:rPr lang="en-US" sz="6000" b="1" dirty="0" smtClean="0"/>
              <a:t>TODAY’S LESSON:</a:t>
            </a:r>
            <a:br>
              <a:rPr lang="en-US" sz="6000" b="1" dirty="0" smtClean="0"/>
            </a:br>
            <a:r>
              <a:rPr lang="en-US" sz="6000" b="1" dirty="0" smtClean="0"/>
              <a:t>s</a:t>
            </a:r>
            <a:r>
              <a:rPr lang="en-US" sz="6000" b="1" cap="none" dirty="0" smtClean="0"/>
              <a:t>imple Machines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946098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2400"/>
            <a:ext cx="1219200" cy="6553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4800" dirty="0" smtClean="0"/>
          </a:p>
          <a:p>
            <a:pPr algn="ctr"/>
            <a:endParaRPr lang="en-US" sz="6600" dirty="0"/>
          </a:p>
          <a:p>
            <a:pPr algn="ctr"/>
            <a:r>
              <a:rPr lang="en-US" sz="4800" dirty="0" smtClean="0"/>
              <a:t>L</a:t>
            </a:r>
          </a:p>
          <a:p>
            <a:pPr algn="ctr"/>
            <a:r>
              <a:rPr lang="en-US" sz="4800" dirty="0" smtClean="0"/>
              <a:t>E</a:t>
            </a:r>
          </a:p>
          <a:p>
            <a:pPr algn="ctr"/>
            <a:r>
              <a:rPr lang="en-US" sz="4800" dirty="0" smtClean="0"/>
              <a:t>V</a:t>
            </a:r>
          </a:p>
          <a:p>
            <a:pPr algn="ctr"/>
            <a:r>
              <a:rPr lang="en-US" sz="4800" dirty="0" smtClean="0"/>
              <a:t>E</a:t>
            </a:r>
          </a:p>
          <a:p>
            <a:pPr algn="ctr"/>
            <a:r>
              <a:rPr lang="en-US" sz="4800" dirty="0"/>
              <a:t>R</a:t>
            </a:r>
            <a:endParaRPr lang="en-US" sz="48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990600" y="304800"/>
            <a:ext cx="27432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Types of Simple Machines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19100" y="9144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2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4" name="Picture 2" descr="C:\Users\home\Desktop\seesaw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447800"/>
            <a:ext cx="5562600" cy="41719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7770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2400"/>
            <a:ext cx="1219200" cy="6553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4800" dirty="0" smtClean="0"/>
          </a:p>
          <a:p>
            <a:pPr algn="ctr"/>
            <a:endParaRPr lang="en-US" sz="6600" dirty="0"/>
          </a:p>
          <a:p>
            <a:pPr algn="ctr"/>
            <a:r>
              <a:rPr lang="en-US" sz="4800" dirty="0" smtClean="0"/>
              <a:t>L</a:t>
            </a:r>
          </a:p>
          <a:p>
            <a:pPr algn="ctr"/>
            <a:r>
              <a:rPr lang="en-US" sz="4800" dirty="0" smtClean="0"/>
              <a:t>E</a:t>
            </a:r>
          </a:p>
          <a:p>
            <a:pPr algn="ctr"/>
            <a:r>
              <a:rPr lang="en-US" sz="4800" dirty="0" smtClean="0"/>
              <a:t>V</a:t>
            </a:r>
          </a:p>
          <a:p>
            <a:pPr algn="ctr"/>
            <a:r>
              <a:rPr lang="en-US" sz="4800" dirty="0" smtClean="0"/>
              <a:t>E</a:t>
            </a:r>
          </a:p>
          <a:p>
            <a:pPr algn="ctr"/>
            <a:r>
              <a:rPr lang="en-US" sz="4800" dirty="0"/>
              <a:t>R</a:t>
            </a:r>
            <a:endParaRPr lang="en-US" sz="48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990600" y="304800"/>
            <a:ext cx="27432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Types of Simple Machines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19100" y="9144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2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981200" y="1752600"/>
            <a:ext cx="4572000" cy="3543732"/>
            <a:chOff x="2057400" y="1657134"/>
            <a:chExt cx="4572000" cy="3543732"/>
          </a:xfrm>
        </p:grpSpPr>
        <p:grpSp>
          <p:nvGrpSpPr>
            <p:cNvPr id="10" name="Group 9"/>
            <p:cNvGrpSpPr/>
            <p:nvPr/>
          </p:nvGrpSpPr>
          <p:grpSpPr>
            <a:xfrm>
              <a:off x="2057400" y="1657134"/>
              <a:ext cx="4572000" cy="3543732"/>
              <a:chOff x="2057400" y="1657134"/>
              <a:chExt cx="4572000" cy="3543732"/>
            </a:xfrm>
          </p:grpSpPr>
          <p:pic>
            <p:nvPicPr>
              <p:cNvPr id="4099" name="Picture 3" descr="C:\Users\home\Desktop\lever 2.jpg"/>
              <p:cNvPicPr>
                <a:picLocks noChangeAspect="1" noChangeArrowheads="1"/>
              </p:cNvPicPr>
              <p:nvPr/>
            </p:nvPicPr>
            <p:blipFill>
              <a:blip r:embed="rId2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7400" y="1657134"/>
                <a:ext cx="4572000" cy="35437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Rectangle 3"/>
              <p:cNvSpPr/>
              <p:nvPr/>
            </p:nvSpPr>
            <p:spPr>
              <a:xfrm rot="20485759">
                <a:off x="2267564" y="3871735"/>
                <a:ext cx="1000677" cy="8223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Isosceles Triangle 10"/>
            <p:cNvSpPr/>
            <p:nvPr/>
          </p:nvSpPr>
          <p:spPr>
            <a:xfrm>
              <a:off x="4114800" y="4282926"/>
              <a:ext cx="685800" cy="670074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6" name="Straight Connector 15"/>
          <p:cNvCxnSpPr>
            <a:stCxn id="11" idx="0"/>
          </p:cNvCxnSpPr>
          <p:nvPr/>
        </p:nvCxnSpPr>
        <p:spPr>
          <a:xfrm>
            <a:off x="4381500" y="4378392"/>
            <a:ext cx="2324100" cy="3350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705600" y="4394341"/>
            <a:ext cx="2057400" cy="6381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fixed point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H="1" flipV="1">
            <a:off x="3162300" y="3533777"/>
            <a:ext cx="237638" cy="10475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2781300" y="2895600"/>
            <a:ext cx="762000" cy="6381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bar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6964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2400"/>
            <a:ext cx="1219200" cy="6553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4800" dirty="0" smtClean="0"/>
          </a:p>
          <a:p>
            <a:pPr algn="ctr"/>
            <a:endParaRPr lang="en-US" sz="6600" dirty="0"/>
          </a:p>
          <a:p>
            <a:pPr algn="ctr"/>
            <a:r>
              <a:rPr lang="en-US" sz="4800" dirty="0" smtClean="0"/>
              <a:t>L</a:t>
            </a:r>
          </a:p>
          <a:p>
            <a:pPr algn="ctr"/>
            <a:r>
              <a:rPr lang="en-US" sz="4800" dirty="0" smtClean="0"/>
              <a:t>E</a:t>
            </a:r>
          </a:p>
          <a:p>
            <a:pPr algn="ctr"/>
            <a:r>
              <a:rPr lang="en-US" sz="4800" dirty="0" smtClean="0"/>
              <a:t>V</a:t>
            </a:r>
          </a:p>
          <a:p>
            <a:pPr algn="ctr"/>
            <a:r>
              <a:rPr lang="en-US" sz="4800" dirty="0" smtClean="0"/>
              <a:t>E</a:t>
            </a:r>
          </a:p>
          <a:p>
            <a:pPr algn="ctr"/>
            <a:r>
              <a:rPr lang="en-US" sz="4800" dirty="0"/>
              <a:t>R</a:t>
            </a:r>
            <a:endParaRPr lang="en-US" sz="48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990600" y="304800"/>
            <a:ext cx="27432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Types of Simple Machines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19100" y="9144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2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123" name="Picture 3" descr="C:\Users\home\Desktop\rowboat oa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54"/>
          <a:stretch/>
        </p:blipFill>
        <p:spPr bwMode="auto">
          <a:xfrm>
            <a:off x="1752600" y="1066800"/>
            <a:ext cx="4905375" cy="358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home\Desktop\oa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25908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Straight Connector 17"/>
          <p:cNvCxnSpPr/>
          <p:nvPr/>
        </p:nvCxnSpPr>
        <p:spPr>
          <a:xfrm>
            <a:off x="7086600" y="4710113"/>
            <a:ext cx="533400" cy="304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620000" y="4695825"/>
            <a:ext cx="990600" cy="6381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oar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24" name="Straight Connector 23"/>
          <p:cNvCxnSpPr>
            <a:stCxn id="25" idx="2"/>
          </p:cNvCxnSpPr>
          <p:nvPr/>
        </p:nvCxnSpPr>
        <p:spPr>
          <a:xfrm>
            <a:off x="3176587" y="1895475"/>
            <a:ext cx="433388" cy="54292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2147887" y="1257300"/>
            <a:ext cx="2057400" cy="6381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fixed point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H="1" flipV="1">
            <a:off x="3048000" y="2962494"/>
            <a:ext cx="381000" cy="77130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3429000" y="3733800"/>
            <a:ext cx="762000" cy="6381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bar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9829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2400"/>
            <a:ext cx="1219200" cy="6553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4800" dirty="0" smtClean="0"/>
          </a:p>
          <a:p>
            <a:pPr algn="ctr"/>
            <a:endParaRPr lang="en-US" sz="6600" dirty="0"/>
          </a:p>
          <a:p>
            <a:pPr algn="ctr"/>
            <a:r>
              <a:rPr lang="en-US" sz="4800" dirty="0" smtClean="0"/>
              <a:t>L</a:t>
            </a:r>
          </a:p>
          <a:p>
            <a:pPr algn="ctr"/>
            <a:r>
              <a:rPr lang="en-US" sz="4800" dirty="0" smtClean="0"/>
              <a:t>E</a:t>
            </a:r>
          </a:p>
          <a:p>
            <a:pPr algn="ctr"/>
            <a:r>
              <a:rPr lang="en-US" sz="4800" dirty="0" smtClean="0"/>
              <a:t>V</a:t>
            </a:r>
          </a:p>
          <a:p>
            <a:pPr algn="ctr"/>
            <a:r>
              <a:rPr lang="en-US" sz="4800" dirty="0" smtClean="0"/>
              <a:t>E</a:t>
            </a:r>
          </a:p>
          <a:p>
            <a:pPr algn="ctr"/>
            <a:r>
              <a:rPr lang="en-US" sz="4800" dirty="0"/>
              <a:t>R</a:t>
            </a:r>
            <a:endParaRPr lang="en-US" sz="48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990600" y="304800"/>
            <a:ext cx="27432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Types of Simple Machines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19100" y="9144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2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146" name="Picture 2" descr="C:\Users\home\Desktop\lever 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219200"/>
            <a:ext cx="6581799" cy="40005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>
            <a:off x="5676900" y="4133850"/>
            <a:ext cx="495300" cy="1371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648200" y="5505449"/>
            <a:ext cx="2057400" cy="6381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fixed point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4876800" y="2686050"/>
            <a:ext cx="609600" cy="838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473700" y="2066290"/>
            <a:ext cx="762000" cy="6381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bar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2720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2400"/>
            <a:ext cx="1219200" cy="6553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4800" dirty="0" smtClean="0"/>
          </a:p>
          <a:p>
            <a:pPr algn="ctr"/>
            <a:endParaRPr lang="en-US" sz="6600" dirty="0"/>
          </a:p>
          <a:p>
            <a:pPr algn="ctr"/>
            <a:r>
              <a:rPr lang="en-US" sz="4800" dirty="0" smtClean="0"/>
              <a:t>R</a:t>
            </a:r>
          </a:p>
          <a:p>
            <a:pPr algn="ctr"/>
            <a:r>
              <a:rPr lang="en-US" sz="4800" dirty="0" smtClean="0"/>
              <a:t>A</a:t>
            </a:r>
          </a:p>
          <a:p>
            <a:pPr algn="ctr"/>
            <a:r>
              <a:rPr lang="en-US" sz="4800" dirty="0" smtClean="0"/>
              <a:t>M</a:t>
            </a:r>
          </a:p>
          <a:p>
            <a:pPr algn="ctr"/>
            <a:r>
              <a:rPr lang="en-US" sz="4800" dirty="0"/>
              <a:t>P</a:t>
            </a:r>
            <a:endParaRPr lang="en-US" sz="48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990600" y="304800"/>
            <a:ext cx="27432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Types of Simple Machines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19100" y="9144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3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1574308" y="1447800"/>
            <a:ext cx="7264892" cy="5067300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2000" kern="1200" spc="1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13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Wingdings 2" pitchFamily="18" charset="2"/>
              <a:buNone/>
            </a:pPr>
            <a:r>
              <a:rPr lang="en-US" sz="4800" dirty="0" smtClean="0"/>
              <a:t>WHAT IS A </a:t>
            </a:r>
            <a:r>
              <a:rPr lang="en-US" sz="4800" u="sng" dirty="0" smtClean="0"/>
              <a:t>RAMP</a:t>
            </a:r>
            <a:r>
              <a:rPr lang="en-US" sz="4800" dirty="0" smtClean="0"/>
              <a:t> ?</a:t>
            </a:r>
          </a:p>
          <a:p>
            <a:pPr marL="45720" indent="0" algn="ctr">
              <a:buFont typeface="Wingdings 2" pitchFamily="18" charset="2"/>
              <a:buNone/>
            </a:pPr>
            <a:endParaRPr lang="en-US" sz="1400" dirty="0" smtClean="0"/>
          </a:p>
          <a:p>
            <a:r>
              <a:rPr lang="en-US" sz="4500" dirty="0" smtClean="0"/>
              <a:t> </a:t>
            </a:r>
            <a:r>
              <a:rPr lang="en-US" sz="4200" dirty="0" smtClean="0"/>
              <a:t>A ramp is a slanted</a:t>
            </a:r>
            <a:br>
              <a:rPr lang="en-US" sz="4200" dirty="0" smtClean="0"/>
            </a:br>
            <a:r>
              <a:rPr lang="en-US" sz="4200" dirty="0" smtClean="0"/>
              <a:t>  surface.</a:t>
            </a:r>
          </a:p>
          <a:p>
            <a:r>
              <a:rPr lang="en-US" sz="4200" dirty="0"/>
              <a:t> </a:t>
            </a:r>
            <a:r>
              <a:rPr lang="en-US" sz="4200" dirty="0" smtClean="0"/>
              <a:t>You can use it to move </a:t>
            </a:r>
            <a:br>
              <a:rPr lang="en-US" sz="4200" dirty="0" smtClean="0"/>
            </a:br>
            <a:r>
              <a:rPr lang="en-US" sz="4200" dirty="0" smtClean="0"/>
              <a:t>  things up or down easily.</a:t>
            </a:r>
            <a:endParaRPr lang="en-US" sz="4200" dirty="0"/>
          </a:p>
        </p:txBody>
      </p:sp>
    </p:spTree>
    <p:extLst>
      <p:ext uri="{BB962C8B-B14F-4D97-AF65-F5344CB8AC3E}">
        <p14:creationId xmlns:p14="http://schemas.microsoft.com/office/powerpoint/2010/main" val="39308432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2400"/>
            <a:ext cx="1219200" cy="6553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4800" dirty="0" smtClean="0"/>
          </a:p>
          <a:p>
            <a:pPr algn="ctr"/>
            <a:endParaRPr lang="en-US" sz="6600" dirty="0"/>
          </a:p>
          <a:p>
            <a:pPr algn="ctr"/>
            <a:r>
              <a:rPr lang="en-US" sz="4800" dirty="0" smtClean="0"/>
              <a:t>R</a:t>
            </a:r>
          </a:p>
          <a:p>
            <a:pPr algn="ctr"/>
            <a:r>
              <a:rPr lang="en-US" sz="4800" dirty="0" smtClean="0"/>
              <a:t>A</a:t>
            </a:r>
          </a:p>
          <a:p>
            <a:pPr algn="ctr"/>
            <a:r>
              <a:rPr lang="en-US" sz="4800" dirty="0" smtClean="0"/>
              <a:t>M</a:t>
            </a:r>
          </a:p>
          <a:p>
            <a:pPr algn="ctr"/>
            <a:r>
              <a:rPr lang="en-US" sz="4800" dirty="0"/>
              <a:t>P</a:t>
            </a:r>
            <a:endParaRPr lang="en-US" sz="48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990600" y="304800"/>
            <a:ext cx="27432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Types of Simple Machines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19100" y="9144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3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057400" y="972124"/>
            <a:ext cx="5715000" cy="4687204"/>
            <a:chOff x="2057400" y="972124"/>
            <a:chExt cx="5715000" cy="4687204"/>
          </a:xfrm>
        </p:grpSpPr>
        <p:pic>
          <p:nvPicPr>
            <p:cNvPr id="7170" name="Picture 2" descr="C:\Users\home\Desktop\ramp.gi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972124"/>
              <a:ext cx="5715000" cy="4687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4343400" y="4267200"/>
              <a:ext cx="2013585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/>
            <p:cNvSpPr/>
            <p:nvPr/>
          </p:nvSpPr>
          <p:spPr>
            <a:xfrm>
              <a:off x="4191000" y="4267200"/>
              <a:ext cx="3048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/>
          <p:cNvCxnSpPr/>
          <p:nvPr/>
        </p:nvCxnSpPr>
        <p:spPr>
          <a:xfrm>
            <a:off x="4794885" y="3962400"/>
            <a:ext cx="843915" cy="76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638800" y="4724400"/>
            <a:ext cx="1143000" cy="6381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ramp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8917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2400"/>
            <a:ext cx="1219200" cy="6553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4800" dirty="0" smtClean="0"/>
          </a:p>
          <a:p>
            <a:pPr algn="ctr"/>
            <a:endParaRPr lang="en-US" sz="6600" dirty="0"/>
          </a:p>
          <a:p>
            <a:pPr algn="ctr"/>
            <a:r>
              <a:rPr lang="en-US" sz="4800" dirty="0" smtClean="0"/>
              <a:t>R</a:t>
            </a:r>
          </a:p>
          <a:p>
            <a:pPr algn="ctr"/>
            <a:r>
              <a:rPr lang="en-US" sz="4800" dirty="0" smtClean="0"/>
              <a:t>A</a:t>
            </a:r>
          </a:p>
          <a:p>
            <a:pPr algn="ctr"/>
            <a:r>
              <a:rPr lang="en-US" sz="4800" dirty="0" smtClean="0"/>
              <a:t>M</a:t>
            </a:r>
          </a:p>
          <a:p>
            <a:pPr algn="ctr"/>
            <a:r>
              <a:rPr lang="en-US" sz="4800" dirty="0"/>
              <a:t>P</a:t>
            </a:r>
            <a:endParaRPr lang="en-US" sz="48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990600" y="304800"/>
            <a:ext cx="27432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Types of Simple Machines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19100" y="9144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3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194" name="Picture 2" descr="C:\Users\home\Desktop\ramp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371600"/>
            <a:ext cx="5893028" cy="393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home\Desktop\trolle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935" y="3886200"/>
            <a:ext cx="247293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home\Desktop\trolle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58599">
            <a:off x="2363823" y="1760577"/>
            <a:ext cx="247293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2518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85185E-6 L 0.39792 -0.11088 " pathEditMode="relative" rAng="0" ptsTypes="AA">
                                      <p:cBhvr>
                                        <p:cTn id="40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96" y="-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home\Desktop\quiz tim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38200"/>
            <a:ext cx="695109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18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752600"/>
            <a:ext cx="8407893" cy="44074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4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Question #1:</a:t>
            </a:r>
            <a:r>
              <a:rPr lang="en-US" sz="4400" dirty="0" smtClean="0"/>
              <a:t> </a:t>
            </a:r>
          </a:p>
          <a:p>
            <a:pPr marL="45720" indent="0">
              <a:buNone/>
            </a:pPr>
            <a:r>
              <a:rPr lang="en-US" sz="4400" dirty="0" smtClean="0"/>
              <a:t> What is a pulley?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sz="4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04800"/>
            <a:ext cx="8381260" cy="1054394"/>
          </a:xfrm>
        </p:spPr>
        <p:txBody>
          <a:bodyPr/>
          <a:lstStyle/>
          <a:p>
            <a:r>
              <a:rPr lang="en-US" sz="5400" dirty="0" smtClean="0"/>
              <a:t>QUIZ TIME !</a:t>
            </a:r>
            <a:endParaRPr lang="en-US" sz="5400" dirty="0"/>
          </a:p>
        </p:txBody>
      </p:sp>
      <p:sp>
        <p:nvSpPr>
          <p:cNvPr id="4" name="Rectangle 3"/>
          <p:cNvSpPr/>
          <p:nvPr/>
        </p:nvSpPr>
        <p:spPr>
          <a:xfrm>
            <a:off x="990600" y="3886200"/>
            <a:ext cx="7162800" cy="1905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" indent="0">
              <a:buNone/>
            </a:pPr>
            <a:r>
              <a:rPr lang="en-US" sz="4000" dirty="0" smtClean="0">
                <a:solidFill>
                  <a:schemeClr val="tx1"/>
                </a:solidFill>
              </a:rPr>
              <a:t> Answer:</a:t>
            </a:r>
          </a:p>
          <a:p>
            <a:pPr marL="45720" indent="0"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 It is a rope that moves over a</a:t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en-US" sz="4000" dirty="0" smtClean="0">
                <a:solidFill>
                  <a:schemeClr val="bg1"/>
                </a:solidFill>
              </a:rPr>
              <a:t> wheel.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02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752600"/>
            <a:ext cx="8407893" cy="44074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4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Question #2:</a:t>
            </a:r>
            <a:r>
              <a:rPr lang="en-US" sz="4400" dirty="0" smtClean="0"/>
              <a:t> </a:t>
            </a:r>
          </a:p>
          <a:p>
            <a:pPr marL="45720" indent="0">
              <a:buNone/>
            </a:pPr>
            <a:r>
              <a:rPr lang="en-US" sz="4400" dirty="0" smtClean="0"/>
              <a:t> What is a lever?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sz="4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04800"/>
            <a:ext cx="8381260" cy="1054394"/>
          </a:xfrm>
        </p:spPr>
        <p:txBody>
          <a:bodyPr/>
          <a:lstStyle/>
          <a:p>
            <a:r>
              <a:rPr lang="en-US" sz="5400" dirty="0" smtClean="0"/>
              <a:t>QUIZ TIME !</a:t>
            </a:r>
            <a:endParaRPr lang="en-US" sz="5400" dirty="0"/>
          </a:p>
        </p:txBody>
      </p:sp>
      <p:sp>
        <p:nvSpPr>
          <p:cNvPr id="4" name="Rectangle 3"/>
          <p:cNvSpPr/>
          <p:nvPr/>
        </p:nvSpPr>
        <p:spPr>
          <a:xfrm>
            <a:off x="990600" y="3886200"/>
            <a:ext cx="7162800" cy="1981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" indent="0">
              <a:buNone/>
            </a:pPr>
            <a:r>
              <a:rPr lang="en-US" sz="4000" dirty="0" smtClean="0">
                <a:solidFill>
                  <a:schemeClr val="tx1"/>
                </a:solidFill>
              </a:rPr>
              <a:t> Answer:</a:t>
            </a:r>
          </a:p>
          <a:p>
            <a:pPr marL="45720" indent="0"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 It is a bar that balances on a</a:t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en-US" sz="4000" dirty="0" smtClean="0">
                <a:solidFill>
                  <a:schemeClr val="bg1"/>
                </a:solidFill>
              </a:rPr>
              <a:t> fixed point.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491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219200" y="1600200"/>
            <a:ext cx="6629400" cy="3276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/>
              <a:t>Let’s watch a video!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815021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752600"/>
            <a:ext cx="8407893" cy="44074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4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Question #3:</a:t>
            </a:r>
            <a:r>
              <a:rPr lang="en-US" sz="4400" dirty="0" smtClean="0"/>
              <a:t> </a:t>
            </a:r>
          </a:p>
          <a:p>
            <a:pPr marL="45720" indent="0">
              <a:buNone/>
            </a:pPr>
            <a:r>
              <a:rPr lang="en-US" sz="4400" dirty="0" smtClean="0"/>
              <a:t> What is a ramp?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sz="4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04800"/>
            <a:ext cx="8381260" cy="1054394"/>
          </a:xfrm>
        </p:spPr>
        <p:txBody>
          <a:bodyPr/>
          <a:lstStyle/>
          <a:p>
            <a:r>
              <a:rPr lang="en-US" sz="5400" dirty="0" smtClean="0"/>
              <a:t>QUIZ TIME !</a:t>
            </a:r>
            <a:endParaRPr lang="en-US" sz="5400" dirty="0"/>
          </a:p>
        </p:txBody>
      </p:sp>
      <p:sp>
        <p:nvSpPr>
          <p:cNvPr id="4" name="Rectangle 3"/>
          <p:cNvSpPr/>
          <p:nvPr/>
        </p:nvSpPr>
        <p:spPr>
          <a:xfrm>
            <a:off x="990600" y="3886200"/>
            <a:ext cx="7162800" cy="1905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" indent="0">
              <a:buNone/>
            </a:pPr>
            <a:r>
              <a:rPr lang="en-US" sz="4000" dirty="0" smtClean="0">
                <a:solidFill>
                  <a:schemeClr val="tx1"/>
                </a:solidFill>
              </a:rPr>
              <a:t> Answer:</a:t>
            </a:r>
          </a:p>
          <a:p>
            <a:pPr marL="45720" indent="0"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 It is a slanted surface.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91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752600"/>
            <a:ext cx="8407893" cy="44074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4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Question #4:</a:t>
            </a:r>
            <a:r>
              <a:rPr lang="en-US" sz="4400" dirty="0" smtClean="0"/>
              <a:t> </a:t>
            </a:r>
          </a:p>
          <a:p>
            <a:pPr marL="45720" indent="0">
              <a:buNone/>
            </a:pPr>
            <a:r>
              <a:rPr lang="en-US" sz="4400" dirty="0" smtClean="0"/>
              <a:t> What is a pulley used for?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sz="4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04800"/>
            <a:ext cx="8381260" cy="1054394"/>
          </a:xfrm>
        </p:spPr>
        <p:txBody>
          <a:bodyPr/>
          <a:lstStyle/>
          <a:p>
            <a:r>
              <a:rPr lang="en-US" sz="5400" dirty="0" smtClean="0"/>
              <a:t>QUIZ TIME !</a:t>
            </a:r>
            <a:endParaRPr lang="en-US" sz="5400" dirty="0"/>
          </a:p>
        </p:txBody>
      </p:sp>
      <p:sp>
        <p:nvSpPr>
          <p:cNvPr id="4" name="Rectangle 3"/>
          <p:cNvSpPr/>
          <p:nvPr/>
        </p:nvSpPr>
        <p:spPr>
          <a:xfrm>
            <a:off x="990600" y="3810000"/>
            <a:ext cx="7162800" cy="2057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" indent="0">
              <a:buNone/>
            </a:pPr>
            <a:r>
              <a:rPr lang="en-US" sz="4000" dirty="0" smtClean="0">
                <a:solidFill>
                  <a:schemeClr val="tx1"/>
                </a:solidFill>
              </a:rPr>
              <a:t> Answer:</a:t>
            </a:r>
          </a:p>
          <a:p>
            <a:pPr marL="45720" indent="0"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 It is used to lift heavy objects</a:t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en-US" sz="4000" dirty="0" smtClean="0">
                <a:solidFill>
                  <a:schemeClr val="bg1"/>
                </a:solidFill>
              </a:rPr>
              <a:t> easily.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08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752600"/>
            <a:ext cx="8407893" cy="44074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4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Question #5:</a:t>
            </a:r>
            <a:r>
              <a:rPr lang="en-US" sz="3800" dirty="0" smtClean="0"/>
              <a:t> </a:t>
            </a:r>
          </a:p>
          <a:p>
            <a:pPr marL="45720" indent="0">
              <a:buNone/>
            </a:pPr>
            <a:r>
              <a:rPr lang="en-US" sz="3800" dirty="0" smtClean="0"/>
              <a:t> What two important things make</a:t>
            </a:r>
            <a:br>
              <a:rPr lang="en-US" sz="3800" dirty="0" smtClean="0"/>
            </a:br>
            <a:r>
              <a:rPr lang="en-US" sz="3800" dirty="0" smtClean="0"/>
              <a:t> up a lever?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sz="4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04800"/>
            <a:ext cx="8381260" cy="1054394"/>
          </a:xfrm>
        </p:spPr>
        <p:txBody>
          <a:bodyPr/>
          <a:lstStyle/>
          <a:p>
            <a:r>
              <a:rPr lang="en-US" sz="5400" dirty="0" smtClean="0"/>
              <a:t>QUIZ TIME !</a:t>
            </a:r>
            <a:endParaRPr lang="en-US" sz="5400" dirty="0"/>
          </a:p>
        </p:txBody>
      </p:sp>
      <p:sp>
        <p:nvSpPr>
          <p:cNvPr id="4" name="Rectangle 3"/>
          <p:cNvSpPr/>
          <p:nvPr/>
        </p:nvSpPr>
        <p:spPr>
          <a:xfrm>
            <a:off x="990600" y="4038600"/>
            <a:ext cx="7162800" cy="1905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" indent="0">
              <a:buNone/>
            </a:pPr>
            <a:r>
              <a:rPr lang="en-US" sz="4000" dirty="0" smtClean="0">
                <a:solidFill>
                  <a:schemeClr val="tx1"/>
                </a:solidFill>
              </a:rPr>
              <a:t> Answer:</a:t>
            </a:r>
          </a:p>
          <a:p>
            <a:pPr marL="45720" indent="0"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 A bar and a fixed point.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21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752600"/>
            <a:ext cx="8407893" cy="44074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4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Question #6:</a:t>
            </a:r>
            <a:r>
              <a:rPr lang="en-US" sz="4400" dirty="0" smtClean="0"/>
              <a:t> </a:t>
            </a:r>
          </a:p>
          <a:p>
            <a:pPr marL="45720" indent="0">
              <a:buNone/>
            </a:pPr>
            <a:r>
              <a:rPr lang="en-US" sz="4400" dirty="0" smtClean="0"/>
              <a:t> How is a ramp useful to us?</a:t>
            </a:r>
            <a:r>
              <a:rPr lang="en-US" sz="3800" dirty="0" smtClean="0"/>
              <a:t/>
            </a:r>
            <a:br>
              <a:rPr lang="en-US" sz="3800" dirty="0" smtClean="0"/>
            </a:br>
            <a:r>
              <a:rPr lang="en-US" sz="3800" dirty="0" smtClean="0"/>
              <a:t> 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sz="4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04800"/>
            <a:ext cx="8381260" cy="1054394"/>
          </a:xfrm>
        </p:spPr>
        <p:txBody>
          <a:bodyPr/>
          <a:lstStyle/>
          <a:p>
            <a:r>
              <a:rPr lang="en-US" sz="5400" dirty="0" smtClean="0"/>
              <a:t>QUIZ TIME !</a:t>
            </a:r>
            <a:endParaRPr lang="en-US" sz="5400" dirty="0"/>
          </a:p>
        </p:txBody>
      </p:sp>
      <p:sp>
        <p:nvSpPr>
          <p:cNvPr id="4" name="Rectangle 3"/>
          <p:cNvSpPr/>
          <p:nvPr/>
        </p:nvSpPr>
        <p:spPr>
          <a:xfrm>
            <a:off x="990600" y="3886200"/>
            <a:ext cx="7162800" cy="2057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" indent="0">
              <a:buNone/>
            </a:pPr>
            <a:r>
              <a:rPr lang="en-US" sz="3800" dirty="0" smtClean="0">
                <a:solidFill>
                  <a:schemeClr val="tx1"/>
                </a:solidFill>
              </a:rPr>
              <a:t> Answer:</a:t>
            </a:r>
          </a:p>
          <a:p>
            <a:pPr marL="45720" indent="0">
              <a:buNone/>
            </a:pPr>
            <a:r>
              <a:rPr lang="en-US" sz="3800" dirty="0" smtClean="0">
                <a:solidFill>
                  <a:schemeClr val="bg1"/>
                </a:solidFill>
              </a:rPr>
              <a:t> We can use it to move things up</a:t>
            </a:r>
            <a:br>
              <a:rPr lang="en-US" sz="3800" dirty="0" smtClean="0">
                <a:solidFill>
                  <a:schemeClr val="bg1"/>
                </a:solidFill>
              </a:rPr>
            </a:br>
            <a:r>
              <a:rPr lang="en-US" sz="3800" dirty="0" smtClean="0">
                <a:solidFill>
                  <a:schemeClr val="bg1"/>
                </a:solidFill>
              </a:rPr>
              <a:t> or down easily.</a:t>
            </a:r>
            <a:endParaRPr lang="en-US" sz="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24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Memes_Stickers\gifs\the en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914400"/>
            <a:ext cx="8398933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34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- Simple Machines (trimmed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" y="762000"/>
            <a:ext cx="85344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972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917192"/>
            <a:ext cx="8407893" cy="440740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en-US" sz="4400" dirty="0" smtClean="0"/>
              <a:t>WHAT IS A </a:t>
            </a:r>
            <a:r>
              <a:rPr lang="en-US" sz="4400" u="sng" dirty="0" smtClean="0"/>
              <a:t>SIMPLE MACHINE</a:t>
            </a:r>
            <a:r>
              <a:rPr lang="en-US" sz="4400" dirty="0" smtClean="0"/>
              <a:t> ?</a:t>
            </a:r>
          </a:p>
          <a:p>
            <a:pPr marL="45720" indent="0" algn="ctr">
              <a:buNone/>
            </a:pPr>
            <a:endParaRPr lang="en-US" dirty="0" smtClean="0"/>
          </a:p>
          <a:p>
            <a:r>
              <a:rPr lang="en-US" sz="4400" dirty="0" smtClean="0"/>
              <a:t> A simple machine is a tool</a:t>
            </a:r>
            <a:br>
              <a:rPr lang="en-US" sz="4400" dirty="0" smtClean="0"/>
            </a:br>
            <a:r>
              <a:rPr lang="en-US" sz="4400" dirty="0" smtClean="0"/>
              <a:t>  that can make it easier to</a:t>
            </a:r>
            <a:br>
              <a:rPr lang="en-US" sz="4400" dirty="0" smtClean="0"/>
            </a:br>
            <a:r>
              <a:rPr lang="en-US" sz="4400" dirty="0" smtClean="0"/>
              <a:t>  move things.</a:t>
            </a:r>
            <a:endParaRPr lang="en-US" sz="4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04800"/>
            <a:ext cx="8381260" cy="1054394"/>
          </a:xfrm>
        </p:spPr>
        <p:txBody>
          <a:bodyPr/>
          <a:lstStyle/>
          <a:p>
            <a:r>
              <a:rPr lang="en-US" sz="5400" dirty="0" smtClean="0"/>
              <a:t>SIMPLE MACHINES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6240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752600"/>
            <a:ext cx="8407893" cy="440740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en-US" sz="4400" dirty="0" smtClean="0"/>
              <a:t>Let’s learn about 3 types of simple machines:</a:t>
            </a:r>
          </a:p>
          <a:p>
            <a:pPr marL="45720" indent="0" algn="ctr">
              <a:buNone/>
            </a:pPr>
            <a:endParaRPr lang="en-US" sz="1400" dirty="0" smtClean="0"/>
          </a:p>
          <a:p>
            <a:pPr marL="1597025"/>
            <a:r>
              <a:rPr lang="en-US" sz="4400" dirty="0" smtClean="0"/>
              <a:t> pulley</a:t>
            </a:r>
          </a:p>
          <a:p>
            <a:pPr marL="1597025"/>
            <a:r>
              <a:rPr lang="en-US" sz="4400" dirty="0"/>
              <a:t> </a:t>
            </a:r>
            <a:r>
              <a:rPr lang="en-US" sz="4400" dirty="0" smtClean="0"/>
              <a:t>lever</a:t>
            </a:r>
          </a:p>
          <a:p>
            <a:pPr marL="1597025"/>
            <a:r>
              <a:rPr lang="en-US" sz="4400" dirty="0"/>
              <a:t> </a:t>
            </a:r>
            <a:r>
              <a:rPr lang="en-US" sz="4400" dirty="0" smtClean="0"/>
              <a:t>ramp</a:t>
            </a:r>
            <a:endParaRPr lang="en-US" sz="4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04800"/>
            <a:ext cx="8381260" cy="1054394"/>
          </a:xfrm>
        </p:spPr>
        <p:txBody>
          <a:bodyPr/>
          <a:lstStyle/>
          <a:p>
            <a:r>
              <a:rPr lang="en-US" sz="5400" dirty="0" smtClean="0"/>
              <a:t>SIMPLE MACHINES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5067347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2400"/>
            <a:ext cx="1219200" cy="6553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4800" dirty="0" smtClean="0"/>
          </a:p>
          <a:p>
            <a:pPr algn="ctr"/>
            <a:endParaRPr lang="en-US" sz="5400" dirty="0"/>
          </a:p>
          <a:p>
            <a:pPr algn="ctr"/>
            <a:r>
              <a:rPr lang="en-US" sz="4800" dirty="0" smtClean="0"/>
              <a:t>P</a:t>
            </a:r>
          </a:p>
          <a:p>
            <a:pPr algn="ctr"/>
            <a:r>
              <a:rPr lang="en-US" sz="4800" dirty="0" smtClean="0"/>
              <a:t>U</a:t>
            </a:r>
          </a:p>
          <a:p>
            <a:pPr algn="ctr"/>
            <a:r>
              <a:rPr lang="en-US" sz="4800" dirty="0" smtClean="0"/>
              <a:t>L</a:t>
            </a:r>
          </a:p>
          <a:p>
            <a:pPr algn="ctr"/>
            <a:r>
              <a:rPr lang="en-US" sz="4800" dirty="0" smtClean="0"/>
              <a:t>L</a:t>
            </a:r>
          </a:p>
          <a:p>
            <a:pPr algn="ctr"/>
            <a:r>
              <a:rPr lang="en-US" sz="4800" dirty="0" smtClean="0"/>
              <a:t>E</a:t>
            </a:r>
          </a:p>
          <a:p>
            <a:pPr algn="ctr"/>
            <a:r>
              <a:rPr lang="en-US" sz="4800" dirty="0"/>
              <a:t>Y</a:t>
            </a:r>
          </a:p>
        </p:txBody>
      </p:sp>
      <p:sp>
        <p:nvSpPr>
          <p:cNvPr id="6" name="Rectangle 5"/>
          <p:cNvSpPr/>
          <p:nvPr/>
        </p:nvSpPr>
        <p:spPr>
          <a:xfrm>
            <a:off x="990600" y="304800"/>
            <a:ext cx="27432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Types of Simple Machines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19100" y="9144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1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1574308" y="1447800"/>
            <a:ext cx="7264892" cy="5067300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2000" kern="1200" spc="1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13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Wingdings 2" pitchFamily="18" charset="2"/>
              <a:buNone/>
            </a:pPr>
            <a:r>
              <a:rPr lang="en-US" sz="4800" dirty="0" smtClean="0"/>
              <a:t>WHAT IS A </a:t>
            </a:r>
            <a:r>
              <a:rPr lang="en-US" sz="4800" u="sng" dirty="0" smtClean="0"/>
              <a:t>PULLEY</a:t>
            </a:r>
            <a:r>
              <a:rPr lang="en-US" sz="4800" dirty="0" smtClean="0"/>
              <a:t> ?</a:t>
            </a:r>
          </a:p>
          <a:p>
            <a:pPr marL="45720" indent="0" algn="ctr">
              <a:buFont typeface="Wingdings 2" pitchFamily="18" charset="2"/>
              <a:buNone/>
            </a:pPr>
            <a:endParaRPr lang="en-US" sz="2400" dirty="0" smtClean="0"/>
          </a:p>
          <a:p>
            <a:r>
              <a:rPr lang="en-US" sz="4800" dirty="0" smtClean="0"/>
              <a:t> A pulley is a rope that</a:t>
            </a:r>
            <a:br>
              <a:rPr lang="en-US" sz="4800" dirty="0" smtClean="0"/>
            </a:br>
            <a:r>
              <a:rPr lang="en-US" sz="4800" dirty="0" smtClean="0"/>
              <a:t>  moves over a wheel.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586005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2400"/>
            <a:ext cx="1219200" cy="6553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4800" dirty="0" smtClean="0"/>
          </a:p>
          <a:p>
            <a:pPr algn="ctr"/>
            <a:endParaRPr lang="en-US" sz="5400" dirty="0"/>
          </a:p>
          <a:p>
            <a:pPr algn="ctr"/>
            <a:r>
              <a:rPr lang="en-US" sz="4800" dirty="0" smtClean="0"/>
              <a:t>P</a:t>
            </a:r>
          </a:p>
          <a:p>
            <a:pPr algn="ctr"/>
            <a:r>
              <a:rPr lang="en-US" sz="4800" dirty="0" smtClean="0"/>
              <a:t>U</a:t>
            </a:r>
          </a:p>
          <a:p>
            <a:pPr algn="ctr"/>
            <a:r>
              <a:rPr lang="en-US" sz="4800" dirty="0" smtClean="0"/>
              <a:t>L</a:t>
            </a:r>
          </a:p>
          <a:p>
            <a:pPr algn="ctr"/>
            <a:r>
              <a:rPr lang="en-US" sz="4800" dirty="0" smtClean="0"/>
              <a:t>L</a:t>
            </a:r>
          </a:p>
          <a:p>
            <a:pPr algn="ctr"/>
            <a:r>
              <a:rPr lang="en-US" sz="4800" dirty="0" smtClean="0"/>
              <a:t>E</a:t>
            </a:r>
          </a:p>
          <a:p>
            <a:pPr algn="ctr"/>
            <a:r>
              <a:rPr lang="en-US" sz="4800" dirty="0"/>
              <a:t>Y</a:t>
            </a:r>
          </a:p>
        </p:txBody>
      </p:sp>
      <p:sp>
        <p:nvSpPr>
          <p:cNvPr id="6" name="Rectangle 5"/>
          <p:cNvSpPr/>
          <p:nvPr/>
        </p:nvSpPr>
        <p:spPr>
          <a:xfrm>
            <a:off x="990600" y="304800"/>
            <a:ext cx="27432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Types of Simple Machines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19100" y="9144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1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514600" y="1066800"/>
            <a:ext cx="5257800" cy="4800600"/>
            <a:chOff x="2514600" y="1066800"/>
            <a:chExt cx="5257800" cy="4800600"/>
          </a:xfrm>
        </p:grpSpPr>
        <p:grpSp>
          <p:nvGrpSpPr>
            <p:cNvPr id="3" name="Group 2"/>
            <p:cNvGrpSpPr/>
            <p:nvPr/>
          </p:nvGrpSpPr>
          <p:grpSpPr>
            <a:xfrm>
              <a:off x="2514600" y="1066800"/>
              <a:ext cx="5257800" cy="4800600"/>
              <a:chOff x="1676400" y="990600"/>
              <a:chExt cx="3048000" cy="3314700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1676400" y="990600"/>
                <a:ext cx="3048000" cy="33147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26" name="Picture 2" descr="C:\Users\home\Desktop\pulley.gif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20850" y="1028700"/>
                <a:ext cx="2698750" cy="32385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" name="Rectangle 3"/>
            <p:cNvSpPr/>
            <p:nvPr/>
          </p:nvSpPr>
          <p:spPr>
            <a:xfrm>
              <a:off x="4208780" y="2397760"/>
              <a:ext cx="7620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248400" y="2438400"/>
              <a:ext cx="7620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334000" y="2209800"/>
              <a:ext cx="762000" cy="114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956161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2400"/>
            <a:ext cx="1219200" cy="6553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4800" dirty="0" smtClean="0"/>
          </a:p>
          <a:p>
            <a:pPr algn="ctr"/>
            <a:endParaRPr lang="en-US" sz="5400" dirty="0"/>
          </a:p>
          <a:p>
            <a:pPr algn="ctr"/>
            <a:r>
              <a:rPr lang="en-US" sz="4800" dirty="0" smtClean="0"/>
              <a:t>P</a:t>
            </a:r>
          </a:p>
          <a:p>
            <a:pPr algn="ctr"/>
            <a:r>
              <a:rPr lang="en-US" sz="4800" dirty="0" smtClean="0"/>
              <a:t>U</a:t>
            </a:r>
          </a:p>
          <a:p>
            <a:pPr algn="ctr"/>
            <a:r>
              <a:rPr lang="en-US" sz="4800" dirty="0" smtClean="0"/>
              <a:t>L</a:t>
            </a:r>
          </a:p>
          <a:p>
            <a:pPr algn="ctr"/>
            <a:r>
              <a:rPr lang="en-US" sz="4800" dirty="0" smtClean="0"/>
              <a:t>L</a:t>
            </a:r>
          </a:p>
          <a:p>
            <a:pPr algn="ctr"/>
            <a:r>
              <a:rPr lang="en-US" sz="4800" dirty="0" smtClean="0"/>
              <a:t>E</a:t>
            </a:r>
          </a:p>
          <a:p>
            <a:pPr algn="ctr"/>
            <a:r>
              <a:rPr lang="en-US" sz="4800" dirty="0"/>
              <a:t>Y</a:t>
            </a:r>
          </a:p>
        </p:txBody>
      </p:sp>
      <p:sp>
        <p:nvSpPr>
          <p:cNvPr id="6" name="Rectangle 5"/>
          <p:cNvSpPr/>
          <p:nvPr/>
        </p:nvSpPr>
        <p:spPr>
          <a:xfrm>
            <a:off x="990600" y="304800"/>
            <a:ext cx="27432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Types of Simple Machines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19100" y="9144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1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19400" y="1143000"/>
            <a:ext cx="4238625" cy="4766693"/>
            <a:chOff x="2924175" y="1100707"/>
            <a:chExt cx="4238625" cy="4766693"/>
          </a:xfrm>
        </p:grpSpPr>
        <p:pic>
          <p:nvPicPr>
            <p:cNvPr id="2050" name="Picture 2" descr="C:\Users\home\Desktop\pulley 1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4175" y="1100707"/>
              <a:ext cx="4238625" cy="476669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4524375" y="2624707"/>
              <a:ext cx="304800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724650" y="3293553"/>
              <a:ext cx="304800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" name="Straight Connector 9"/>
          <p:cNvCxnSpPr>
            <a:endCxn id="17" idx="1"/>
          </p:cNvCxnSpPr>
          <p:nvPr/>
        </p:nvCxnSpPr>
        <p:spPr>
          <a:xfrm flipV="1">
            <a:off x="6219825" y="2652143"/>
            <a:ext cx="1019175" cy="24345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9" idx="2"/>
          </p:cNvCxnSpPr>
          <p:nvPr/>
        </p:nvCxnSpPr>
        <p:spPr>
          <a:xfrm>
            <a:off x="3619500" y="3161730"/>
            <a:ext cx="676274" cy="64560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7239000" y="2333055"/>
            <a:ext cx="1552575" cy="6381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wheel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124200" y="2523555"/>
            <a:ext cx="990600" cy="6381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rope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6619875" y="5181600"/>
            <a:ext cx="847725" cy="457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429500" y="4862512"/>
            <a:ext cx="990600" cy="6381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load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4755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2400"/>
            <a:ext cx="1219200" cy="6553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4800" dirty="0" smtClean="0"/>
          </a:p>
          <a:p>
            <a:pPr algn="ctr"/>
            <a:endParaRPr lang="en-US" sz="6600" dirty="0"/>
          </a:p>
          <a:p>
            <a:pPr algn="ctr"/>
            <a:r>
              <a:rPr lang="en-US" sz="4800" dirty="0" smtClean="0"/>
              <a:t>L</a:t>
            </a:r>
          </a:p>
          <a:p>
            <a:pPr algn="ctr"/>
            <a:r>
              <a:rPr lang="en-US" sz="4800" dirty="0" smtClean="0"/>
              <a:t>E</a:t>
            </a:r>
          </a:p>
          <a:p>
            <a:pPr algn="ctr"/>
            <a:r>
              <a:rPr lang="en-US" sz="4800" dirty="0" smtClean="0"/>
              <a:t>V</a:t>
            </a:r>
          </a:p>
          <a:p>
            <a:pPr algn="ctr"/>
            <a:r>
              <a:rPr lang="en-US" sz="4800" dirty="0" smtClean="0"/>
              <a:t>E</a:t>
            </a:r>
          </a:p>
          <a:p>
            <a:pPr algn="ctr"/>
            <a:r>
              <a:rPr lang="en-US" sz="4800" dirty="0"/>
              <a:t>R</a:t>
            </a:r>
            <a:endParaRPr lang="en-US" sz="48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990600" y="304800"/>
            <a:ext cx="2743200" cy="4572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Types of Simple Machines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19100" y="914400"/>
            <a:ext cx="685800" cy="685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2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1574308" y="1447800"/>
            <a:ext cx="7264892" cy="5067300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2000" kern="1200" spc="1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13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Wingdings 2" pitchFamily="18" charset="2"/>
              <a:buNone/>
            </a:pPr>
            <a:r>
              <a:rPr lang="en-US" sz="4800" dirty="0" smtClean="0"/>
              <a:t>WHAT IS A </a:t>
            </a:r>
            <a:r>
              <a:rPr lang="en-US" sz="4800" u="sng" dirty="0" smtClean="0"/>
              <a:t>LEVER</a:t>
            </a:r>
            <a:r>
              <a:rPr lang="en-US" sz="4800" dirty="0" smtClean="0"/>
              <a:t> ?</a:t>
            </a:r>
          </a:p>
          <a:p>
            <a:pPr marL="45720" indent="0" algn="ctr">
              <a:buFont typeface="Wingdings 2" pitchFamily="18" charset="2"/>
              <a:buNone/>
            </a:pPr>
            <a:endParaRPr lang="en-US" sz="2400" dirty="0" smtClean="0"/>
          </a:p>
          <a:p>
            <a:r>
              <a:rPr lang="en-US" sz="4800" dirty="0" smtClean="0"/>
              <a:t> </a:t>
            </a:r>
            <a:r>
              <a:rPr lang="en-US" sz="4200" dirty="0" smtClean="0"/>
              <a:t>A lever is a bar that</a:t>
            </a:r>
            <a:br>
              <a:rPr lang="en-US" sz="4200" dirty="0" smtClean="0"/>
            </a:br>
            <a:r>
              <a:rPr lang="en-US" sz="4200" dirty="0" smtClean="0"/>
              <a:t>  balances on a fixed point.</a:t>
            </a:r>
          </a:p>
          <a:p>
            <a:r>
              <a:rPr lang="en-US" sz="4200" dirty="0" smtClean="0"/>
              <a:t> It moves like a seesaw.</a:t>
            </a:r>
            <a:endParaRPr lang="en-US" sz="4200" dirty="0"/>
          </a:p>
        </p:txBody>
      </p:sp>
    </p:spTree>
    <p:extLst>
      <p:ext uri="{BB962C8B-B14F-4D97-AF65-F5344CB8AC3E}">
        <p14:creationId xmlns:p14="http://schemas.microsoft.com/office/powerpoint/2010/main" val="22056842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1364</TotalTime>
  <Words>363</Words>
  <Application>Microsoft Office PowerPoint</Application>
  <PresentationFormat>On-screen Show (4:3)</PresentationFormat>
  <Paragraphs>169</Paragraphs>
  <Slides>24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Grid</vt:lpstr>
      <vt:lpstr>TODAY’S LESSON: simple Machines</vt:lpstr>
      <vt:lpstr>PowerPoint Presentation</vt:lpstr>
      <vt:lpstr>PowerPoint Presentation</vt:lpstr>
      <vt:lpstr>SIMPLE MACHINES</vt:lpstr>
      <vt:lpstr>SIMPLE MACHINES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QUIZ TIME !</vt:lpstr>
      <vt:lpstr>QUIZ TIME !</vt:lpstr>
      <vt:lpstr>QUIZ TIME !</vt:lpstr>
      <vt:lpstr>QUIZ TIME !</vt:lpstr>
      <vt:lpstr>QUIZ TIME !</vt:lpstr>
      <vt:lpstr>QUIZ TIME !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F</dc:title>
  <dc:creator>home</dc:creator>
  <cp:lastModifiedBy>home</cp:lastModifiedBy>
  <cp:revision>35</cp:revision>
  <dcterms:created xsi:type="dcterms:W3CDTF">2019-02-06T05:30:36Z</dcterms:created>
  <dcterms:modified xsi:type="dcterms:W3CDTF">2019-02-07T04:15:14Z</dcterms:modified>
</cp:coreProperties>
</file>