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5"/>
    <p:sldMasterId id="2147483675" r:id="rId6"/>
    <p:sldMasterId id="214748367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79766C-46A7-4A15-BF91-B41457F45972}">
  <a:tblStyle styleId="{8079766C-46A7-4A15-BF91-B41457F459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font" Target="fonts/Raleway-regular.fntdata"/><Relationship Id="rId21" Type="http://schemas.openxmlformats.org/officeDocument/2006/relationships/slide" Target="slides/slide13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Robo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boldItalic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3.xml"/><Relationship Id="rId33" Type="http://schemas.openxmlformats.org/officeDocument/2006/relationships/font" Target="fonts/Lato-boldItalic.fntdata"/><Relationship Id="rId10" Type="http://schemas.openxmlformats.org/officeDocument/2006/relationships/slide" Target="slides/slide2.xml"/><Relationship Id="rId32" Type="http://schemas.openxmlformats.org/officeDocument/2006/relationships/font" Target="fonts/Lato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224c49c16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224c49c16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224c49c1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7224c49c1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224c49c16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224c49c16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01171eed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e01171eed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224c49c1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7224c49c1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01171f14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01171f14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01171f14e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01171f14e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01171f14e_0_2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2e01171f14e_0_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g2e01171f14e_0_2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224c49c1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7224c49c1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01171f1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01171f1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224c49c1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7224c49c1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7224c49c16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7224c49c16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hyperlink" Target="https://www.twinkl.co.uk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5" name="Google Shape;75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" name="Google Shape;82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" name="Google Shape;105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6" name="Google Shape;106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" name="Google Shape;126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7" name="Google Shape;127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0" name="Google Shape;130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1" name="Google Shape;131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5" name="Google Shape;135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8" name="Google Shape;138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457198" y="328613"/>
            <a:ext cx="8220000" cy="4468500"/>
          </a:xfrm>
          <a:prstGeom prst="rect">
            <a:avLst/>
          </a:prstGeom>
          <a:solidFill>
            <a:schemeClr val="lt1"/>
          </a:solidFill>
          <a:ln cap="rnd" cmpd="sng" w="25400">
            <a:solidFill>
              <a:srgbClr val="DE1E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7"/>
          <p:cNvSpPr txBox="1"/>
          <p:nvPr>
            <p:ph type="title"/>
          </p:nvPr>
        </p:nvSpPr>
        <p:spPr>
          <a:xfrm>
            <a:off x="457198" y="328613"/>
            <a:ext cx="8220000" cy="74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/>
        </p:nvSpPr>
        <p:spPr>
          <a:xfrm>
            <a:off x="503239" y="2197826"/>
            <a:ext cx="8137500" cy="25611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503239" y="384572"/>
            <a:ext cx="8137500" cy="16449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8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8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8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8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8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/>
          <p:nvPr>
            <p:ph type="title"/>
          </p:nvPr>
        </p:nvSpPr>
        <p:spPr>
          <a:xfrm>
            <a:off x="489745" y="521494"/>
            <a:ext cx="8164500" cy="863100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5"/>
          <p:cNvSpPr/>
          <p:nvPr>
            <p:ph idx="1" type="body"/>
          </p:nvPr>
        </p:nvSpPr>
        <p:spPr>
          <a:xfrm>
            <a:off x="489745" y="1468040"/>
            <a:ext cx="8164500" cy="32907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AjyhjXXNXPE" TargetMode="External"/><Relationship Id="rId4" Type="http://schemas.openxmlformats.org/officeDocument/2006/relationships/hyperlink" Target="https://www.youtube.com/watch?v=vT0lN2wDKf0" TargetMode="External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lip.com/82a2801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Creation Stories Contrast Slideshow 2</a:t>
            </a:r>
            <a:endParaRPr/>
          </a:p>
        </p:txBody>
      </p:sp>
      <p:sp>
        <p:nvSpPr>
          <p:cNvPr id="167" name="Google Shape;167;p30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L.I: We are</a:t>
            </a:r>
            <a:r>
              <a:rPr b="1"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EXPLORING </a:t>
            </a:r>
            <a:r>
              <a:rPr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myths and legends from around the world by</a:t>
            </a:r>
            <a:r>
              <a:rPr b="1"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comparing</a:t>
            </a:r>
            <a:r>
              <a:rPr b="1"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49505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how my own or another culture has evolved or remained the same over time.</a:t>
            </a:r>
            <a:endParaRPr sz="1200"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4375"/>
            <a:ext cx="2066926" cy="291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" name="Google Shape;225;p39"/>
          <p:cNvGraphicFramePr/>
          <p:nvPr/>
        </p:nvGraphicFramePr>
        <p:xfrm>
          <a:off x="64050" y="102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{8079766C-46A7-4A15-BF91-B41457F45972}</a:tableStyleId>
              </a:tblPr>
              <a:tblGrid>
                <a:gridCol w="2649625"/>
                <a:gridCol w="29636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26" name="Google Shape;2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038" y="1812575"/>
            <a:ext cx="2177624" cy="7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050" y="4315574"/>
            <a:ext cx="2177600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5625" y="3394675"/>
            <a:ext cx="2177600" cy="7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625" y="1019825"/>
            <a:ext cx="2177600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5625" y="2623550"/>
            <a:ext cx="2177599" cy="6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5625" y="187225"/>
            <a:ext cx="2177600" cy="7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(Medium)</a:t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Draw a table in your global studies books like the template on the next slide.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Then </a:t>
            </a:r>
            <a:r>
              <a:rPr lang="en" sz="1400"/>
              <a:t>write about the similarities and differences between the Babylonian creation story and Maori creation story.</a:t>
            </a:r>
            <a:endParaRPr sz="1400"/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175" y="1168650"/>
            <a:ext cx="3901974" cy="28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Google Shape;243;p41"/>
          <p:cNvGraphicFramePr/>
          <p:nvPr/>
        </p:nvGraphicFramePr>
        <p:xfrm>
          <a:off x="952500" y="14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{8079766C-46A7-4A15-BF91-B41457F45972}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Similarities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Differences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(Spicy)</a:t>
            </a:r>
            <a:endParaRPr/>
          </a:p>
        </p:txBody>
      </p:sp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Make your own characters instead of the characters from the Babylonian creation story.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Then see if you can write a different plot instead of the Babylonian creation story.</a:t>
            </a:r>
            <a:endParaRPr sz="1400"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6550" y="1162700"/>
            <a:ext cx="3616200" cy="28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Babylon Creation 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Watch the following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 sz="1400"/>
              <a:t> about the Babylonian creation story.</a:t>
            </a:r>
            <a:br>
              <a:rPr lang="en" sz="1400"/>
            </a:b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Also, watch the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video</a:t>
            </a:r>
            <a:r>
              <a:rPr lang="en" sz="1400"/>
              <a:t> of the Maori creation story.</a:t>
            </a:r>
            <a:endParaRPr sz="1400"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475" y="1103575"/>
            <a:ext cx="3842850" cy="295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should be able to complete the MILD task, if you finish it you can do the MEDIUM task and if that’s done you can do the SPICY task.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186" name="Google Shape;186;p3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The Babylonian creation story and Maori creation story are similar and different to each other.</a:t>
            </a:r>
            <a:endParaRPr/>
          </a:p>
        </p:txBody>
      </p:sp>
      <p:sp>
        <p:nvSpPr>
          <p:cNvPr id="193" name="Google Shape;193;p34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The sun god Marduk was the god who created people.</a:t>
            </a:r>
            <a:endParaRPr/>
          </a:p>
        </p:txBody>
      </p:sp>
      <p:sp>
        <p:nvSpPr>
          <p:cNvPr id="194" name="Google Shape;194;p34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1</a:t>
            </a:r>
            <a:endParaRPr/>
          </a:p>
        </p:txBody>
      </p:sp>
      <p:sp>
        <p:nvSpPr>
          <p:cNvPr id="195" name="Google Shape;195;p34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 In Babylon Story From Video</a:t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0:09</a:t>
            </a:r>
            <a:r>
              <a:rPr lang="en"/>
              <a:t> - In the beginning nothing existed except the seas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1</a:t>
            </a:r>
            <a:r>
              <a:rPr b="1" lang="en">
                <a:solidFill>
                  <a:srgbClr val="980000"/>
                </a:solidFill>
              </a:rPr>
              <a:t>:19</a:t>
            </a:r>
            <a:r>
              <a:rPr lang="en"/>
              <a:t> - The</a:t>
            </a:r>
            <a:r>
              <a:rPr lang="en"/>
              <a:t> gods were formed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2:21</a:t>
            </a:r>
            <a:r>
              <a:rPr lang="en"/>
              <a:t> - </a:t>
            </a:r>
            <a:r>
              <a:rPr lang="en"/>
              <a:t>There was a war among the gods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2:48</a:t>
            </a:r>
            <a:r>
              <a:rPr lang="en"/>
              <a:t> - The great sun god Marduk was made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3:11</a:t>
            </a:r>
            <a:r>
              <a:rPr lang="en"/>
              <a:t> - Marduk fought against Tiamat and killed her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3:36</a:t>
            </a:r>
            <a:r>
              <a:rPr lang="en"/>
              <a:t> - Marduk created the world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Facts About Maori Creation Story</a:t>
            </a:r>
            <a:endParaRPr/>
          </a:p>
        </p:txBody>
      </p:sp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FF"/>
                </a:highlight>
              </a:rPr>
              <a:t>The separation of the parents by the children resulted in the movement from darkness to the world of light.</a:t>
            </a:r>
            <a:endParaRPr>
              <a:highlight>
                <a:srgbClr val="FFFFFF"/>
              </a:highlight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FF"/>
                </a:highlight>
              </a:rPr>
              <a:t>Tāne, Tangaroa and Tūmatauenga were the gods who planned and acted out the separating of their parents.</a:t>
            </a:r>
            <a:endParaRPr>
              <a:highlight>
                <a:srgbClr val="FFFFFF"/>
              </a:highlight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FF"/>
                </a:highlight>
              </a:rPr>
              <a:t>Tāne turned his mother downwards so that she would not see Ranginui’s sadness. He clothed her with trees and plants as well.</a:t>
            </a:r>
            <a:endParaRPr>
              <a:highlight>
                <a:srgbClr val="FFFFFF"/>
              </a:highlight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FF"/>
                </a:highlight>
              </a:rPr>
              <a:t>Some gods chose to live with their mother and some decided to live with their father.</a:t>
            </a:r>
            <a:endParaRPr>
              <a:highlight>
                <a:srgbClr val="FFFFFF"/>
              </a:highlight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highlight>
                  <a:srgbClr val="FFFFFF"/>
                </a:highlight>
              </a:rPr>
              <a:t>Tāwhirimātea was so angry. He took out his eyes and threw them into the sky. These became the stars of Matariki-‘Ngā Mata o te Ariki o Tāwhirimātea” The Eyes of the God Tāwhirimātea.</a:t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 (Mild)</a:t>
            </a:r>
            <a:endParaRPr/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On the next slide you will see a list of events which happened in both creation stories.</a:t>
            </a:r>
            <a:endParaRPr sz="15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Then on the next slide you will need to drag the pictures into the boxes alongside the correct names.</a:t>
            </a:r>
            <a:endParaRPr sz="1500"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675" y="995200"/>
            <a:ext cx="4158150" cy="32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 From Both Creation Stories</a:t>
            </a:r>
            <a:endParaRPr/>
          </a:p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Darkness turned into the world of light </a:t>
            </a:r>
            <a:r>
              <a:rPr b="1" lang="en">
                <a:solidFill>
                  <a:srgbClr val="980000"/>
                </a:solidFill>
              </a:rPr>
              <a:t>(A)</a:t>
            </a:r>
            <a:endParaRPr b="1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Tiamat sent monsters to slay Ea</a:t>
            </a:r>
            <a:r>
              <a:rPr lang="en"/>
              <a:t> </a:t>
            </a:r>
            <a:r>
              <a:rPr b="1" lang="en">
                <a:solidFill>
                  <a:srgbClr val="980000"/>
                </a:solidFill>
              </a:rPr>
              <a:t>(B)</a:t>
            </a:r>
            <a:endParaRPr b="1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Marduk fired an arrow which cut Tiamat in half</a:t>
            </a:r>
            <a:r>
              <a:rPr lang="en"/>
              <a:t> </a:t>
            </a:r>
            <a:r>
              <a:rPr b="1" lang="en">
                <a:solidFill>
                  <a:srgbClr val="980000"/>
                </a:solidFill>
              </a:rPr>
              <a:t>(C)</a:t>
            </a:r>
            <a:endParaRPr b="1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Tawhirimatea was so angry he took out his eyes and threw </a:t>
            </a:r>
            <a:r>
              <a:rPr lang="en"/>
              <a:t>them into the sky which became stars</a:t>
            </a:r>
            <a:r>
              <a:rPr lang="en"/>
              <a:t> </a:t>
            </a:r>
            <a:r>
              <a:rPr b="1" lang="en">
                <a:solidFill>
                  <a:srgbClr val="980000"/>
                </a:solidFill>
              </a:rPr>
              <a:t>(D)</a:t>
            </a:r>
            <a:endParaRPr b="1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Marduk breathed life into man</a:t>
            </a:r>
            <a:r>
              <a:rPr lang="en"/>
              <a:t> </a:t>
            </a:r>
            <a:r>
              <a:rPr b="1" lang="en">
                <a:solidFill>
                  <a:srgbClr val="980000"/>
                </a:solidFill>
              </a:rPr>
              <a:t>(E)</a:t>
            </a:r>
            <a:endParaRPr b="1">
              <a:solidFill>
                <a:srgbClr val="98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Tane, Tangaroa and Tumatauenga were the gods who planned and acted out the separating of their parents </a:t>
            </a:r>
            <a:r>
              <a:rPr b="1" lang="en">
                <a:solidFill>
                  <a:srgbClr val="980000"/>
                </a:solidFill>
              </a:rPr>
              <a:t>(F)</a:t>
            </a:r>
            <a:endParaRPr b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lide Layouts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