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Roboto"/>
      <p:regular r:id="rId15"/>
      <p:bold r:id="rId16"/>
      <p:italic r:id="rId17"/>
      <p:boldItalic r:id="rId18"/>
    </p:embeddedFont>
    <p:embeddedFont>
      <p:font typeface="Cabin"/>
      <p:regular r:id="rId19"/>
      <p:bold r:id="rId20"/>
      <p:italic r:id="rId21"/>
      <p:boldItalic r:id="rId22"/>
    </p:embeddedFont>
    <p:embeddedFont>
      <p:font typeface="Old Standard TT"/>
      <p:regular r:id="rId23"/>
      <p:bold r:id="rId24"/>
      <p: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abin-bold.fntdata"/><Relationship Id="rId22" Type="http://schemas.openxmlformats.org/officeDocument/2006/relationships/font" Target="fonts/Cabin-boldItalic.fntdata"/><Relationship Id="rId21" Type="http://schemas.openxmlformats.org/officeDocument/2006/relationships/font" Target="fonts/Cabin-italic.fntdata"/><Relationship Id="rId24" Type="http://schemas.openxmlformats.org/officeDocument/2006/relationships/font" Target="fonts/OldStandardTT-bold.fntdata"/><Relationship Id="rId23" Type="http://schemas.openxmlformats.org/officeDocument/2006/relationships/font" Target="fonts/OldStandardTT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OldStandardT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Roboto-regular.fntdata"/><Relationship Id="rId14" Type="http://schemas.openxmlformats.org/officeDocument/2006/relationships/slide" Target="slides/slide9.xml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19" Type="http://schemas.openxmlformats.org/officeDocument/2006/relationships/font" Target="fonts/Cabin-regular.fntdata"/><Relationship Id="rId18" Type="http://schemas.openxmlformats.org/officeDocument/2006/relationships/font" Target="fonts/Roboto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d33b5a741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ed33b5a741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ed33b5a741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ed33b5a741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f05ccc5ed8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f05ccc5ed8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f05ccc5ed8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f05ccc5ed8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f05ccc5ed8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f05ccc5ed8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f05ccc5ed8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f05ccc5ed8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f05ccc5ed8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f05ccc5ed8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f05ccc5ed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f05ccc5ed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ed33b5a741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ed33b5a741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2500">
        <p14:prism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youtube.com/watch?v=UTkDFFMigIc" TargetMode="External"/><Relationship Id="rId4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tepapa.govt.nz/discover-collections/read-watch-play/maori/maori-medicine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0000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63200" y="0"/>
            <a:ext cx="87357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rgbClr val="F9F9F2"/>
                </a:solidFill>
              </a:rPr>
              <a:t>Karakia Timatanga - Beginning Prayer</a:t>
            </a:r>
            <a:endParaRPr b="1" sz="4268">
              <a:solidFill>
                <a:srgbClr val="F9F9F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769"/>
              <a:buFont typeface="Arial"/>
              <a:buNone/>
            </a:pPr>
            <a:r>
              <a:rPr b="1" lang="en" sz="4268">
                <a:solidFill>
                  <a:srgbClr val="F9F9F2"/>
                </a:solidFill>
              </a:rPr>
              <a:t>Me karakia tātou</a:t>
            </a:r>
            <a:endParaRPr b="1" sz="4268">
              <a:solidFill>
                <a:srgbClr val="F9F9F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900">
              <a:solidFill>
                <a:srgbClr val="FFFBF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Whakataka te hau ki te uru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Whakataka te hau ki te tonga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Kia mākinakina ki uta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Kia mātaratara ki tai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E hī ake ane te atakura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He Tio, he huka, he hau hū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Tihei</a:t>
            </a: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mauri ora!</a:t>
            </a:r>
            <a:endParaRPr sz="42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/>
          </a:blip>
          <a:srcRect b="10627" l="0" r="0" t="11112"/>
          <a:stretch/>
        </p:blipFill>
        <p:spPr>
          <a:xfrm>
            <a:off x="1742575" y="100275"/>
            <a:ext cx="5257800" cy="22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129150" y="2381275"/>
            <a:ext cx="8907000" cy="25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6DB200"/>
                </a:solidFill>
              </a:rPr>
              <a:t>Thi</a:t>
            </a:r>
            <a:r>
              <a:rPr b="1" lang="en" sz="1800">
                <a:solidFill>
                  <a:srgbClr val="6DB200"/>
                </a:solidFill>
              </a:rPr>
              <a:t>s week w</a:t>
            </a:r>
            <a:r>
              <a:rPr b="1" lang="en" sz="1800">
                <a:solidFill>
                  <a:srgbClr val="6DB200"/>
                </a:solidFill>
              </a:rPr>
              <a:t>e are EXPLORING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Tupu-ā-nuku and Tupu-ā-rangi by </a:t>
            </a:r>
            <a:r>
              <a:rPr b="1" i="1" lang="en" sz="1800" u="sng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observing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how they </a:t>
            </a:r>
            <a:r>
              <a:rPr b="1" i="1" lang="en" sz="1800" u="sng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connect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to te taiao</a:t>
            </a:r>
            <a:endParaRPr b="1" sz="1800">
              <a:solidFill>
                <a:srgbClr val="6DB2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By the end of today’s lesson you should be able to:</a:t>
            </a:r>
            <a:endParaRPr b="1" sz="18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rgbClr val="495057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Explain what Rongoā Māori is</a:t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rgbClr val="495057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Name (and describe/explain) at least 3 plants used in Rongoā Māori and what medicinal use they have</a:t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475" y="100275"/>
            <a:ext cx="1838825" cy="183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89575" y="175475"/>
            <a:ext cx="1838825" cy="183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0325" y="1546575"/>
            <a:ext cx="3513700" cy="359692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/>
          <p:nvPr/>
        </p:nvSpPr>
        <p:spPr>
          <a:xfrm>
            <a:off x="766588" y="44625"/>
            <a:ext cx="7542879" cy="8343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28575">
                  <a:solidFill>
                    <a:srgbClr val="9900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A4C2F4"/>
                </a:solidFill>
                <a:latin typeface="Lexend;600"/>
              </a:rPr>
              <a:t>Rongoā Māori</a:t>
            </a:r>
          </a:p>
        </p:txBody>
      </p:sp>
      <p:sp>
        <p:nvSpPr>
          <p:cNvPr id="69" name="Google Shape;69;p15"/>
          <p:cNvSpPr txBox="1"/>
          <p:nvPr/>
        </p:nvSpPr>
        <p:spPr>
          <a:xfrm>
            <a:off x="24988" y="948800"/>
            <a:ext cx="9026100" cy="834300"/>
          </a:xfrm>
          <a:prstGeom prst="rect">
            <a:avLst/>
          </a:prstGeom>
          <a:solidFill>
            <a:srgbClr val="F1BE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dk1"/>
                </a:solidFill>
              </a:rPr>
              <a:t>TASK:</a:t>
            </a:r>
            <a:r>
              <a:rPr b="1" lang="en" sz="2100">
                <a:solidFill>
                  <a:schemeClr val="dk1"/>
                </a:solidFill>
              </a:rPr>
              <a:t> </a:t>
            </a:r>
            <a:r>
              <a:rPr lang="en" sz="2100">
                <a:solidFill>
                  <a:schemeClr val="dk1"/>
                </a:solidFill>
              </a:rPr>
              <a:t>with a partner / small group - discuss and look up what is “rongoā” or “rongoā Māori”. Write down your answers in your book.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109725" y="1075713"/>
            <a:ext cx="6741600" cy="9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Traditional Māori healing passed down through many generations </a:t>
            </a:r>
            <a:endParaRPr b="1" sz="2300">
              <a:solidFill>
                <a:schemeClr val="dk1"/>
              </a:solidFill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98575" y="1978950"/>
            <a:ext cx="55707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Includes plant use</a:t>
            </a:r>
            <a:r>
              <a:rPr b="1" lang="en" sz="2100">
                <a:solidFill>
                  <a:schemeClr val="dk1"/>
                </a:solidFill>
              </a:rPr>
              <a:t> (rongoā rākau)</a:t>
            </a:r>
            <a:endParaRPr b="1" sz="2300">
              <a:solidFill>
                <a:schemeClr val="dk1"/>
              </a:solidFill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98575" y="2514438"/>
            <a:ext cx="47067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Includes (mirimiri) massage</a:t>
            </a:r>
            <a:r>
              <a:rPr b="1" lang="en" sz="2100">
                <a:solidFill>
                  <a:schemeClr val="dk1"/>
                </a:solidFill>
              </a:rPr>
              <a:t> </a:t>
            </a:r>
            <a:endParaRPr b="1" sz="2300">
              <a:solidFill>
                <a:schemeClr val="dk1"/>
              </a:solidFill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109725" y="3078350"/>
            <a:ext cx="53604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Includes incantations (chants)</a:t>
            </a:r>
            <a:r>
              <a:rPr b="1" lang="en" sz="2100">
                <a:solidFill>
                  <a:schemeClr val="dk1"/>
                </a:solidFill>
              </a:rPr>
              <a:t> </a:t>
            </a:r>
            <a:endParaRPr b="1" sz="2300">
              <a:solidFill>
                <a:schemeClr val="dk1"/>
              </a:solidFill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80775" y="3795225"/>
            <a:ext cx="5736900" cy="11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242424"/>
                </a:solidFill>
                <a:highlight>
                  <a:srgbClr val="FFFFFF"/>
                </a:highlight>
              </a:rPr>
              <a:t>Rongoā is about wellbeing, the wellbeing of the person, the whenua, the soil, and the water flowing through the whenua.</a:t>
            </a:r>
            <a:endParaRPr b="1" sz="21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w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h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/>
          <p:nvPr/>
        </p:nvSpPr>
        <p:spPr>
          <a:xfrm>
            <a:off x="92450" y="64525"/>
            <a:ext cx="5725202" cy="6970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28575">
                  <a:solidFill>
                    <a:srgbClr val="9900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A4C2F4"/>
                </a:solidFill>
                <a:latin typeface="Lexend;600"/>
              </a:rPr>
              <a:t>Rongoā Māori</a:t>
            </a:r>
          </a:p>
        </p:txBody>
      </p:sp>
      <p:sp>
        <p:nvSpPr>
          <p:cNvPr id="80" name="Google Shape;80;p16"/>
          <p:cNvSpPr txBox="1"/>
          <p:nvPr/>
        </p:nvSpPr>
        <p:spPr>
          <a:xfrm>
            <a:off x="0" y="836450"/>
            <a:ext cx="5967600" cy="936300"/>
          </a:xfrm>
          <a:prstGeom prst="rect">
            <a:avLst/>
          </a:prstGeom>
          <a:solidFill>
            <a:srgbClr val="F1BE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dk1"/>
                </a:solidFill>
              </a:rPr>
              <a:t>TASK:</a:t>
            </a:r>
            <a:r>
              <a:rPr b="1" lang="en" sz="2100">
                <a:solidFill>
                  <a:schemeClr val="dk1"/>
                </a:solidFill>
              </a:rPr>
              <a:t> </a:t>
            </a:r>
            <a:r>
              <a:rPr lang="en" sz="2100">
                <a:solidFill>
                  <a:schemeClr val="dk1"/>
                </a:solidFill>
              </a:rPr>
              <a:t>Read this slide and then fill in the blanks on the next slide</a:t>
            </a:r>
            <a:endParaRPr sz="2100">
              <a:solidFill>
                <a:schemeClr val="dk1"/>
              </a:solidFill>
            </a:endParaRPr>
          </a:p>
        </p:txBody>
      </p:sp>
      <p:pic>
        <p:nvPicPr>
          <p:cNvPr id="81" name="Google Shape;81;p16"/>
          <p:cNvPicPr preferRelativeResize="0"/>
          <p:nvPr/>
        </p:nvPicPr>
        <p:blipFill rotWithShape="1">
          <a:blip r:embed="rId3">
            <a:alphaModFix/>
          </a:blip>
          <a:srcRect b="11274" l="3668" r="3212" t="21656"/>
          <a:stretch/>
        </p:blipFill>
        <p:spPr>
          <a:xfrm>
            <a:off x="6057125" y="0"/>
            <a:ext cx="3086875" cy="17727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0" y="1935050"/>
            <a:ext cx="9144000" cy="32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In traditional Māori medicine, the illnesses or diseases are treated using a </a:t>
            </a:r>
            <a:r>
              <a:rPr b="1" lang="en" sz="1750">
                <a:solidFill>
                  <a:srgbClr val="333333"/>
                </a:solidFill>
              </a:rPr>
              <a:t>‘holistic’ </a:t>
            </a:r>
            <a:r>
              <a:rPr lang="en" sz="1750">
                <a:solidFill>
                  <a:srgbClr val="333333"/>
                </a:solidFill>
              </a:rPr>
              <a:t>approach. This involves spiritual healing, the power of </a:t>
            </a:r>
            <a:r>
              <a:rPr b="1" lang="en" sz="1750">
                <a:solidFill>
                  <a:srgbClr val="333333"/>
                </a:solidFill>
              </a:rPr>
              <a:t>karakia</a:t>
            </a:r>
            <a:r>
              <a:rPr lang="en" sz="1750">
                <a:solidFill>
                  <a:srgbClr val="333333"/>
                </a:solidFill>
              </a:rPr>
              <a:t> (prayer), the </a:t>
            </a:r>
            <a:r>
              <a:rPr b="1" lang="en" sz="1750">
                <a:solidFill>
                  <a:srgbClr val="333333"/>
                </a:solidFill>
              </a:rPr>
              <a:t>mana</a:t>
            </a:r>
            <a:r>
              <a:rPr lang="en" sz="1750">
                <a:solidFill>
                  <a:srgbClr val="333333"/>
                </a:solidFill>
              </a:rPr>
              <a:t> of the </a:t>
            </a:r>
            <a:r>
              <a:rPr b="1" lang="en" sz="1750">
                <a:solidFill>
                  <a:srgbClr val="333333"/>
                </a:solidFill>
              </a:rPr>
              <a:t>tohunga</a:t>
            </a:r>
            <a:r>
              <a:rPr lang="en" sz="1750">
                <a:solidFill>
                  <a:srgbClr val="333333"/>
                </a:solidFill>
              </a:rPr>
              <a:t> (expert) and use of herbs.</a:t>
            </a:r>
            <a:endParaRPr sz="175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Knowledge of rongoā was </a:t>
            </a:r>
            <a:r>
              <a:rPr b="1" lang="en" sz="1750">
                <a:solidFill>
                  <a:srgbClr val="333333"/>
                </a:solidFill>
              </a:rPr>
              <a:t>tapu</a:t>
            </a:r>
            <a:r>
              <a:rPr lang="en" sz="1750">
                <a:solidFill>
                  <a:srgbClr val="333333"/>
                </a:solidFill>
              </a:rPr>
              <a:t> (sacred) and was only passed on to selected people. The people who were given the knowledge were chosen and trained by a </a:t>
            </a:r>
            <a:r>
              <a:rPr b="1" lang="en" sz="1750">
                <a:solidFill>
                  <a:srgbClr val="333333"/>
                </a:solidFill>
              </a:rPr>
              <a:t>tohunga pu</a:t>
            </a:r>
            <a:r>
              <a:rPr lang="en" sz="1750">
                <a:solidFill>
                  <a:srgbClr val="333333"/>
                </a:solidFill>
              </a:rPr>
              <a:t> (expert) from the</a:t>
            </a:r>
            <a:r>
              <a:rPr b="1" lang="en" sz="1750">
                <a:solidFill>
                  <a:srgbClr val="333333"/>
                </a:solidFill>
              </a:rPr>
              <a:t> whare wānanga</a:t>
            </a:r>
            <a:r>
              <a:rPr lang="en" sz="1750">
                <a:solidFill>
                  <a:srgbClr val="333333"/>
                </a:solidFill>
              </a:rPr>
              <a:t> (house of </a:t>
            </a:r>
            <a:r>
              <a:rPr lang="en" sz="1750">
                <a:solidFill>
                  <a:srgbClr val="333333"/>
                </a:solidFill>
              </a:rPr>
              <a:t>learning</a:t>
            </a:r>
            <a:r>
              <a:rPr lang="en" sz="1750">
                <a:solidFill>
                  <a:srgbClr val="333333"/>
                </a:solidFill>
              </a:rPr>
              <a:t>).</a:t>
            </a:r>
            <a:endParaRPr sz="175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170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Some herbal treatments were used for illness or diseases such as; asthma, </a:t>
            </a:r>
            <a:r>
              <a:rPr b="1" lang="en" sz="1750">
                <a:solidFill>
                  <a:srgbClr val="333333"/>
                </a:solidFill>
              </a:rPr>
              <a:t>bronchitis</a:t>
            </a:r>
            <a:r>
              <a:rPr lang="en" sz="1750">
                <a:solidFill>
                  <a:srgbClr val="333333"/>
                </a:solidFill>
              </a:rPr>
              <a:t> and coughs. They were also used for stomach problems, difficult births and for fractures, wounds, boils and burns. </a:t>
            </a:r>
            <a:endParaRPr sz="2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/>
        </p:nvSpPr>
        <p:spPr>
          <a:xfrm>
            <a:off x="87400" y="1298375"/>
            <a:ext cx="9144000" cy="37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Rongoā Māori is a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______________</a:t>
            </a:r>
            <a:r>
              <a:rPr lang="en" sz="1750">
                <a:solidFill>
                  <a:srgbClr val="333333"/>
                </a:solidFill>
              </a:rPr>
              <a:t> type of healing. It includes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</a:t>
            </a:r>
            <a:r>
              <a:rPr lang="en" sz="1750">
                <a:solidFill>
                  <a:srgbClr val="333333"/>
                </a:solidFill>
              </a:rPr>
              <a:t>,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</a:t>
            </a:r>
            <a:r>
              <a:rPr lang="en" sz="1750">
                <a:solidFill>
                  <a:srgbClr val="333333"/>
                </a:solidFill>
              </a:rPr>
              <a:t>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</a:t>
            </a:r>
            <a:r>
              <a:rPr lang="en" sz="1750">
                <a:solidFill>
                  <a:srgbClr val="333333"/>
                </a:solidFill>
              </a:rPr>
              <a:t> and incantations (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__________</a:t>
            </a:r>
            <a:r>
              <a:rPr lang="en" sz="1750">
                <a:solidFill>
                  <a:srgbClr val="333333"/>
                </a:solidFill>
              </a:rPr>
              <a:t>).  </a:t>
            </a:r>
            <a:endParaRPr sz="175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Rongoā Māori spiritual healing uses the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</a:t>
            </a:r>
            <a:r>
              <a:rPr lang="en" sz="1750">
                <a:solidFill>
                  <a:srgbClr val="333333"/>
                </a:solidFill>
              </a:rPr>
              <a:t> of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_____________</a:t>
            </a:r>
            <a:r>
              <a:rPr lang="en" sz="1750">
                <a:solidFill>
                  <a:srgbClr val="333333"/>
                </a:solidFill>
              </a:rPr>
              <a:t> (prayer) and the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 ______</a:t>
            </a:r>
            <a:r>
              <a:rPr lang="en" sz="1750">
                <a:solidFill>
                  <a:srgbClr val="333333"/>
                </a:solidFill>
              </a:rPr>
              <a:t> of the tohunga.</a:t>
            </a:r>
            <a:endParaRPr sz="175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A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 _________</a:t>
            </a:r>
            <a:r>
              <a:rPr lang="en" sz="1750">
                <a:solidFill>
                  <a:srgbClr val="333333"/>
                </a:solidFill>
              </a:rPr>
              <a:t>  is an expert who uses </a:t>
            </a:r>
            <a:r>
              <a:rPr lang="en" sz="1750">
                <a:solidFill>
                  <a:srgbClr val="333333"/>
                </a:solidFill>
              </a:rPr>
              <a:t>traditional</a:t>
            </a:r>
            <a:r>
              <a:rPr lang="en" sz="1750">
                <a:solidFill>
                  <a:srgbClr val="333333"/>
                </a:solidFill>
              </a:rPr>
              <a:t>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___________</a:t>
            </a:r>
            <a:r>
              <a:rPr lang="en" sz="1750">
                <a:solidFill>
                  <a:srgbClr val="333333"/>
                </a:solidFill>
              </a:rPr>
              <a:t> and healing. They pass down their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_____________</a:t>
            </a:r>
            <a:r>
              <a:rPr lang="en" sz="1750">
                <a:solidFill>
                  <a:srgbClr val="333333"/>
                </a:solidFill>
              </a:rPr>
              <a:t> but </a:t>
            </a:r>
            <a:r>
              <a:rPr lang="en" sz="1750">
                <a:solidFill>
                  <a:srgbClr val="333333"/>
                </a:solidFill>
              </a:rPr>
              <a:t>only</a:t>
            </a:r>
            <a:r>
              <a:rPr lang="en" sz="1750">
                <a:solidFill>
                  <a:srgbClr val="333333"/>
                </a:solidFill>
              </a:rPr>
              <a:t> to a few people who are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</a:t>
            </a:r>
            <a:r>
              <a:rPr lang="en" sz="1750">
                <a:solidFill>
                  <a:srgbClr val="333333"/>
                </a:solidFill>
              </a:rPr>
              <a:t>.  This knowledge was considered to be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</a:t>
            </a:r>
            <a:r>
              <a:rPr lang="en" sz="1750">
                <a:solidFill>
                  <a:srgbClr val="333333"/>
                </a:solidFill>
              </a:rPr>
              <a:t> (sacred).</a:t>
            </a:r>
            <a:endParaRPr sz="175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There are many ways the herbal treatments can be used. Some examples can be; to help </a:t>
            </a:r>
            <a:r>
              <a:rPr lang="en" sz="1750">
                <a:solidFill>
                  <a:srgbClr val="333333"/>
                </a:solidFill>
              </a:rPr>
              <a:t> with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</a:t>
            </a:r>
            <a:r>
              <a:rPr lang="en" sz="1750">
                <a:solidFill>
                  <a:srgbClr val="333333"/>
                </a:solidFill>
              </a:rPr>
              <a:t>, bronchitis and coughs. Other uses include;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__________</a:t>
            </a:r>
            <a:r>
              <a:rPr lang="en" sz="1750">
                <a:solidFill>
                  <a:srgbClr val="333333"/>
                </a:solidFill>
              </a:rPr>
              <a:t>, stomach problems,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 ______</a:t>
            </a:r>
            <a:r>
              <a:rPr lang="en" sz="1750">
                <a:solidFill>
                  <a:srgbClr val="333333"/>
                </a:solidFill>
              </a:rPr>
              <a:t> and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</a:t>
            </a:r>
            <a:r>
              <a:rPr lang="en" sz="1750">
                <a:solidFill>
                  <a:srgbClr val="333333"/>
                </a:solidFill>
              </a:rPr>
              <a:t>.</a:t>
            </a:r>
            <a:endParaRPr sz="175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17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2"/>
              </a:solidFill>
            </a:endParaRPr>
          </a:p>
        </p:txBody>
      </p:sp>
      <p:sp>
        <p:nvSpPr>
          <p:cNvPr id="88" name="Google Shape;88;p17"/>
          <p:cNvSpPr txBox="1"/>
          <p:nvPr/>
        </p:nvSpPr>
        <p:spPr>
          <a:xfrm>
            <a:off x="87400" y="74900"/>
            <a:ext cx="9056700" cy="1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 </a:t>
            </a:r>
            <a:r>
              <a:rPr lang="en" sz="1900">
                <a:solidFill>
                  <a:schemeClr val="dk1"/>
                </a:solidFill>
              </a:rPr>
              <a:t>          massage           tapu         power     boils         chosen        traditional         medicine     chants   plant use           tohunga      burns         plants      karakia      knowledge        asthma      mana     fractures </a:t>
            </a:r>
            <a:endParaRPr sz="1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/>
        </p:nvSpPr>
        <p:spPr>
          <a:xfrm>
            <a:off x="87400" y="1298375"/>
            <a:ext cx="9144000" cy="37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Rongoā Māori is a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tradtional</a:t>
            </a:r>
            <a:r>
              <a:rPr lang="en" sz="1750">
                <a:solidFill>
                  <a:srgbClr val="333333"/>
                </a:solidFill>
              </a:rPr>
              <a:t> type of healing. It includes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massage</a:t>
            </a:r>
            <a:r>
              <a:rPr lang="en" sz="1750">
                <a:solidFill>
                  <a:srgbClr val="333333"/>
                </a:solidFill>
              </a:rPr>
              <a:t>,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plant use</a:t>
            </a:r>
            <a:r>
              <a:rPr lang="en" sz="1750">
                <a:solidFill>
                  <a:srgbClr val="333333"/>
                </a:solidFill>
              </a:rPr>
              <a:t> and incantations (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chants</a:t>
            </a:r>
            <a:r>
              <a:rPr lang="en" sz="1750">
                <a:solidFill>
                  <a:srgbClr val="333333"/>
                </a:solidFill>
              </a:rPr>
              <a:t>).  </a:t>
            </a:r>
            <a:endParaRPr sz="175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Rongoā Māori spiritual healing uses the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power</a:t>
            </a:r>
            <a:r>
              <a:rPr lang="en" sz="1750">
                <a:solidFill>
                  <a:srgbClr val="333333"/>
                </a:solidFill>
              </a:rPr>
              <a:t> of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karakia</a:t>
            </a:r>
            <a:r>
              <a:rPr lang="en" sz="1750">
                <a:solidFill>
                  <a:srgbClr val="333333"/>
                </a:solidFill>
              </a:rPr>
              <a:t> (prayer) and the</a:t>
            </a:r>
            <a:r>
              <a:rPr lang="en" sz="1750">
                <a:solidFill>
                  <a:srgbClr val="333333"/>
                </a:solidFill>
              </a:rPr>
              <a:t>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mana</a:t>
            </a:r>
            <a:r>
              <a:rPr lang="en" sz="1750">
                <a:solidFill>
                  <a:srgbClr val="333333"/>
                </a:solidFill>
              </a:rPr>
              <a:t> of the tohunga.</a:t>
            </a:r>
            <a:endParaRPr sz="175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A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tohunga</a:t>
            </a:r>
            <a:r>
              <a:rPr lang="en" sz="1750">
                <a:solidFill>
                  <a:srgbClr val="333333"/>
                </a:solidFill>
              </a:rPr>
              <a:t>  is an expert who uses traditional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medicine</a:t>
            </a:r>
            <a:r>
              <a:rPr lang="en" sz="1750">
                <a:solidFill>
                  <a:srgbClr val="333333"/>
                </a:solidFill>
              </a:rPr>
              <a:t> and healing. They pass down their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knowledge</a:t>
            </a:r>
            <a:r>
              <a:rPr lang="en" sz="1750">
                <a:solidFill>
                  <a:srgbClr val="333333"/>
                </a:solidFill>
              </a:rPr>
              <a:t> but only to a few people who are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chosen</a:t>
            </a:r>
            <a:r>
              <a:rPr lang="en" sz="1750">
                <a:solidFill>
                  <a:srgbClr val="333333"/>
                </a:solidFill>
              </a:rPr>
              <a:t>.  This knowledge was considered to be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tapu</a:t>
            </a:r>
            <a:r>
              <a:rPr lang="en" sz="1750">
                <a:solidFill>
                  <a:srgbClr val="333333"/>
                </a:solidFill>
              </a:rPr>
              <a:t> (sacred).</a:t>
            </a:r>
            <a:endParaRPr sz="175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There are many ways the herbal treatments can be used. Some examples can be; to help with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asthma</a:t>
            </a:r>
            <a:r>
              <a:rPr lang="en" sz="1750">
                <a:solidFill>
                  <a:srgbClr val="333333"/>
                </a:solidFill>
              </a:rPr>
              <a:t>, bronchitis and coughs. Other uses include;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fractures</a:t>
            </a:r>
            <a:r>
              <a:rPr lang="en" sz="1750">
                <a:solidFill>
                  <a:srgbClr val="333333"/>
                </a:solidFill>
              </a:rPr>
              <a:t>, stomach problems,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boils</a:t>
            </a:r>
            <a:r>
              <a:rPr lang="en" sz="1750">
                <a:solidFill>
                  <a:srgbClr val="333333"/>
                </a:solidFill>
              </a:rPr>
              <a:t> and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burns</a:t>
            </a:r>
            <a:r>
              <a:rPr lang="en" sz="1750">
                <a:solidFill>
                  <a:srgbClr val="333333"/>
                </a:solidFill>
              </a:rPr>
              <a:t>.</a:t>
            </a:r>
            <a:endParaRPr sz="175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17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2"/>
              </a:solidFill>
            </a:endParaRPr>
          </a:p>
        </p:txBody>
      </p:sp>
      <p:sp>
        <p:nvSpPr>
          <p:cNvPr id="94" name="Google Shape;94;p18"/>
          <p:cNvSpPr txBox="1"/>
          <p:nvPr/>
        </p:nvSpPr>
        <p:spPr>
          <a:xfrm>
            <a:off x="87400" y="74900"/>
            <a:ext cx="9056700" cy="1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 </a:t>
            </a:r>
            <a:r>
              <a:rPr lang="en" sz="1900">
                <a:solidFill>
                  <a:schemeClr val="dk1"/>
                </a:solidFill>
              </a:rPr>
              <a:t>          massage           tapu         power     boils         chosen        traditional         medicine     chants              tohunga      burns         plant use      karakia    fractures  knowledge        asthma      mana</a:t>
            </a:r>
            <a:endParaRPr sz="19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11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ongoā Māori is the traditional Māori healing system. This ancient lore, including plant use, massage, and incantations, has been passed down through many generations.&#10;&#10;Te Waari Carkeek is a kaumātua (elder) at Te Papa. He and members of his family, all descendants of Ngāti Toa Rangatira, demonstrate a remedy for sprains, strains, and broken bones, using the poisonous plant tutu (Coriaria species). &#10;&#10;The properties of tutu can be used to treat arthritis, skin rashes, gout, and other ailments. &#10;&#10;Te Papa website - https://www.tepapa.govt.nz&#10;Te Papa collections - http://collections.tepapa.govt.nz/&#10;Facebook - https://www.facebook.com/TePapa&#10;Twitter - https://twitter.com/te_papa&#10;Instagram - https://www.instagram.com/te_papa/&#10;Pinterest - https://pinterest.com/tepapa/" id="99" name="Google Shape;99;p19" title="Healing with Tutu: Rongoā Māori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24525" y="2099925"/>
            <a:ext cx="4554150" cy="25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9"/>
          <p:cNvSpPr txBox="1"/>
          <p:nvPr/>
        </p:nvSpPr>
        <p:spPr>
          <a:xfrm>
            <a:off x="0" y="174775"/>
            <a:ext cx="9144000" cy="1111200"/>
          </a:xfrm>
          <a:prstGeom prst="rect">
            <a:avLst/>
          </a:prstGeom>
          <a:solidFill>
            <a:srgbClr val="F1BE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dk1"/>
                </a:solidFill>
              </a:rPr>
              <a:t>TASK:</a:t>
            </a:r>
            <a:r>
              <a:rPr b="1" lang="en" sz="2100">
                <a:solidFill>
                  <a:schemeClr val="dk1"/>
                </a:solidFill>
              </a:rPr>
              <a:t> </a:t>
            </a:r>
            <a:r>
              <a:rPr lang="en" sz="2100">
                <a:solidFill>
                  <a:schemeClr val="dk1"/>
                </a:solidFill>
              </a:rPr>
              <a:t>we will watch this video together as a class. 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Think about what you found interesting, what surprised you, do you know of anything similar that people do in your own or other people’s cultures?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/>
        </p:nvSpPr>
        <p:spPr>
          <a:xfrm>
            <a:off x="0" y="0"/>
            <a:ext cx="9144000" cy="624300"/>
          </a:xfrm>
          <a:prstGeom prst="rect">
            <a:avLst/>
          </a:prstGeom>
          <a:solidFill>
            <a:srgbClr val="F1BE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dk1"/>
                </a:solidFill>
              </a:rPr>
              <a:t>TASK:</a:t>
            </a:r>
            <a:r>
              <a:rPr b="1" lang="en" sz="2100">
                <a:solidFill>
                  <a:schemeClr val="dk1"/>
                </a:solidFill>
              </a:rPr>
              <a:t> </a:t>
            </a:r>
            <a:r>
              <a:rPr lang="en" sz="2100">
                <a:solidFill>
                  <a:schemeClr val="dk1"/>
                </a:solidFill>
              </a:rPr>
              <a:t>display information about rongoā Māori plants and their uses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06" name="Google Shape;106;p20"/>
          <p:cNvSpPr txBox="1"/>
          <p:nvPr/>
        </p:nvSpPr>
        <p:spPr>
          <a:xfrm>
            <a:off x="27750" y="736550"/>
            <a:ext cx="9088500" cy="44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Choose on of the following tasks to complete. Use the worksheet from when </a:t>
            </a:r>
            <a:r>
              <a:rPr b="1" lang="en" sz="1800">
                <a:solidFill>
                  <a:schemeClr val="dk1"/>
                </a:solidFill>
              </a:rPr>
              <a:t>you went to the MHJC rongoā garden to help you and online research </a:t>
            </a:r>
            <a:r>
              <a:rPr b="1" lang="en" sz="1800" u="sng">
                <a:solidFill>
                  <a:schemeClr val="hlink"/>
                </a:solidFill>
                <a:hlinkClick r:id="rId3"/>
              </a:rPr>
              <a:t>LINK 1</a:t>
            </a:r>
            <a:r>
              <a:rPr b="1" lang="en" sz="1800">
                <a:solidFill>
                  <a:schemeClr val="dk1"/>
                </a:solidFill>
              </a:rPr>
              <a:t> 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arenR"/>
            </a:pPr>
            <a:r>
              <a:rPr b="1" lang="en" sz="1800">
                <a:solidFill>
                  <a:schemeClr val="dk1"/>
                </a:solidFill>
              </a:rPr>
              <a:t>Make a poster.</a:t>
            </a:r>
            <a:r>
              <a:rPr lang="en" sz="1800">
                <a:solidFill>
                  <a:schemeClr val="dk1"/>
                </a:solidFill>
              </a:rPr>
              <a:t> You can use Canva to make your poster or hand draw on paper.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OR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arenR"/>
            </a:pPr>
            <a:r>
              <a:rPr b="1" lang="en" sz="1800">
                <a:solidFill>
                  <a:schemeClr val="dk1"/>
                </a:solidFill>
              </a:rPr>
              <a:t>Make a set of google slides.</a:t>
            </a:r>
            <a:r>
              <a:rPr lang="en" sz="1800">
                <a:solidFill>
                  <a:schemeClr val="dk1"/>
                </a:solidFill>
              </a:rPr>
              <a:t> Create one information slide per plant. 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OR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arenR"/>
            </a:pPr>
            <a:r>
              <a:rPr b="1" lang="en" sz="1800">
                <a:solidFill>
                  <a:schemeClr val="dk1"/>
                </a:solidFill>
              </a:rPr>
              <a:t>Make a video </a:t>
            </a:r>
            <a:r>
              <a:rPr i="1" lang="en" sz="1800">
                <a:solidFill>
                  <a:schemeClr val="dk1"/>
                </a:solidFill>
              </a:rPr>
              <a:t>e.g. documentary style, news report style.</a:t>
            </a:r>
            <a:endParaRPr i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You must provide information about </a:t>
            </a:r>
            <a:r>
              <a:rPr b="1" lang="en" sz="1800">
                <a:solidFill>
                  <a:schemeClr val="dk1"/>
                </a:solidFill>
              </a:rPr>
              <a:t>at least 3 different plants and how they are used for medicine.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Depending on which task you choose - try to include headings / pictures / links to videos or websites or make it engaging.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0000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/>
        </p:nvSpPr>
        <p:spPr>
          <a:xfrm>
            <a:off x="62675" y="150"/>
            <a:ext cx="90813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chemeClr val="lt1"/>
                </a:solidFill>
              </a:rPr>
              <a:t>Karakia </a:t>
            </a:r>
            <a:r>
              <a:rPr b="1" lang="en" sz="4268">
                <a:solidFill>
                  <a:schemeClr val="lt1"/>
                </a:solidFill>
              </a:rPr>
              <a:t>whakamutunga</a:t>
            </a:r>
            <a:r>
              <a:rPr b="1" lang="en" sz="4268">
                <a:solidFill>
                  <a:schemeClr val="lt1"/>
                </a:solidFill>
              </a:rPr>
              <a:t> - Ending Prayer</a:t>
            </a:r>
            <a:endParaRPr b="1" sz="4268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chemeClr val="lt1"/>
                </a:solidFill>
              </a:rPr>
              <a:t>Me karakia tātou</a:t>
            </a:r>
            <a:endParaRPr b="1" sz="4268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whakairia te tapu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wātea ai te ara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t/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tūruki whakataha ai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tūruki whakataha ai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t/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Hāumi e, Hui e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350">
                <a:solidFill>
                  <a:schemeClr val="dk1"/>
                </a:solidFill>
              </a:rPr>
              <a:t>Tāiki e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