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n-US" sz="4400" spc="-1" strike="noStrike">
                <a:solidFill>
                  <a:srgbClr val="000000"/>
                </a:solidFill>
                <a:latin typeface="Calibri Light"/>
              </a:rPr>
              <a:t>Click to edit Master title style</a:t>
            </a:r>
            <a:endParaRPr b="0" lang="en-US" sz="4400" spc="-1" strike="noStrike">
              <a:solidFill>
                <a:srgbClr val="000000"/>
              </a:solidFill>
              <a:latin typeface="Calibri"/>
            </a:endParaRPr>
          </a:p>
        </p:txBody>
      </p:sp>
      <p:sp>
        <p:nvSpPr>
          <p:cNvPr id="1"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Click to edit Master text styles</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US" sz="2400" spc="-1" strike="noStrike">
                <a:solidFill>
                  <a:srgbClr val="000000"/>
                </a:solidFill>
                <a:latin typeface="Calibri"/>
              </a:rPr>
              <a:t>Second level</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n-US" sz="2000" spc="-1" strike="noStrike">
                <a:solidFill>
                  <a:srgbClr val="000000"/>
                </a:solidFill>
                <a:latin typeface="Calibri"/>
              </a:rPr>
              <a:t>Third level</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n-US" sz="1800" spc="-1" strike="noStrike">
                <a:solidFill>
                  <a:srgbClr val="000000"/>
                </a:solidFill>
                <a:latin typeface="Calibri"/>
              </a:rPr>
              <a:t>Fourth level</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n-US" sz="1800" spc="-1" strike="noStrike">
                <a:solidFill>
                  <a:srgbClr val="000000"/>
                </a:solidFill>
                <a:latin typeface="Calibri"/>
              </a:rPr>
              <a:t>Fifth level</a:t>
            </a:r>
            <a:endParaRPr b="0" lang="en-US" sz="1800" spc="-1" strike="noStrike">
              <a:solidFill>
                <a:srgbClr val="000000"/>
              </a:solidFill>
              <a:latin typeface="Calibri"/>
            </a:endParaRPr>
          </a:p>
        </p:txBody>
      </p:sp>
      <p:sp>
        <p:nvSpPr>
          <p:cNvPr id="2"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C5A98352-8FA2-4C92-BBA6-B6ED348720CD}" type="datetime">
              <a:rPr b="0" lang="en-NZ" sz="1200" spc="-1" strike="noStrike">
                <a:solidFill>
                  <a:srgbClr val="8b8b8b"/>
                </a:solidFill>
                <a:latin typeface="Calibri"/>
              </a:rPr>
              <a:t>21/05/21</a:t>
            </a:fld>
            <a:endParaRPr b="0" lang="en-NZ" sz="1200" spc="-1" strike="noStrike">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p>
            <a:endParaRPr b="0" lang="en-NZ" sz="2400" spc="-1" strike="noStrike">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26AF6FBD-2B53-42A8-8C64-EB15BFC6A0DC}" type="slidenum">
              <a:rPr b="0" lang="en-NZ" sz="1200" spc="-1" strike="noStrike">
                <a:solidFill>
                  <a:srgbClr val="8b8b8b"/>
                </a:solidFill>
                <a:latin typeface="Calibri"/>
              </a:rPr>
              <a:t>1</a:t>
            </a:fld>
            <a:endParaRPr b="0" lang="en-NZ"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Title 1"/>
          <p:cNvSpPr txBox="1"/>
          <p:nvPr/>
        </p:nvSpPr>
        <p:spPr>
          <a:xfrm>
            <a:off x="838080" y="365040"/>
            <a:ext cx="10515240" cy="1325160"/>
          </a:xfrm>
          <a:prstGeom prst="rect">
            <a:avLst/>
          </a:prstGeom>
          <a:noFill/>
          <a:ln w="0">
            <a:noFill/>
          </a:ln>
        </p:spPr>
        <p:txBody>
          <a:bodyPr anchor="ctr">
            <a:normAutofit/>
          </a:bodyPr>
          <a:p>
            <a:pPr>
              <a:lnSpc>
                <a:spcPct val="90000"/>
              </a:lnSpc>
            </a:pPr>
            <a:r>
              <a:rPr b="0" lang="en-NZ" sz="4400" spc="-1" strike="noStrike">
                <a:solidFill>
                  <a:srgbClr val="000000"/>
                </a:solidFill>
                <a:latin typeface="Calibri Light"/>
              </a:rPr>
              <a:t>Week 4 Lesson 1</a:t>
            </a:r>
            <a:br/>
            <a:r>
              <a:rPr b="0" lang="en-NZ" sz="4400" spc="-1" strike="noStrike">
                <a:solidFill>
                  <a:srgbClr val="000000"/>
                </a:solidFill>
                <a:latin typeface="Calibri Light"/>
              </a:rPr>
              <a:t>The 19</a:t>
            </a:r>
            <a:r>
              <a:rPr b="0" lang="en-NZ" sz="4400" spc="-1" strike="noStrike" baseline="30000">
                <a:solidFill>
                  <a:srgbClr val="000000"/>
                </a:solidFill>
                <a:latin typeface="Calibri Light"/>
              </a:rPr>
              <a:t>th</a:t>
            </a:r>
            <a:r>
              <a:rPr b="0" lang="en-NZ" sz="4400" spc="-1" strike="noStrike">
                <a:solidFill>
                  <a:srgbClr val="000000"/>
                </a:solidFill>
                <a:latin typeface="Calibri Light"/>
              </a:rPr>
              <a:t> Century Migrants to New Zealand</a:t>
            </a:r>
            <a:endParaRPr b="0" lang="en-US" sz="4400" spc="-1" strike="noStrike">
              <a:solidFill>
                <a:srgbClr val="000000"/>
              </a:solidFill>
              <a:latin typeface="Calibri"/>
            </a:endParaRPr>
          </a:p>
        </p:txBody>
      </p:sp>
      <p:pic>
        <p:nvPicPr>
          <p:cNvPr id="42" name="Content Placeholder 3" descr=""/>
          <p:cNvPicPr/>
          <p:nvPr/>
        </p:nvPicPr>
        <p:blipFill>
          <a:blip r:embed="rId1"/>
          <a:stretch/>
        </p:blipFill>
        <p:spPr>
          <a:xfrm>
            <a:off x="1697400" y="1917000"/>
            <a:ext cx="4425840" cy="4287240"/>
          </a:xfrm>
          <a:prstGeom prst="rect">
            <a:avLst/>
          </a:prstGeom>
          <a:ln w="0">
            <a:noFill/>
          </a:ln>
        </p:spPr>
      </p:pic>
      <p:sp>
        <p:nvSpPr>
          <p:cNvPr id="43" name="TextBox 4"/>
          <p:cNvSpPr/>
          <p:nvPr/>
        </p:nvSpPr>
        <p:spPr>
          <a:xfrm>
            <a:off x="6105600" y="2349000"/>
            <a:ext cx="4683960" cy="191880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en-NZ" sz="4000" spc="-1" strike="noStrike">
                <a:solidFill>
                  <a:srgbClr val="000000"/>
                </a:solidFill>
                <a:latin typeface="Calibri"/>
              </a:rPr>
              <a:t>Can you name some of the groups of migrants?</a:t>
            </a:r>
            <a:endParaRPr b="0" lang="en-NZ" sz="4000" spc="-1" strike="noStrike">
              <a:latin typeface="Arial"/>
            </a:endParaRPr>
          </a:p>
        </p:txBody>
      </p:sp>
      <p:sp>
        <p:nvSpPr>
          <p:cNvPr id="44" name="TextBox 5"/>
          <p:cNvSpPr/>
          <p:nvPr/>
        </p:nvSpPr>
        <p:spPr>
          <a:xfrm>
            <a:off x="6136560" y="5170680"/>
            <a:ext cx="4885560" cy="13093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en-NZ" sz="4000" spc="-1" strike="noStrike">
                <a:solidFill>
                  <a:srgbClr val="000000"/>
                </a:solidFill>
                <a:latin typeface="Calibri"/>
              </a:rPr>
              <a:t>What were some of</a:t>
            </a:r>
            <a:endParaRPr b="0" lang="en-NZ" sz="4000" spc="-1" strike="noStrike">
              <a:latin typeface="Arial"/>
            </a:endParaRPr>
          </a:p>
          <a:p>
            <a:pPr>
              <a:lnSpc>
                <a:spcPct val="100000"/>
              </a:lnSpc>
            </a:pPr>
            <a:r>
              <a:rPr b="0" lang="en-NZ" sz="4000" spc="-1" strike="noStrike">
                <a:solidFill>
                  <a:srgbClr val="000000"/>
                </a:solidFill>
                <a:latin typeface="Calibri"/>
              </a:rPr>
              <a:t> </a:t>
            </a:r>
            <a:r>
              <a:rPr b="0" lang="en-NZ" sz="4000" spc="-1" strike="noStrike">
                <a:solidFill>
                  <a:srgbClr val="000000"/>
                </a:solidFill>
                <a:latin typeface="Calibri"/>
              </a:rPr>
              <a:t>the consequences?</a:t>
            </a:r>
            <a:endParaRPr b="0" lang="en-NZ" sz="40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Title 1"/>
          <p:cNvSpPr txBox="1"/>
          <p:nvPr/>
        </p:nvSpPr>
        <p:spPr>
          <a:xfrm>
            <a:off x="838080" y="365040"/>
            <a:ext cx="10515240" cy="99792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Cartoon D</a:t>
            </a:r>
            <a:endParaRPr b="0" lang="en-US" sz="4400" spc="-1" strike="noStrike">
              <a:solidFill>
                <a:srgbClr val="000000"/>
              </a:solidFill>
              <a:latin typeface="Calibri"/>
            </a:endParaRPr>
          </a:p>
        </p:txBody>
      </p:sp>
      <p:sp>
        <p:nvSpPr>
          <p:cNvPr id="62" name="Content Placeholder 2"/>
          <p:cNvSpPr txBox="1"/>
          <p:nvPr/>
        </p:nvSpPr>
        <p:spPr>
          <a:xfrm>
            <a:off x="838080" y="1363320"/>
            <a:ext cx="10515240" cy="4813200"/>
          </a:xfrm>
          <a:prstGeom prst="rect">
            <a:avLst/>
          </a:prstGeom>
          <a:noFill/>
          <a:ln w="0">
            <a:noFill/>
          </a:ln>
        </p:spPr>
        <p:txBody>
          <a:bodyPr>
            <a:norm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2.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3.</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4.</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5.</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6.</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7.</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8.</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9.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10. </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Title 1"/>
          <p:cNvSpPr txBox="1"/>
          <p:nvPr/>
        </p:nvSpPr>
        <p:spPr>
          <a:xfrm>
            <a:off x="838080" y="365040"/>
            <a:ext cx="10515240" cy="132516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Cartoon E</a:t>
            </a:r>
            <a:endParaRPr b="0" lang="en-US" sz="4400" spc="-1" strike="noStrike">
              <a:solidFill>
                <a:srgbClr val="000000"/>
              </a:solidFill>
              <a:latin typeface="Calibri"/>
            </a:endParaRPr>
          </a:p>
        </p:txBody>
      </p:sp>
      <p:sp>
        <p:nvSpPr>
          <p:cNvPr id="64" name="Content Placeholder 2"/>
          <p:cNvSpPr txBox="1"/>
          <p:nvPr/>
        </p:nvSpPr>
        <p:spPr>
          <a:xfrm>
            <a:off x="838080" y="1529640"/>
            <a:ext cx="10515240" cy="4647240"/>
          </a:xfrm>
          <a:prstGeom prst="rect">
            <a:avLst/>
          </a:prstGeom>
          <a:noFill/>
          <a:ln w="0">
            <a:noFill/>
          </a:ln>
        </p:spPr>
        <p:txBody>
          <a:bodyPr>
            <a:norm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2.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3.</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4.</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5.</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6.</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7.</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8.</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9.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10. </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Title 1"/>
          <p:cNvSpPr txBox="1"/>
          <p:nvPr/>
        </p:nvSpPr>
        <p:spPr>
          <a:xfrm>
            <a:off x="838080" y="331920"/>
            <a:ext cx="10515240" cy="1325160"/>
          </a:xfrm>
          <a:prstGeom prst="rect">
            <a:avLst/>
          </a:prstGeom>
          <a:noFill/>
          <a:ln w="0">
            <a:noFill/>
          </a:ln>
        </p:spPr>
        <p:txBody>
          <a:bodyPr anchor="ctr">
            <a:noAutofit/>
          </a:bodyPr>
          <a:p>
            <a:pPr algn="ctr">
              <a:lnSpc>
                <a:spcPct val="90000"/>
              </a:lnSpc>
            </a:pPr>
            <a:r>
              <a:rPr b="0" lang="en-NZ" sz="4400" spc="-1" strike="noStrike">
                <a:solidFill>
                  <a:srgbClr val="000000"/>
                </a:solidFill>
                <a:latin typeface="Calibri Light"/>
              </a:rPr>
              <a:t>Week 4 Lesson 1</a:t>
            </a:r>
            <a:br/>
            <a:r>
              <a:rPr b="0" lang="en-NZ" sz="4400" spc="-1" strike="noStrike">
                <a:solidFill>
                  <a:srgbClr val="000000"/>
                </a:solidFill>
                <a:latin typeface="Calibri Light"/>
              </a:rPr>
              <a:t>19</a:t>
            </a:r>
            <a:r>
              <a:rPr b="0" lang="en-NZ" sz="4400" spc="-1" strike="noStrike" baseline="30000">
                <a:solidFill>
                  <a:srgbClr val="000000"/>
                </a:solidFill>
                <a:latin typeface="Calibri Light"/>
              </a:rPr>
              <a:t>th</a:t>
            </a:r>
            <a:r>
              <a:rPr b="0" lang="en-NZ" sz="4400" spc="-1" strike="noStrike">
                <a:solidFill>
                  <a:srgbClr val="000000"/>
                </a:solidFill>
                <a:latin typeface="Calibri Light"/>
              </a:rPr>
              <a:t> Century Migrants</a:t>
            </a:r>
            <a:endParaRPr b="0" lang="en-US" sz="4400" spc="-1" strike="noStrike">
              <a:solidFill>
                <a:srgbClr val="000000"/>
              </a:solidFill>
              <a:latin typeface="Calibri"/>
            </a:endParaRPr>
          </a:p>
        </p:txBody>
      </p:sp>
      <p:sp>
        <p:nvSpPr>
          <p:cNvPr id="46" name="Content Placeholder 2"/>
          <p:cNvSpPr txBox="1"/>
          <p:nvPr/>
        </p:nvSpPr>
        <p:spPr>
          <a:xfrm>
            <a:off x="838080" y="1825560"/>
            <a:ext cx="10515240" cy="4350960"/>
          </a:xfrm>
          <a:prstGeom prst="rect">
            <a:avLst/>
          </a:prstGeom>
          <a:noFill/>
          <a:ln w="0">
            <a:noFill/>
          </a:ln>
        </p:spPr>
        <p:txBody>
          <a:bodyPr>
            <a:normAutofit fontScale="18000"/>
          </a:bodyPr>
          <a:p>
            <a:pPr lvl="1" marL="685800" indent="-228240">
              <a:lnSpc>
                <a:spcPct val="90000"/>
              </a:lnSpc>
              <a:spcBef>
                <a:spcPts val="499"/>
              </a:spcBef>
              <a:buClr>
                <a:srgbClr val="000000"/>
              </a:buClr>
              <a:buFont typeface="Arial"/>
              <a:buChar char="•"/>
            </a:pPr>
            <a:r>
              <a:rPr b="1" lang="en-NZ" sz="5100" spc="-1" strike="noStrike">
                <a:solidFill>
                  <a:srgbClr val="000000"/>
                </a:solidFill>
                <a:latin typeface="Calibri"/>
              </a:rPr>
              <a:t>TASK A:  </a:t>
            </a:r>
            <a:endParaRPr b="0" lang="en-US" sz="51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NZ" sz="5100" spc="-1" strike="noStrike">
                <a:solidFill>
                  <a:srgbClr val="000000"/>
                </a:solidFill>
                <a:latin typeface="Calibri"/>
              </a:rPr>
              <a:t>Reading from </a:t>
            </a:r>
            <a:r>
              <a:rPr b="0" i="1" lang="en-NZ" sz="5100" spc="-1" strike="noStrike">
                <a:solidFill>
                  <a:srgbClr val="000000"/>
                </a:solidFill>
                <a:latin typeface="Calibri"/>
              </a:rPr>
              <a:t>The Later Immigrants  </a:t>
            </a:r>
            <a:r>
              <a:rPr b="0" lang="en-NZ" sz="5100" spc="-1" strike="noStrike">
                <a:solidFill>
                  <a:srgbClr val="000000"/>
                </a:solidFill>
                <a:latin typeface="Calibri"/>
              </a:rPr>
              <a:t>(see p. 4)</a:t>
            </a:r>
            <a:endParaRPr b="0" lang="en-US" sz="51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NZ" sz="5100" spc="-1" strike="noStrike">
                <a:solidFill>
                  <a:srgbClr val="000000"/>
                </a:solidFill>
                <a:latin typeface="Calibri"/>
              </a:rPr>
              <a:t>In your Red Books, write the Heading: “Why 19</a:t>
            </a:r>
            <a:r>
              <a:rPr b="0" lang="en-NZ" sz="5100" spc="-1" strike="noStrike" baseline="30000">
                <a:solidFill>
                  <a:srgbClr val="000000"/>
                </a:solidFill>
                <a:latin typeface="Calibri"/>
              </a:rPr>
              <a:t>th</a:t>
            </a:r>
            <a:r>
              <a:rPr b="0" lang="en-NZ" sz="5100" spc="-1" strike="noStrike">
                <a:solidFill>
                  <a:srgbClr val="000000"/>
                </a:solidFill>
                <a:latin typeface="Calibri"/>
              </a:rPr>
              <a:t> Century Migrants came to New Zealand.”  Underneath, list key dot-points on why people left their home country to live in New Zealand</a:t>
            </a:r>
            <a:endParaRPr b="0" lang="en-US" sz="5100" spc="-1" strike="noStrike">
              <a:solidFill>
                <a:srgbClr val="000000"/>
              </a:solidFill>
              <a:latin typeface="Calibri"/>
            </a:endParaRPr>
          </a:p>
          <a:p>
            <a:endParaRPr b="0" lang="en-US" sz="51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1" lang="en-NZ" sz="5100" spc="-1" strike="noStrike">
                <a:solidFill>
                  <a:srgbClr val="000000"/>
                </a:solidFill>
                <a:latin typeface="Calibri"/>
              </a:rPr>
              <a:t>Task B:</a:t>
            </a:r>
            <a:endParaRPr b="0" lang="en-US" sz="51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NZ" sz="5100" spc="-1" strike="noStrike">
                <a:solidFill>
                  <a:srgbClr val="000000"/>
                </a:solidFill>
                <a:latin typeface="Calibri"/>
              </a:rPr>
              <a:t>(see p. 8) </a:t>
            </a:r>
            <a:endParaRPr b="0" lang="en-US" sz="51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NZ" sz="5100" spc="-1" strike="noStrike">
                <a:solidFill>
                  <a:srgbClr val="000000"/>
                </a:solidFill>
                <a:latin typeface="Calibri"/>
              </a:rPr>
              <a:t>Create as many dot-point summaries as you can as to why people from England, Wales, Scotland and Ireland migrated to New Zealand during the 1800s.   Put the information in the pink squares in your own words.</a:t>
            </a:r>
            <a:endParaRPr b="0" lang="en-US" sz="5100" spc="-1" strike="noStrike">
              <a:solidFill>
                <a:srgbClr val="000000"/>
              </a:solidFill>
              <a:latin typeface="Calibri"/>
            </a:endParaRPr>
          </a:p>
          <a:p>
            <a:endParaRPr b="0" lang="en-US" sz="5100" spc="-1" strike="noStrike">
              <a:solidFill>
                <a:srgbClr val="000000"/>
              </a:solidFill>
              <a:latin typeface="Calibri"/>
            </a:endParaRPr>
          </a:p>
          <a:p>
            <a:endParaRPr b="0" lang="en-US" sz="51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NZ" sz="2800" spc="-1" strike="noStrike">
                <a:solidFill>
                  <a:srgbClr val="000000"/>
                </a:solidFill>
                <a:latin typeface="Calibri"/>
              </a:rPr>
              <a:t>=</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Title 1"/>
          <p:cNvSpPr txBox="1"/>
          <p:nvPr/>
        </p:nvSpPr>
        <p:spPr>
          <a:xfrm>
            <a:off x="838080" y="365040"/>
            <a:ext cx="10515240" cy="132516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Week 4 Lesson 2</a:t>
            </a:r>
            <a:br/>
            <a:r>
              <a:rPr b="0" lang="en-US" sz="4400" spc="-1" strike="noStrike">
                <a:solidFill>
                  <a:srgbClr val="000000"/>
                </a:solidFill>
                <a:latin typeface="Calibri Light"/>
              </a:rPr>
              <a:t>The Early Gold Diggers</a:t>
            </a:r>
            <a:endParaRPr b="0" lang="en-US" sz="4400" spc="-1" strike="noStrike">
              <a:solidFill>
                <a:srgbClr val="000000"/>
              </a:solidFill>
              <a:latin typeface="Calibri"/>
            </a:endParaRPr>
          </a:p>
        </p:txBody>
      </p:sp>
      <p:sp>
        <p:nvSpPr>
          <p:cNvPr id="48" name="Content Placeholder 2"/>
          <p:cNvSpPr txBox="1"/>
          <p:nvPr/>
        </p:nvSpPr>
        <p:spPr>
          <a:xfrm>
            <a:off x="838080" y="1825560"/>
            <a:ext cx="10515240" cy="4350960"/>
          </a:xfrm>
          <a:prstGeom prst="rect">
            <a:avLst/>
          </a:prstGeom>
          <a:noFill/>
          <a:ln w="0">
            <a:noFill/>
          </a:ln>
        </p:spPr>
        <p:txBody>
          <a:bodyPr>
            <a:norm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Read pp. 20-27.  Write the heading “The Early Golder Diggers” in your Red Books.  Underneath answer the following questions.  Both the questions and answers are to be written into your books.</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 What were some of the dangers the gold miners faced?  (p. 20)</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2. What were some of the nicknames given to the early miners (hint – look at the very bottom of p. 20).</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3. What were some basic items of equipment that a gold miner had? (p. 20)</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Title 1"/>
          <p:cNvSpPr txBox="1"/>
          <p:nvPr/>
        </p:nvSpPr>
        <p:spPr>
          <a:xfrm>
            <a:off x="838080" y="365040"/>
            <a:ext cx="10515240" cy="132516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The Golder Miners - Continued</a:t>
            </a:r>
            <a:endParaRPr b="0" lang="en-US" sz="4400" spc="-1" strike="noStrike">
              <a:solidFill>
                <a:srgbClr val="000000"/>
              </a:solidFill>
              <a:latin typeface="Calibri"/>
            </a:endParaRPr>
          </a:p>
        </p:txBody>
      </p:sp>
      <p:sp>
        <p:nvSpPr>
          <p:cNvPr id="50" name="Content Placeholder 2"/>
          <p:cNvSpPr txBox="1"/>
          <p:nvPr/>
        </p:nvSpPr>
        <p:spPr>
          <a:xfrm>
            <a:off x="838080" y="1825560"/>
            <a:ext cx="10515240" cy="4350960"/>
          </a:xfrm>
          <a:prstGeom prst="rect">
            <a:avLst/>
          </a:prstGeom>
          <a:noFill/>
          <a:ln w="0">
            <a:noFill/>
          </a:ln>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4. What did many gold miners do for entertainment?  (p. 22)</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5. What was life like during the winter on the goldfields? (p. 22)</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6. Name at least 10 people who did well from the gold rush? (p. 23)</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Title 1"/>
          <p:cNvSpPr txBox="1"/>
          <p:nvPr/>
        </p:nvSpPr>
        <p:spPr>
          <a:xfrm>
            <a:off x="838080" y="365040"/>
            <a:ext cx="10515240" cy="132516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The Chinese Gold Miners</a:t>
            </a:r>
            <a:endParaRPr b="0" lang="en-US" sz="4400" spc="-1" strike="noStrike">
              <a:solidFill>
                <a:srgbClr val="000000"/>
              </a:solidFill>
              <a:latin typeface="Calibri"/>
            </a:endParaRPr>
          </a:p>
        </p:txBody>
      </p:sp>
      <p:sp>
        <p:nvSpPr>
          <p:cNvPr id="52" name="Content Placeholder 2"/>
          <p:cNvSpPr txBox="1"/>
          <p:nvPr/>
        </p:nvSpPr>
        <p:spPr>
          <a:xfrm>
            <a:off x="838080" y="1825560"/>
            <a:ext cx="10515240" cy="4350960"/>
          </a:xfrm>
          <a:prstGeom prst="rect">
            <a:avLst/>
          </a:prstGeom>
          <a:noFill/>
          <a:ln w="0">
            <a:noFill/>
          </a:ln>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On pages 24-27, there is a discussion of the Chinese gold diggers.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Under the heading “The Chinese Gold Diggers,” write down the definitions of ‘discrimination’ and ‘prejudice.’ (p. 24)</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Next write down the many ways that the Chinese were different than European Kiwis (p. 24)</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 </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Title 1"/>
          <p:cNvSpPr txBox="1"/>
          <p:nvPr/>
        </p:nvSpPr>
        <p:spPr>
          <a:xfrm>
            <a:off x="838080" y="365040"/>
            <a:ext cx="10515240" cy="132516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Lesson 3:  Cartoon Analysis</a:t>
            </a:r>
            <a:endParaRPr b="0" lang="en-US" sz="4400" spc="-1" strike="noStrike">
              <a:solidFill>
                <a:srgbClr val="000000"/>
              </a:solidFill>
              <a:latin typeface="Calibri"/>
            </a:endParaRPr>
          </a:p>
        </p:txBody>
      </p:sp>
      <p:sp>
        <p:nvSpPr>
          <p:cNvPr id="54" name="Content Placeholder 2"/>
          <p:cNvSpPr txBox="1"/>
          <p:nvPr/>
        </p:nvSpPr>
        <p:spPr>
          <a:xfrm>
            <a:off x="838080" y="1825560"/>
            <a:ext cx="10515240" cy="4350960"/>
          </a:xfrm>
          <a:prstGeom prst="rect">
            <a:avLst/>
          </a:prstGeom>
          <a:noFill/>
          <a:ln w="0">
            <a:noFill/>
          </a:ln>
        </p:spPr>
        <p:txBody>
          <a:bodyPr>
            <a:normAutofit/>
          </a:bodyPr>
          <a:p>
            <a:pPr marL="228600" indent="-228240">
              <a:lnSpc>
                <a:spcPct val="90000"/>
              </a:lnSpc>
              <a:spcBef>
                <a:spcPts val="1001"/>
              </a:spcBef>
              <a:buClr>
                <a:srgbClr val="000000"/>
              </a:buClr>
              <a:buFont typeface="Arial"/>
              <a:buChar char="•"/>
            </a:pPr>
            <a:r>
              <a:rPr b="1" lang="en-NZ" sz="2800" spc="-1" strike="noStrike">
                <a:solidFill>
                  <a:srgbClr val="000000"/>
                </a:solidFill>
                <a:latin typeface="Calibri"/>
              </a:rPr>
              <a:t>TASK:  </a:t>
            </a:r>
            <a:r>
              <a:rPr b="0" lang="en-US" sz="3200" spc="-1" strike="noStrike">
                <a:solidFill>
                  <a:srgbClr val="000000"/>
                </a:solidFill>
                <a:latin typeface="Calibri"/>
              </a:rPr>
              <a:t>Read pp. 20-27.  Write the heading “Cartoon Analysis of the Early Chinese Miners” in your Red Books.  </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Calibri"/>
              </a:rPr>
              <a:t>Underneath, using the Cartoon Analysis Square on p. 26, write an analysis for each of the 5 cartoons. </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Calibri"/>
              </a:rPr>
              <a:t>Cartoon A:  </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Calibri"/>
              </a:rPr>
              <a:t>Cartoon B:</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Calibri"/>
              </a:rPr>
              <a:t>Cartoon C:</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Calibri"/>
              </a:rPr>
              <a:t>Cartoon D:</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3200" spc="-1" strike="noStrike">
                <a:solidFill>
                  <a:srgbClr val="000000"/>
                </a:solidFill>
                <a:latin typeface="Calibri"/>
              </a:rPr>
              <a:t>Cartoon E:  </a:t>
            </a:r>
            <a:endParaRPr b="0" lang="en-US"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Title 1"/>
          <p:cNvSpPr txBox="1"/>
          <p:nvPr/>
        </p:nvSpPr>
        <p:spPr>
          <a:xfrm>
            <a:off x="838080" y="365040"/>
            <a:ext cx="10515240" cy="78156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Example:  Cartoon A</a:t>
            </a:r>
            <a:endParaRPr b="0" lang="en-US" sz="4400" spc="-1" strike="noStrike">
              <a:solidFill>
                <a:srgbClr val="000000"/>
              </a:solidFill>
              <a:latin typeface="Calibri"/>
            </a:endParaRPr>
          </a:p>
        </p:txBody>
      </p:sp>
      <p:sp>
        <p:nvSpPr>
          <p:cNvPr id="56" name="Content Placeholder 2"/>
          <p:cNvSpPr txBox="1"/>
          <p:nvPr/>
        </p:nvSpPr>
        <p:spPr>
          <a:xfrm>
            <a:off x="838080" y="1280160"/>
            <a:ext cx="10515240" cy="4896360"/>
          </a:xfrm>
          <a:prstGeom prst="rect">
            <a:avLst/>
          </a:prstGeom>
          <a:noFill/>
          <a:ln w="0">
            <a:noFill/>
          </a:ln>
        </p:spPr>
        <p:txBody>
          <a:bodyPr>
            <a:normAutofit fontScale="56000"/>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 This cartoon was drawn in 1920.</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2. The cartoon has no title.</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3. Yes, it has an explanation underneath, which says “Will it come to this!”</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4. Yes, I can recognize European people including a soldier.  Some of the people are Chinese.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5. The Chinese look relaxed and like they are at home while the Europeans appear upset and distressed.</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6.  The Chinese passengers are sitting while the Europeans are forced to stand.</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7. The Europeans look much bigger, better dressed, cleaner and muscular than the Chinese.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8.  Other items besides people in the picture include foreign-looking hats.</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9. There is no label in the drawing.</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10.  The Europeans are dressed in Kiwi clothes and one in a military outfit while the Chinese are wearing slippers, appear to be wearing dirty clothing, and some are in their bare feet.  </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Title 1"/>
          <p:cNvSpPr txBox="1"/>
          <p:nvPr/>
        </p:nvSpPr>
        <p:spPr>
          <a:xfrm>
            <a:off x="838080" y="365040"/>
            <a:ext cx="10515240" cy="86472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Cartoon B</a:t>
            </a:r>
            <a:endParaRPr b="0" lang="en-US" sz="4400" spc="-1" strike="noStrike">
              <a:solidFill>
                <a:srgbClr val="000000"/>
              </a:solidFill>
              <a:latin typeface="Calibri"/>
            </a:endParaRPr>
          </a:p>
        </p:txBody>
      </p:sp>
      <p:sp>
        <p:nvSpPr>
          <p:cNvPr id="58" name="Content Placeholder 2"/>
          <p:cNvSpPr txBox="1"/>
          <p:nvPr/>
        </p:nvSpPr>
        <p:spPr>
          <a:xfrm>
            <a:off x="838080" y="1446480"/>
            <a:ext cx="10515240" cy="4730040"/>
          </a:xfrm>
          <a:prstGeom prst="rect">
            <a:avLst/>
          </a:prstGeom>
          <a:noFill/>
          <a:ln w="0">
            <a:noFill/>
          </a:ln>
        </p:spPr>
        <p:txBody>
          <a:bodyPr>
            <a:norm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2.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3.</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4.</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5.</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6.</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7.</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8.</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9.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10. </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Title 1"/>
          <p:cNvSpPr txBox="1"/>
          <p:nvPr/>
        </p:nvSpPr>
        <p:spPr>
          <a:xfrm>
            <a:off x="838080" y="365040"/>
            <a:ext cx="10515240" cy="881280"/>
          </a:xfrm>
          <a:prstGeom prst="rect">
            <a:avLst/>
          </a:prstGeom>
          <a:noFill/>
          <a:ln w="0">
            <a:noFill/>
          </a:ln>
        </p:spPr>
        <p:txBody>
          <a:bodyPr anchor="ctr">
            <a:noAutofit/>
          </a:bodyPr>
          <a:p>
            <a:pPr>
              <a:lnSpc>
                <a:spcPct val="90000"/>
              </a:lnSpc>
            </a:pPr>
            <a:r>
              <a:rPr b="0" lang="en-US" sz="4400" spc="-1" strike="noStrike">
                <a:solidFill>
                  <a:srgbClr val="000000"/>
                </a:solidFill>
                <a:latin typeface="Calibri Light"/>
              </a:rPr>
              <a:t>Cartoon C</a:t>
            </a:r>
            <a:endParaRPr b="0" lang="en-US" sz="4400" spc="-1" strike="noStrike">
              <a:solidFill>
                <a:srgbClr val="000000"/>
              </a:solidFill>
              <a:latin typeface="Calibri"/>
            </a:endParaRPr>
          </a:p>
        </p:txBody>
      </p:sp>
      <p:sp>
        <p:nvSpPr>
          <p:cNvPr id="60" name="Content Placeholder 2"/>
          <p:cNvSpPr txBox="1"/>
          <p:nvPr/>
        </p:nvSpPr>
        <p:spPr>
          <a:xfrm>
            <a:off x="838080" y="1247040"/>
            <a:ext cx="10515240" cy="4929840"/>
          </a:xfrm>
          <a:prstGeom prst="rect">
            <a:avLst/>
          </a:prstGeom>
          <a:noFill/>
          <a:ln w="0">
            <a:noFill/>
          </a:ln>
        </p:spPr>
        <p:txBody>
          <a:bodyPr>
            <a:norm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2.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3.</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4.</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5.</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6.</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7.</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8.</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9. </a:t>
            </a:r>
            <a:endParaRPr b="0" lang="en-US"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10. </a:t>
            </a:r>
            <a:endParaRPr b="0" lang="en-US" sz="2800" spc="-1" strike="noStrike">
              <a:solidFill>
                <a:srgbClr val="000000"/>
              </a:solidFill>
              <a:latin typeface="Calibri"/>
            </a:endParaRPr>
          </a:p>
          <a:p>
            <a:pPr>
              <a:lnSpc>
                <a:spcPct val="90000"/>
              </a:lnSpc>
              <a:spcBef>
                <a:spcPts val="1001"/>
              </a:spcBef>
            </a:pP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126</TotalTime>
  <Application>LibreOffice/7.1.0.3$Windows_X86_64 LibreOffice_project/f6099ecf3d29644b5008cc8f48f42f4a40986e4c</Application>
  <AppVersion>15.0000</AppVersion>
  <Words>960</Words>
  <Paragraphs>114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2013-06-25T00:09:13Z</dcterms:created>
  <dc:creator>Catherine Haynes</dc:creator>
  <dc:description/>
  <dc:language>en-NZ</dc:language>
  <cp:lastModifiedBy/>
  <dcterms:modified xsi:type="dcterms:W3CDTF">2021-05-21T11:58:03Z</dcterms:modified>
  <cp:revision>24</cp:revision>
  <dc:subject/>
  <dc:title>A Theory of Migration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14</vt:i4>
  </property>
</Properties>
</file>