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9144000"/>
  <p:notesSz cx="6858000" cy="9144000"/>
  <p:embeddedFontLst>
    <p:embeddedFont>
      <p:font typeface="La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GoogleSlidesCustomDataVersion2">
      <go:slidesCustomData xmlns:go="http://customooxmlschemas.google.com/" r:id="rId28" roundtripDataSignature="AMtx7mg1mjOPEVZKCZBpYt0YnrvHeSlC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A5F670-AC33-45B4-995F-08E2FC0BE095}">
  <a:tblStyle styleId="{C4A5F670-AC33-45B4-995F-08E2FC0BE09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40"/>
        <p:guide pos="3974" orient="horz"/>
        <p:guide pos="5420"/>
        <p:guide pos="346" orient="horz"/>
        <p:guide pos="476"/>
        <p:guide pos="482" orient="horz"/>
        <p:guide pos="3838" orient="horz"/>
        <p:guide pos="528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Lato-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italic.fntdata"/><Relationship Id="rId25" Type="http://schemas.openxmlformats.org/officeDocument/2006/relationships/font" Target="fonts/Lato-bold.fntdata"/><Relationship Id="rId28" Type="http://customschemas.google.com/relationships/presentationmetadata" Target="metadata"/><Relationship Id="rId27"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 name="Google Shape;2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5deb0bcdc_0_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c5deb0bcd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g2c5deb0bcd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c5deb0bcdc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c5deb0bcdc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g2c5deb0bcdc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5deb0bcdc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c5deb0bcd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g2c5deb0bcd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c5deb0bcdc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c5deb0bcdc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c5deb0bcdc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g2c3a8226339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g2c3a822633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 name="Google Shape;30;g2c3a822633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c5e0e780de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7" name="Google Shape;37;g2c5e0e780d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c5e0e780d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 name="Google Shape;4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 name="Google Shape;7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hyperlink" Target="https://www.twinkl.co.nz/resources/new-zealand-resources-years-7-8/new-zealand-resources-years-7-8-social-studies/new-zealand-social-studies-years-7-8-new-zealand-curriculu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hyperlink" Target="https://www.twinkl.co.nz/resources/new-zealand-resources-years-7-8/new-zealand-resources-years-7-8-social-studies/new-zealand-social-studies-years-7-8-new-zealand-curriculu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13">
            <a:hlinkClick r:id="rId3"/>
          </p:cNvPr>
          <p:cNvSpPr/>
          <p:nvPr/>
        </p:nvSpPr>
        <p:spPr>
          <a:xfrm>
            <a:off x="285188" y="6056490"/>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slow">
    <p:wipe dir="l"/>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 name="Shape 14"/>
        <p:cNvGrpSpPr/>
        <p:nvPr/>
      </p:nvGrpSpPr>
      <p:grpSpPr>
        <a:xfrm>
          <a:off x="0" y="0"/>
          <a:ext cx="0" cy="0"/>
          <a:chOff x="0" y="0"/>
          <a:chExt cx="0" cy="0"/>
        </a:xfrm>
      </p:grpSpPr>
      <p:sp>
        <p:nvSpPr>
          <p:cNvPr id="15" name="Google Shape;15;p14"/>
          <p:cNvSpPr/>
          <p:nvPr/>
        </p:nvSpPr>
        <p:spPr>
          <a:xfrm>
            <a:off x="457198" y="438151"/>
            <a:ext cx="8220075" cy="5957887"/>
          </a:xfrm>
          <a:prstGeom prst="roundRect">
            <a:avLst>
              <a:gd fmla="val 2649" name="adj"/>
            </a:avLst>
          </a:prstGeom>
          <a:solidFill>
            <a:schemeClr val="lt1">
              <a:alpha val="89411"/>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6" name="Google Shape;16;p14"/>
          <p:cNvSpPr/>
          <p:nvPr>
            <p:ph type="title"/>
          </p:nvPr>
        </p:nvSpPr>
        <p:spPr>
          <a:xfrm>
            <a:off x="457198" y="478895"/>
            <a:ext cx="8220075" cy="994306"/>
          </a:xfrm>
          <a:prstGeom prst="roundRect">
            <a:avLst>
              <a:gd fmla="val 9641"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slow">
    <p:wipe dir="l"/>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Box">
  <p:cSld name="Title Slide with Box">
    <p:spTree>
      <p:nvGrpSpPr>
        <p:cNvPr id="17" name="Shape 17"/>
        <p:cNvGrpSpPr/>
        <p:nvPr/>
      </p:nvGrpSpPr>
      <p:grpSpPr>
        <a:xfrm>
          <a:off x="0" y="0"/>
          <a:ext cx="0" cy="0"/>
          <a:chOff x="0" y="0"/>
          <a:chExt cx="0" cy="0"/>
        </a:xfrm>
      </p:grpSpPr>
      <p:sp>
        <p:nvSpPr>
          <p:cNvPr id="18" name="Google Shape;18;p16"/>
          <p:cNvSpPr/>
          <p:nvPr/>
        </p:nvSpPr>
        <p:spPr>
          <a:xfrm>
            <a:off x="457198" y="438151"/>
            <a:ext cx="8220075" cy="5957887"/>
          </a:xfrm>
          <a:prstGeom prst="roundRect">
            <a:avLst>
              <a:gd fmla="val 2649" name="adj"/>
            </a:avLst>
          </a:prstGeom>
          <a:solidFill>
            <a:schemeClr val="lt1">
              <a:alpha val="89411"/>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9" name="Google Shape;19;p16"/>
          <p:cNvPicPr preferRelativeResize="0"/>
          <p:nvPr/>
        </p:nvPicPr>
        <p:blipFill rotWithShape="1">
          <a:blip r:embed="rId2">
            <a:alphaModFix/>
          </a:blip>
          <a:srcRect b="0" l="0" r="0" t="0"/>
          <a:stretch/>
        </p:blipFill>
        <p:spPr>
          <a:xfrm>
            <a:off x="8072497" y="5734211"/>
            <a:ext cx="576495" cy="580719"/>
          </a:xfrm>
          <a:prstGeom prst="rect">
            <a:avLst/>
          </a:prstGeom>
          <a:noFill/>
          <a:ln>
            <a:noFill/>
          </a:ln>
        </p:spPr>
      </p:pic>
    </p:spTree>
  </p:cSld>
  <p:clrMapOvr>
    <a:masterClrMapping/>
  </p:clrMapOvr>
  <p:transition spd="slow">
    <p:wipe dir="l"/>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15">
            <a:hlinkClick r:id="rId3"/>
          </p:cNvPr>
          <p:cNvSpPr/>
          <p:nvPr/>
        </p:nvSpPr>
        <p:spPr>
          <a:xfrm>
            <a:off x="255207" y="6045590"/>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slow">
    <p:wipe dir="l"/>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22" name="Shape 22"/>
        <p:cNvGrpSpPr/>
        <p:nvPr/>
      </p:nvGrpSpPr>
      <p:grpSpPr>
        <a:xfrm>
          <a:off x="0" y="0"/>
          <a:ext cx="0" cy="0"/>
          <a:chOff x="0" y="0"/>
          <a:chExt cx="0" cy="0"/>
        </a:xfrm>
      </p:grpSpPr>
    </p:spTree>
  </p:cSld>
  <p:clrMapOvr>
    <a:masterClrMapping/>
  </p:clrMapOvr>
  <p:transition spd="slow">
    <p:wipe dir="l"/>
  </p:transition>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2"/>
          <p:cNvSpPr/>
          <p:nvPr>
            <p:ph type="title"/>
          </p:nvPr>
        </p:nvSpPr>
        <p:spPr>
          <a:xfrm>
            <a:off x="489745" y="695325"/>
            <a:ext cx="8164510" cy="1150938"/>
          </a:xfrm>
          <a:prstGeom prst="roundRect">
            <a:avLst>
              <a:gd fmla="val 9641" name="adj"/>
            </a:avLst>
          </a:prstGeom>
          <a:noFill/>
          <a:ln>
            <a:noFill/>
          </a:ln>
        </p:spPr>
        <p:txBody>
          <a:bodyPr anchorCtr="1" anchor="ctr" bIns="252000" lIns="252000" spcFirstLastPara="1" rIns="252000" wrap="square" tIns="252000">
            <a:norm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p:nvPr>
            <p:ph idx="1" type="body"/>
          </p:nvPr>
        </p:nvSpPr>
        <p:spPr>
          <a:xfrm>
            <a:off x="489745" y="1957386"/>
            <a:ext cx="8164510" cy="4387851"/>
          </a:xfrm>
          <a:prstGeom prst="roundRect">
            <a:avLst>
              <a:gd fmla="val 2585" name="adj"/>
            </a:avLst>
          </a:prstGeom>
          <a:noFill/>
          <a:ln>
            <a:noFill/>
          </a:ln>
        </p:spPr>
        <p:txBody>
          <a:bodyPr anchorCtr="0" anchor="t" bIns="252000" lIns="252000" spcFirstLastPara="1" rIns="252000" wrap="square" tIns="252000">
            <a:norm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Lst>
  <p:transition spd="slow">
    <p:wipe dir="l"/>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youtube.com/watch?v=oAaHOC6L-Fw"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9.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 name="Shape 2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8"/>
          <p:cNvSpPr/>
          <p:nvPr/>
        </p:nvSpPr>
        <p:spPr>
          <a:xfrm>
            <a:off x="755650" y="1854063"/>
            <a:ext cx="4767820" cy="390876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Before the Europeans could establish and enforce their laws, they needed to document that New Zealand was officially owned by the British Crown. The English Treaty of Waitangi declared this, which was signed in 1840.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Māori never allowed Aotearoa to be owned by the British monarchy. Most Māori chiefs did not sign the English version of the Treaty, they signed the Māori version.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Both treaties declared different things, causing misunderstandings and disagreements to arise between the two groups. This is an issue that is still debated today.</a:t>
            </a:r>
            <a:endParaRPr b="0" i="0" sz="1400" u="none" cap="none" strike="noStrike">
              <a:solidFill>
                <a:srgbClr val="000000"/>
              </a:solidFill>
              <a:latin typeface="Arial"/>
              <a:ea typeface="Arial"/>
              <a:cs typeface="Arial"/>
              <a:sym typeface="Arial"/>
            </a:endParaRPr>
          </a:p>
        </p:txBody>
      </p:sp>
      <p:grpSp>
        <p:nvGrpSpPr>
          <p:cNvPr id="134" name="Google Shape;134;p8"/>
          <p:cNvGrpSpPr/>
          <p:nvPr/>
        </p:nvGrpSpPr>
        <p:grpSpPr>
          <a:xfrm>
            <a:off x="6182561" y="1708729"/>
            <a:ext cx="1931754" cy="2030208"/>
            <a:chOff x="5885999" y="1473202"/>
            <a:chExt cx="1931754" cy="2030208"/>
          </a:xfrm>
        </p:grpSpPr>
        <p:sp>
          <p:nvSpPr>
            <p:cNvPr id="135" name="Google Shape;135;p8"/>
            <p:cNvSpPr/>
            <p:nvPr/>
          </p:nvSpPr>
          <p:spPr>
            <a:xfrm>
              <a:off x="5885999" y="1473202"/>
              <a:ext cx="1931754" cy="1931754"/>
            </a:xfrm>
            <a:prstGeom prst="ellipse">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6" name="Google Shape;136;p8"/>
            <p:cNvPicPr preferRelativeResize="0"/>
            <p:nvPr/>
          </p:nvPicPr>
          <p:blipFill rotWithShape="1">
            <a:blip r:embed="rId3">
              <a:alphaModFix/>
            </a:blip>
            <a:srcRect b="52096" l="80236" r="0" t="0"/>
            <a:stretch/>
          </p:blipFill>
          <p:spPr>
            <a:xfrm rot="421851">
              <a:off x="6115485" y="1585347"/>
              <a:ext cx="1493302" cy="1833564"/>
            </a:xfrm>
            <a:prstGeom prst="rect">
              <a:avLst/>
            </a:prstGeom>
            <a:noFill/>
            <a:ln>
              <a:noFill/>
            </a:ln>
          </p:spPr>
        </p:pic>
      </p:grpSp>
      <p:grpSp>
        <p:nvGrpSpPr>
          <p:cNvPr id="137" name="Google Shape;137;p8"/>
          <p:cNvGrpSpPr/>
          <p:nvPr/>
        </p:nvGrpSpPr>
        <p:grpSpPr>
          <a:xfrm>
            <a:off x="6182561" y="4108744"/>
            <a:ext cx="1931754" cy="1931754"/>
            <a:chOff x="5885999" y="3873217"/>
            <a:chExt cx="1931754" cy="1931754"/>
          </a:xfrm>
        </p:grpSpPr>
        <p:sp>
          <p:nvSpPr>
            <p:cNvPr id="138" name="Google Shape;138;p8"/>
            <p:cNvSpPr/>
            <p:nvPr/>
          </p:nvSpPr>
          <p:spPr>
            <a:xfrm>
              <a:off x="5885999" y="3873217"/>
              <a:ext cx="1931754" cy="1931754"/>
            </a:xfrm>
            <a:prstGeom prst="ellipse">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9" name="Google Shape;139;p8"/>
            <p:cNvPicPr preferRelativeResize="0"/>
            <p:nvPr/>
          </p:nvPicPr>
          <p:blipFill rotWithShape="1">
            <a:blip r:embed="rId4">
              <a:alphaModFix/>
            </a:blip>
            <a:srcRect b="52096" l="60461" r="19725" t="0"/>
            <a:stretch/>
          </p:blipFill>
          <p:spPr>
            <a:xfrm rot="-294251">
              <a:off x="6149283" y="3971809"/>
              <a:ext cx="1415509" cy="1733683"/>
            </a:xfrm>
            <a:prstGeom prst="rect">
              <a:avLst/>
            </a:prstGeom>
            <a:noFill/>
            <a:ln>
              <a:noFill/>
            </a:ln>
          </p:spPr>
        </p:pic>
      </p:grpSp>
      <p:sp>
        <p:nvSpPr>
          <p:cNvPr id="140" name="Google Shape;140;p8"/>
          <p:cNvSpPr/>
          <p:nvPr>
            <p:ph type="title"/>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Arial"/>
              <a:buNone/>
            </a:pPr>
            <a:r>
              <a:rPr lang="en-GB" sz="3600">
                <a:solidFill>
                  <a:schemeClr val="lt1"/>
                </a:solidFill>
                <a:latin typeface="Arial"/>
                <a:ea typeface="Arial"/>
                <a:cs typeface="Arial"/>
                <a:sym typeface="Arial"/>
              </a:rPr>
              <a:t>The Treaty of Waitangi</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animEffect filter="fade" transition="in">
                                      <p:cBhvr>
                                        <p:cTn dur="500"/>
                                        <p:tgtEl>
                                          <p:spTgt spid="1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1" st="1"/>
                                            </p:txEl>
                                          </p:spTgt>
                                        </p:tgtEl>
                                        <p:attrNameLst>
                                          <p:attrName>style.visibility</p:attrName>
                                        </p:attrNameLst>
                                      </p:cBhvr>
                                      <p:to>
                                        <p:strVal val="visible"/>
                                      </p:to>
                                    </p:set>
                                    <p:animEffect filter="fade" transition="in">
                                      <p:cBhvr>
                                        <p:cTn dur="500"/>
                                        <p:tgtEl>
                                          <p:spTgt spid="1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2" st="2"/>
                                            </p:txEl>
                                          </p:spTgt>
                                        </p:tgtEl>
                                        <p:attrNameLst>
                                          <p:attrName>style.visibility</p:attrName>
                                        </p:attrNameLst>
                                      </p:cBhvr>
                                      <p:to>
                                        <p:strVal val="visible"/>
                                      </p:to>
                                    </p:set>
                                    <p:animEffect filter="fade" transition="in">
                                      <p:cBhvr>
                                        <p:cTn dur="500"/>
                                        <p:tgtEl>
                                          <p:spTgt spid="133">
                                            <p:txEl>
                                              <p:pRg end="2" st="2"/>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9"/>
          <p:cNvSpPr/>
          <p:nvPr/>
        </p:nvSpPr>
        <p:spPr>
          <a:xfrm>
            <a:off x="-228862" y="5242763"/>
            <a:ext cx="3387465" cy="772107"/>
          </a:xfrm>
          <a:prstGeom prst="rect">
            <a:avLst/>
          </a:prstGeom>
          <a:solidFill>
            <a:srgbClr val="25B7BC"/>
          </a:solidFill>
          <a:ln>
            <a:noFill/>
          </a:ln>
        </p:spPr>
        <p:txBody>
          <a:bodyPr anchorCtr="0" anchor="ctr" bIns="108000" lIns="108000" spcFirstLastPara="1" rIns="108000" wrap="square" tIns="108000">
            <a:spAutoFit/>
          </a:bodyPr>
          <a:lstStyle/>
          <a:p>
            <a:pPr indent="0" lvl="4" marL="182880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Vocabulary:</a:t>
            </a:r>
            <a:endParaRPr b="0" i="0" sz="1400" u="none" cap="none" strike="noStrike">
              <a:solidFill>
                <a:srgbClr val="000000"/>
              </a:solidFill>
              <a:latin typeface="Arial"/>
              <a:ea typeface="Arial"/>
              <a:cs typeface="Arial"/>
              <a:sym typeface="Arial"/>
            </a:endParaRPr>
          </a:p>
          <a:p>
            <a:pPr indent="0" lvl="4" marL="182880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iwi - tribe </a:t>
            </a:r>
            <a:endParaRPr b="0" i="0" sz="1400" u="none" cap="none" strike="noStrike">
              <a:solidFill>
                <a:srgbClr val="000000"/>
              </a:solidFill>
              <a:latin typeface="Arial"/>
              <a:ea typeface="Arial"/>
              <a:cs typeface="Arial"/>
              <a:sym typeface="Arial"/>
            </a:endParaRPr>
          </a:p>
        </p:txBody>
      </p:sp>
      <p:sp>
        <p:nvSpPr>
          <p:cNvPr id="146" name="Google Shape;146;p9"/>
          <p:cNvSpPr/>
          <p:nvPr>
            <p:ph type="title"/>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Arial"/>
              <a:buNone/>
            </a:pPr>
            <a:r>
              <a:rPr lang="en-GB" sz="3600">
                <a:solidFill>
                  <a:schemeClr val="lt1"/>
                </a:solidFill>
                <a:latin typeface="Arial"/>
                <a:ea typeface="Arial"/>
                <a:cs typeface="Arial"/>
                <a:sym typeface="Arial"/>
              </a:rPr>
              <a:t>Instability</a:t>
            </a:r>
            <a:endParaRPr/>
          </a:p>
        </p:txBody>
      </p:sp>
      <p:pic>
        <p:nvPicPr>
          <p:cNvPr id="147" name="Google Shape;147;p9"/>
          <p:cNvPicPr preferRelativeResize="0"/>
          <p:nvPr/>
        </p:nvPicPr>
        <p:blipFill rotWithShape="1">
          <a:blip r:embed="rId3">
            <a:alphaModFix/>
          </a:blip>
          <a:srcRect b="0" l="0" r="0" t="0"/>
          <a:stretch/>
        </p:blipFill>
        <p:spPr>
          <a:xfrm>
            <a:off x="4336525" y="983674"/>
            <a:ext cx="4207664" cy="5237018"/>
          </a:xfrm>
          <a:prstGeom prst="rect">
            <a:avLst/>
          </a:prstGeom>
          <a:noFill/>
          <a:ln>
            <a:noFill/>
          </a:ln>
        </p:spPr>
      </p:pic>
      <p:sp>
        <p:nvSpPr>
          <p:cNvPr id="148" name="Google Shape;148;p9"/>
          <p:cNvSpPr/>
          <p:nvPr/>
        </p:nvSpPr>
        <p:spPr>
          <a:xfrm>
            <a:off x="755650" y="1513946"/>
            <a:ext cx="4805906" cy="33547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Soon after the Treaty was signed, European soldiers and leaders began removing the rights of Māori people.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It began with the removal of the Māori flag from being flown.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More and more settlers arrived daily and Māori were beginning to be restricted from returning to the lands they had previously occupied. Many Māori did not want to give or sell their land to settlers. This caused a lot of disagreements within Māori hapū and </a:t>
            </a:r>
            <a:r>
              <a:rPr b="1" i="0" lang="en-GB" sz="1800" u="none" cap="none" strike="noStrike">
                <a:solidFill>
                  <a:srgbClr val="88C134"/>
                </a:solidFill>
                <a:latin typeface="Arial"/>
                <a:ea typeface="Arial"/>
                <a:cs typeface="Arial"/>
                <a:sym typeface="Arial"/>
              </a:rPr>
              <a:t>iwi</a:t>
            </a:r>
            <a:r>
              <a:rPr b="0" i="0" lang="en-GB"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0" st="0"/>
                                            </p:txEl>
                                          </p:spTgt>
                                        </p:tgtEl>
                                        <p:attrNameLst>
                                          <p:attrName>style.visibility</p:attrName>
                                        </p:attrNameLst>
                                      </p:cBhvr>
                                      <p:to>
                                        <p:strVal val="visible"/>
                                      </p:to>
                                    </p:set>
                                    <p:animEffect filter="fade" transition="in">
                                      <p:cBhvr>
                                        <p:cTn dur="500"/>
                                        <p:tgtEl>
                                          <p:spTgt spid="1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1" st="1"/>
                                            </p:txEl>
                                          </p:spTgt>
                                        </p:tgtEl>
                                        <p:attrNameLst>
                                          <p:attrName>style.visibility</p:attrName>
                                        </p:attrNameLst>
                                      </p:cBhvr>
                                      <p:to>
                                        <p:strVal val="visible"/>
                                      </p:to>
                                    </p:set>
                                    <p:animEffect filter="fade" transition="in">
                                      <p:cBhvr>
                                        <p:cTn dur="500"/>
                                        <p:tgtEl>
                                          <p:spTgt spid="1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2" st="2"/>
                                            </p:txEl>
                                          </p:spTgt>
                                        </p:tgtEl>
                                        <p:attrNameLst>
                                          <p:attrName>style.visibility</p:attrName>
                                        </p:attrNameLst>
                                      </p:cBhvr>
                                      <p:to>
                                        <p:strVal val="visible"/>
                                      </p:to>
                                    </p:set>
                                    <p:animEffect filter="fade" transition="in">
                                      <p:cBhvr>
                                        <p:cTn dur="500"/>
                                        <p:tgtEl>
                                          <p:spTgt spid="1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
                                        <p:tgtEl>
                                          <p:spTgt spid="14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0"/>
          <p:cNvSpPr/>
          <p:nvPr>
            <p:ph type="title"/>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Arial"/>
              <a:buNone/>
            </a:pPr>
            <a:r>
              <a:rPr lang="en-GB" sz="3600">
                <a:solidFill>
                  <a:schemeClr val="lt1"/>
                </a:solidFill>
                <a:latin typeface="Arial"/>
                <a:ea typeface="Arial"/>
                <a:cs typeface="Arial"/>
                <a:sym typeface="Arial"/>
              </a:rPr>
              <a:t>Outbreak of War</a:t>
            </a:r>
            <a:endParaRPr/>
          </a:p>
        </p:txBody>
      </p:sp>
      <p:sp>
        <p:nvSpPr>
          <p:cNvPr id="154" name="Google Shape;154;p10"/>
          <p:cNvSpPr/>
          <p:nvPr/>
        </p:nvSpPr>
        <p:spPr>
          <a:xfrm>
            <a:off x="755650" y="1513946"/>
            <a:ext cx="5026172" cy="46166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Tensions continued to grow over the ownership of land as well as trade between Europeans and Māori.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Māori were not being consulted or included in any of the decision making but the decisions being made were negatively affecting their lives.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Many felt that Europeans did not care for the rights of Māori anymore. The British settlers were focused on taking control of the country in the name of Her Majesty the Queen and the Crown.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In 1845, a Māori chief by the name of Hōne Heke protested by repeatedly cutting down of the British flagpole at Kororāreka – the then capital of New Zealand. This led to the outbreak of war. </a:t>
            </a:r>
            <a:endParaRPr b="0" i="0" sz="1400" u="none" cap="none" strike="noStrike">
              <a:solidFill>
                <a:srgbClr val="000000"/>
              </a:solidFill>
              <a:latin typeface="Arial"/>
              <a:ea typeface="Arial"/>
              <a:cs typeface="Arial"/>
              <a:sym typeface="Arial"/>
            </a:endParaRPr>
          </a:p>
        </p:txBody>
      </p:sp>
      <p:grpSp>
        <p:nvGrpSpPr>
          <p:cNvPr id="155" name="Google Shape;155;p10"/>
          <p:cNvGrpSpPr/>
          <p:nvPr/>
        </p:nvGrpSpPr>
        <p:grpSpPr>
          <a:xfrm>
            <a:off x="6277816" y="1538042"/>
            <a:ext cx="2057122" cy="2018520"/>
            <a:chOff x="6277816" y="1460742"/>
            <a:chExt cx="2149529" cy="2109193"/>
          </a:xfrm>
        </p:grpSpPr>
        <p:sp>
          <p:nvSpPr>
            <p:cNvPr id="156" name="Google Shape;156;p10"/>
            <p:cNvSpPr/>
            <p:nvPr/>
          </p:nvSpPr>
          <p:spPr>
            <a:xfrm>
              <a:off x="6277816" y="1473872"/>
              <a:ext cx="1931754" cy="1931754"/>
            </a:xfrm>
            <a:prstGeom prst="ellipse">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57" name="Google Shape;157;p10"/>
            <p:cNvPicPr preferRelativeResize="0"/>
            <p:nvPr/>
          </p:nvPicPr>
          <p:blipFill rotWithShape="1">
            <a:blip r:embed="rId3">
              <a:alphaModFix/>
            </a:blip>
            <a:srcRect b="52096" l="80236" r="0" t="0"/>
            <a:stretch/>
          </p:blipFill>
          <p:spPr>
            <a:xfrm rot="-382915">
              <a:off x="6349864" y="1518003"/>
              <a:ext cx="1106003" cy="1358015"/>
            </a:xfrm>
            <a:prstGeom prst="rect">
              <a:avLst/>
            </a:prstGeom>
            <a:noFill/>
            <a:ln>
              <a:noFill/>
            </a:ln>
          </p:spPr>
        </p:pic>
        <p:pic>
          <p:nvPicPr>
            <p:cNvPr id="158" name="Google Shape;158;p10"/>
            <p:cNvPicPr preferRelativeResize="0"/>
            <p:nvPr/>
          </p:nvPicPr>
          <p:blipFill rotWithShape="1">
            <a:blip r:embed="rId4">
              <a:alphaModFix/>
            </a:blip>
            <a:srcRect b="0" l="0" r="0" t="0"/>
            <a:stretch/>
          </p:blipFill>
          <p:spPr>
            <a:xfrm rot="325180">
              <a:off x="7207324" y="2479964"/>
              <a:ext cx="1173678" cy="1036861"/>
            </a:xfrm>
            <a:prstGeom prst="rect">
              <a:avLst/>
            </a:prstGeom>
            <a:noFill/>
            <a:ln>
              <a:noFill/>
            </a:ln>
          </p:spPr>
        </p:pic>
      </p:grpSp>
      <p:pic>
        <p:nvPicPr>
          <p:cNvPr id="159" name="Google Shape;159;p10"/>
          <p:cNvPicPr preferRelativeResize="0"/>
          <p:nvPr/>
        </p:nvPicPr>
        <p:blipFill rotWithShape="1">
          <a:blip r:embed="rId5">
            <a:alphaModFix/>
          </a:blip>
          <a:srcRect b="8073" l="0" r="0" t="0"/>
          <a:stretch/>
        </p:blipFill>
        <p:spPr>
          <a:xfrm>
            <a:off x="6277816" y="3709721"/>
            <a:ext cx="1931754" cy="2511260"/>
          </a:xfrm>
          <a:prstGeom prst="rect">
            <a:avLst/>
          </a:prstGeom>
          <a:noFill/>
          <a:ln cap="flat" cmpd="sng" w="28575">
            <a:solidFill>
              <a:srgbClr val="C0DFC3"/>
            </a:solidFill>
            <a:prstDash val="solid"/>
            <a:round/>
            <a:headEnd len="sm" w="sm" type="none"/>
            <a:tailEnd len="sm" w="sm" type="none"/>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animEffect filter="fade" transition="in">
                                      <p:cBhvr>
                                        <p:cTn dur="500"/>
                                        <p:tgtEl>
                                          <p:spTgt spid="1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animEffect filter="fade" transition="in">
                                      <p:cBhvr>
                                        <p:cTn dur="500"/>
                                        <p:tgtEl>
                                          <p:spTgt spid="1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animEffect filter="fade" transition="in">
                                      <p:cBhvr>
                                        <p:cTn dur="500"/>
                                        <p:tgtEl>
                                          <p:spTgt spid="1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3" st="3"/>
                                            </p:txEl>
                                          </p:spTgt>
                                        </p:tgtEl>
                                        <p:attrNameLst>
                                          <p:attrName>style.visibility</p:attrName>
                                        </p:attrNameLst>
                                      </p:cBhvr>
                                      <p:to>
                                        <p:strVal val="visible"/>
                                      </p:to>
                                    </p:set>
                                    <p:animEffect filter="fade" transition="in">
                                      <p:cBhvr>
                                        <p:cTn dur="500"/>
                                        <p:tgtEl>
                                          <p:spTgt spid="154">
                                            <p:txEl>
                                              <p:pRg end="3" st="3"/>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c5deb0bcdc_0_12"/>
          <p:cNvSpPr/>
          <p:nvPr>
            <p:ph type="title"/>
          </p:nvPr>
        </p:nvSpPr>
        <p:spPr>
          <a:xfrm>
            <a:off x="457198" y="478895"/>
            <a:ext cx="8220000" cy="9942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SzPts val="4000"/>
              <a:buNone/>
            </a:pPr>
            <a:r>
              <a:rPr lang="en-GB"/>
              <a:t>Task 1</a:t>
            </a:r>
            <a:endParaRPr/>
          </a:p>
        </p:txBody>
      </p:sp>
      <p:sp>
        <p:nvSpPr>
          <p:cNvPr id="166" name="Google Shape;166;g2c5deb0bcdc_0_12"/>
          <p:cNvSpPr txBox="1"/>
          <p:nvPr/>
        </p:nvSpPr>
        <p:spPr>
          <a:xfrm>
            <a:off x="670025" y="1300650"/>
            <a:ext cx="7803900" cy="495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1C1C1C"/>
                </a:solidFill>
                <a:latin typeface="Arial"/>
                <a:ea typeface="Arial"/>
                <a:cs typeface="Arial"/>
                <a:sym typeface="Arial"/>
              </a:rPr>
              <a:t>Draw a table like the one on the next slide and write the positives and negatives between what had happened when the Europeans arrived in New Zealand and before they arrived in New Zealand.</a:t>
            </a:r>
            <a:endParaRPr b="0" i="0" sz="1800" u="none" cap="none" strike="noStrike">
              <a:solidFill>
                <a:srgbClr val="1C1C1C"/>
              </a:solidFill>
              <a:latin typeface="Arial"/>
              <a:ea typeface="Arial"/>
              <a:cs typeface="Arial"/>
              <a:sym typeface="Arial"/>
            </a:endParaRPr>
          </a:p>
        </p:txBody>
      </p:sp>
      <p:pic>
        <p:nvPicPr>
          <p:cNvPr id="167" name="Google Shape;167;g2c5deb0bcdc_0_12"/>
          <p:cNvPicPr preferRelativeResize="0"/>
          <p:nvPr/>
        </p:nvPicPr>
        <p:blipFill rotWithShape="1">
          <a:blip r:embed="rId3">
            <a:alphaModFix/>
          </a:blip>
          <a:srcRect b="0" l="0" r="0" t="0"/>
          <a:stretch/>
        </p:blipFill>
        <p:spPr>
          <a:xfrm>
            <a:off x="1602825" y="2338550"/>
            <a:ext cx="5964626" cy="39150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graphicFrame>
        <p:nvGraphicFramePr>
          <p:cNvPr id="173" name="Google Shape;173;g2c5deb0bcdc_0_19"/>
          <p:cNvGraphicFramePr/>
          <p:nvPr/>
        </p:nvGraphicFramePr>
        <p:xfrm>
          <a:off x="1274375" y="617450"/>
          <a:ext cx="3000000" cy="3000000"/>
        </p:xfrm>
        <a:graphic>
          <a:graphicData uri="http://schemas.openxmlformats.org/drawingml/2006/table">
            <a:tbl>
              <a:tblPr>
                <a:noFill/>
                <a:tableStyleId>{C4A5F670-AC33-45B4-995F-08E2FC0BE095}</a:tableStyleId>
              </a:tblPr>
              <a:tblGrid>
                <a:gridCol w="3297625"/>
                <a:gridCol w="3297625"/>
              </a:tblGrid>
              <a:tr h="40387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Positives</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Negatives</a:t>
                      </a:r>
                      <a:endParaRPr sz="1400" u="none" cap="none" strike="noStrike"/>
                    </a:p>
                  </a:txBody>
                  <a:tcPr marT="91425" marB="91425" marR="91425" marL="91425"/>
                </a:tc>
              </a:tr>
              <a:tr h="51888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c5deb0bcdc_0_0"/>
          <p:cNvSpPr/>
          <p:nvPr>
            <p:ph type="title"/>
          </p:nvPr>
        </p:nvSpPr>
        <p:spPr>
          <a:xfrm>
            <a:off x="457198" y="478895"/>
            <a:ext cx="8220000" cy="9942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SzPts val="4000"/>
              <a:buNone/>
            </a:pPr>
            <a:r>
              <a:rPr lang="en-GB"/>
              <a:t>Task 2</a:t>
            </a:r>
            <a:endParaRPr/>
          </a:p>
        </p:txBody>
      </p:sp>
      <p:sp>
        <p:nvSpPr>
          <p:cNvPr id="180" name="Google Shape;180;g2c5deb0bcdc_0_0"/>
          <p:cNvSpPr txBox="1"/>
          <p:nvPr/>
        </p:nvSpPr>
        <p:spPr>
          <a:xfrm>
            <a:off x="604350" y="1274375"/>
            <a:ext cx="7908900" cy="50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1C1C1C"/>
                </a:solidFill>
                <a:latin typeface="Arial"/>
                <a:ea typeface="Arial"/>
                <a:cs typeface="Arial"/>
                <a:sym typeface="Arial"/>
              </a:rPr>
              <a:t>Draw, label and colour the differences between Maori culture and European culture before and when they came to New Zealand </a:t>
            </a:r>
            <a:r>
              <a:rPr b="0" i="0" lang="en-GB" sz="1800" u="none" cap="none" strike="noStrike">
                <a:solidFill>
                  <a:srgbClr val="000000"/>
                </a:solidFill>
                <a:latin typeface="Arial"/>
                <a:ea typeface="Arial"/>
                <a:cs typeface="Arial"/>
                <a:sym typeface="Arial"/>
              </a:rPr>
              <a:t>in your global studies books to</a:t>
            </a:r>
            <a:r>
              <a:rPr b="0" i="0" lang="en-GB" sz="1200" u="none" cap="none" strike="noStrike">
                <a:solidFill>
                  <a:srgbClr val="000000"/>
                </a:solidFill>
                <a:latin typeface="Lato"/>
                <a:ea typeface="Lato"/>
                <a:cs typeface="Lato"/>
                <a:sym typeface="Lato"/>
              </a:rPr>
              <a:t> </a:t>
            </a:r>
            <a:r>
              <a:rPr b="1" i="0" lang="en-GB" sz="1800" u="sng" cap="none" strike="noStrike">
                <a:solidFill>
                  <a:schemeClr val="dk1"/>
                </a:solidFill>
                <a:latin typeface="Arial"/>
                <a:ea typeface="Arial"/>
                <a:cs typeface="Arial"/>
                <a:sym typeface="Arial"/>
              </a:rPr>
              <a:t>AT LEAST A YEAR SEVEN STANDARD.</a:t>
            </a:r>
            <a:endParaRPr b="0" i="0" sz="1800" u="none" cap="none" strike="noStrike">
              <a:solidFill>
                <a:srgbClr val="1C1C1C"/>
              </a:solidFill>
              <a:latin typeface="Arial"/>
              <a:ea typeface="Arial"/>
              <a:cs typeface="Arial"/>
              <a:sym typeface="Arial"/>
            </a:endParaRPr>
          </a:p>
        </p:txBody>
      </p:sp>
      <p:pic>
        <p:nvPicPr>
          <p:cNvPr id="181" name="Google Shape;181;g2c5deb0bcdc_0_0"/>
          <p:cNvPicPr preferRelativeResize="0"/>
          <p:nvPr/>
        </p:nvPicPr>
        <p:blipFill rotWithShape="1">
          <a:blip r:embed="rId3">
            <a:alphaModFix/>
          </a:blip>
          <a:srcRect b="0" l="0" r="0" t="0"/>
          <a:stretch/>
        </p:blipFill>
        <p:spPr>
          <a:xfrm>
            <a:off x="762000" y="2325425"/>
            <a:ext cx="7626350" cy="3928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c5deb0bcdc_0_24"/>
          <p:cNvSpPr/>
          <p:nvPr>
            <p:ph type="title"/>
          </p:nvPr>
        </p:nvSpPr>
        <p:spPr>
          <a:xfrm>
            <a:off x="457198" y="478895"/>
            <a:ext cx="8220000" cy="9942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SzPts val="4000"/>
              <a:buNone/>
            </a:pPr>
            <a:r>
              <a:rPr lang="en-GB"/>
              <a:t>Task 3</a:t>
            </a:r>
            <a:endParaRPr/>
          </a:p>
        </p:txBody>
      </p:sp>
      <p:sp>
        <p:nvSpPr>
          <p:cNvPr id="188" name="Google Shape;188;g2c5deb0bcdc_0_24"/>
          <p:cNvSpPr txBox="1"/>
          <p:nvPr/>
        </p:nvSpPr>
        <p:spPr>
          <a:xfrm>
            <a:off x="617475" y="1300650"/>
            <a:ext cx="7882800" cy="49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1C1C1C"/>
                </a:solidFill>
                <a:latin typeface="Arial"/>
                <a:ea typeface="Arial"/>
                <a:cs typeface="Arial"/>
                <a:sym typeface="Arial"/>
              </a:rPr>
              <a:t>Write about how you would feel if you were the Maori or the Europeans if you were in their positions and draw, label and colour what you would do in your global studies books </a:t>
            </a:r>
            <a:r>
              <a:rPr b="0" i="0" lang="en-GB" sz="1800" u="none" cap="none" strike="noStrike">
                <a:solidFill>
                  <a:srgbClr val="000000"/>
                </a:solidFill>
                <a:latin typeface="Arial"/>
                <a:ea typeface="Arial"/>
                <a:cs typeface="Arial"/>
                <a:sym typeface="Arial"/>
              </a:rPr>
              <a:t>to</a:t>
            </a:r>
            <a:r>
              <a:rPr b="0" i="0" lang="en-GB" sz="1200" u="none" cap="none" strike="noStrike">
                <a:solidFill>
                  <a:srgbClr val="000000"/>
                </a:solidFill>
                <a:latin typeface="Lato"/>
                <a:ea typeface="Lato"/>
                <a:cs typeface="Lato"/>
                <a:sym typeface="Lato"/>
              </a:rPr>
              <a:t> </a:t>
            </a:r>
            <a:r>
              <a:rPr b="1" i="0" lang="en-GB" sz="1800" u="sng" cap="none" strike="noStrike">
                <a:solidFill>
                  <a:schemeClr val="dk1"/>
                </a:solidFill>
                <a:latin typeface="Arial"/>
                <a:ea typeface="Arial"/>
                <a:cs typeface="Arial"/>
                <a:sym typeface="Arial"/>
              </a:rPr>
              <a:t>AT LEAST A YEAR SEVEN STANDARD</a:t>
            </a:r>
            <a:r>
              <a:rPr b="0" i="0" lang="en-GB" sz="1800" u="none" cap="none" strike="noStrike">
                <a:solidFill>
                  <a:srgbClr val="1C1C1C"/>
                </a:solidFill>
                <a:latin typeface="Arial"/>
                <a:ea typeface="Arial"/>
                <a:cs typeface="Arial"/>
                <a:sym typeface="Arial"/>
              </a:rPr>
              <a:t>.</a:t>
            </a:r>
            <a:endParaRPr b="0" i="0" sz="1800" u="none" cap="none" strike="noStrike">
              <a:solidFill>
                <a:srgbClr val="1C1C1C"/>
              </a:solidFill>
              <a:latin typeface="Arial"/>
              <a:ea typeface="Arial"/>
              <a:cs typeface="Arial"/>
              <a:sym typeface="Arial"/>
            </a:endParaRPr>
          </a:p>
        </p:txBody>
      </p:sp>
      <p:pic>
        <p:nvPicPr>
          <p:cNvPr id="189" name="Google Shape;189;g2c5deb0bcdc_0_24"/>
          <p:cNvPicPr preferRelativeResize="0"/>
          <p:nvPr/>
        </p:nvPicPr>
        <p:blipFill rotWithShape="1">
          <a:blip r:embed="rId3">
            <a:alphaModFix/>
          </a:blip>
          <a:srcRect b="0" l="0" r="0" t="0"/>
          <a:stretch/>
        </p:blipFill>
        <p:spPr>
          <a:xfrm>
            <a:off x="696300" y="2420650"/>
            <a:ext cx="7692050" cy="3741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 name="Shape 31"/>
        <p:cNvGrpSpPr/>
        <p:nvPr/>
      </p:nvGrpSpPr>
      <p:grpSpPr>
        <a:xfrm>
          <a:off x="0" y="0"/>
          <a:ext cx="0" cy="0"/>
          <a:chOff x="0" y="0"/>
          <a:chExt cx="0" cy="0"/>
        </a:xfrm>
      </p:grpSpPr>
      <p:sp>
        <p:nvSpPr>
          <p:cNvPr id="32" name="Google Shape;32;g2c3a8226339_0_0"/>
          <p:cNvSpPr/>
          <p:nvPr>
            <p:ph type="title"/>
          </p:nvPr>
        </p:nvSpPr>
        <p:spPr>
          <a:xfrm>
            <a:off x="457198" y="478895"/>
            <a:ext cx="8220000" cy="9942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SzPts val="4000"/>
              <a:buNone/>
            </a:pPr>
            <a:r>
              <a:rPr lang="en-GB"/>
              <a:t>Causes Of War</a:t>
            </a:r>
            <a:endParaRPr/>
          </a:p>
        </p:txBody>
      </p:sp>
      <p:sp>
        <p:nvSpPr>
          <p:cNvPr id="33" name="Google Shape;33;g2c3a8226339_0_0"/>
          <p:cNvSpPr txBox="1"/>
          <p:nvPr/>
        </p:nvSpPr>
        <p:spPr>
          <a:xfrm>
            <a:off x="630625" y="1484575"/>
            <a:ext cx="7856400" cy="476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1C1C1C"/>
                </a:solidFill>
                <a:latin typeface="Arial"/>
                <a:ea typeface="Arial"/>
                <a:cs typeface="Arial"/>
                <a:sym typeface="Arial"/>
              </a:rPr>
              <a:t>Watch the following </a:t>
            </a:r>
            <a:r>
              <a:rPr b="0" i="0" lang="en-GB" sz="1800" u="sng" cap="none" strike="noStrike">
                <a:solidFill>
                  <a:schemeClr val="hlink"/>
                </a:solidFill>
                <a:latin typeface="Arial"/>
                <a:ea typeface="Arial"/>
                <a:cs typeface="Arial"/>
                <a:sym typeface="Arial"/>
                <a:hlinkClick r:id="rId3"/>
              </a:rPr>
              <a:t>video</a:t>
            </a:r>
            <a:r>
              <a:rPr b="0" i="0" lang="en-GB" sz="1800" u="none" cap="none" strike="noStrike">
                <a:solidFill>
                  <a:srgbClr val="1C1C1C"/>
                </a:solidFill>
                <a:latin typeface="Arial"/>
                <a:ea typeface="Arial"/>
                <a:cs typeface="Arial"/>
                <a:sym typeface="Arial"/>
              </a:rPr>
              <a:t> about the causes of war.</a:t>
            </a:r>
            <a:endParaRPr b="0" i="0" sz="1800" u="none" cap="none" strike="noStrike">
              <a:solidFill>
                <a:srgbClr val="1C1C1C"/>
              </a:solidFill>
              <a:latin typeface="Arial"/>
              <a:ea typeface="Arial"/>
              <a:cs typeface="Arial"/>
              <a:sym typeface="Arial"/>
            </a:endParaRPr>
          </a:p>
        </p:txBody>
      </p:sp>
      <p:pic>
        <p:nvPicPr>
          <p:cNvPr id="34" name="Google Shape;34;g2c3a8226339_0_0"/>
          <p:cNvPicPr preferRelativeResize="0"/>
          <p:nvPr/>
        </p:nvPicPr>
        <p:blipFill rotWithShape="1">
          <a:blip r:embed="rId4">
            <a:alphaModFix/>
          </a:blip>
          <a:srcRect b="0" l="0" r="0" t="0"/>
          <a:stretch/>
        </p:blipFill>
        <p:spPr>
          <a:xfrm>
            <a:off x="921775" y="1983825"/>
            <a:ext cx="7274075" cy="4269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g2c5e0e780de_0_0"/>
          <p:cNvSpPr txBox="1"/>
          <p:nvPr/>
        </p:nvSpPr>
        <p:spPr>
          <a:xfrm>
            <a:off x="539750" y="549275"/>
            <a:ext cx="8064600" cy="73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GB" sz="4000">
                <a:solidFill>
                  <a:schemeClr val="dk1"/>
                </a:solidFill>
              </a:rPr>
              <a:t>Summarised Point 1</a:t>
            </a:r>
            <a:endParaRPr/>
          </a:p>
        </p:txBody>
      </p:sp>
      <p:sp>
        <p:nvSpPr>
          <p:cNvPr id="41" name="Google Shape;41;g2c5e0e780de_0_0"/>
          <p:cNvSpPr txBox="1"/>
          <p:nvPr/>
        </p:nvSpPr>
        <p:spPr>
          <a:xfrm>
            <a:off x="1064175" y="1313800"/>
            <a:ext cx="6989400" cy="47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Europeans wanted to create laws because life became more dangerous for them. Maori never needed laws like the Europeans did so they decided to wage war against the Europeans.</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0" lvl="0" marL="0" rtl="0" algn="l">
              <a:spcBef>
                <a:spcPts val="0"/>
              </a:spcBef>
              <a:spcAft>
                <a:spcPts val="0"/>
              </a:spcAft>
              <a:buNone/>
            </a:pPr>
            <a:r>
              <a:rPr lang="en-GB" sz="1800">
                <a:solidFill>
                  <a:srgbClr val="1C1C1C"/>
                </a:solidFill>
              </a:rPr>
              <a:t>After the Europeans won the war against the Maori they took away more rights of the Maori.</a:t>
            </a:r>
            <a:endParaRPr sz="1800">
              <a:solidFill>
                <a:srgbClr val="1C1C1C"/>
              </a:solidFill>
            </a:endParaRPr>
          </a:p>
          <a:p>
            <a:pPr indent="0" lvl="0" marL="0" rtl="0" algn="l">
              <a:spcBef>
                <a:spcPts val="0"/>
              </a:spcBef>
              <a:spcAft>
                <a:spcPts val="0"/>
              </a:spcAft>
              <a:buNone/>
            </a:pPr>
            <a:r>
              <a:t/>
            </a:r>
            <a:endParaRPr sz="1800">
              <a:solidFill>
                <a:srgbClr val="1C1C1C"/>
              </a:solidFill>
            </a:endParaRPr>
          </a:p>
        </p:txBody>
      </p:sp>
      <p:sp>
        <p:nvSpPr>
          <p:cNvPr id="42" name="Google Shape;42;g2c5e0e780de_0_0"/>
          <p:cNvSpPr txBox="1"/>
          <p:nvPr/>
        </p:nvSpPr>
        <p:spPr>
          <a:xfrm>
            <a:off x="1924725" y="2464675"/>
            <a:ext cx="5268300" cy="73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GB" sz="4000">
                <a:solidFill>
                  <a:schemeClr val="dk1"/>
                </a:solidFill>
              </a:rPr>
              <a:t>Summarised Point 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grpSp>
        <p:nvGrpSpPr>
          <p:cNvPr id="47" name="Google Shape;47;p2"/>
          <p:cNvGrpSpPr/>
          <p:nvPr/>
        </p:nvGrpSpPr>
        <p:grpSpPr>
          <a:xfrm>
            <a:off x="755651" y="829562"/>
            <a:ext cx="3974748" cy="2205027"/>
            <a:chOff x="755651" y="829562"/>
            <a:chExt cx="3974748" cy="2205027"/>
          </a:xfrm>
        </p:grpSpPr>
        <p:sp>
          <p:nvSpPr>
            <p:cNvPr id="48" name="Google Shape;48;p2"/>
            <p:cNvSpPr/>
            <p:nvPr/>
          </p:nvSpPr>
          <p:spPr>
            <a:xfrm>
              <a:off x="914050" y="969819"/>
              <a:ext cx="3816349" cy="2064770"/>
            </a:xfrm>
            <a:prstGeom prst="rect">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 name="Google Shape;49;p2"/>
            <p:cNvSpPr/>
            <p:nvPr/>
          </p:nvSpPr>
          <p:spPr>
            <a:xfrm>
              <a:off x="755651" y="829562"/>
              <a:ext cx="3816349" cy="2064769"/>
            </a:xfrm>
            <a:prstGeom prst="rect">
              <a:avLst/>
            </a:prstGeom>
            <a:solidFill>
              <a:srgbClr val="009386"/>
            </a:solidFill>
            <a:ln>
              <a:noFill/>
            </a:ln>
          </p:spPr>
          <p:txBody>
            <a:bodyPr anchorCtr="0" anchor="ctr" bIns="108000" lIns="108000" spcFirstLastPara="1" rIns="108000" wrap="square" tIns="1080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Learn about the growing tension in the country and the series of events that led to the beginning of the New Zealand Land Wars.</a:t>
              </a:r>
              <a:endParaRPr b="0" i="0" sz="1400" u="none" cap="none" strike="noStrike">
                <a:solidFill>
                  <a:srgbClr val="000000"/>
                </a:solidFill>
                <a:latin typeface="Arial"/>
                <a:ea typeface="Arial"/>
                <a:cs typeface="Arial"/>
                <a:sym typeface="Arial"/>
              </a:endParaRPr>
            </a:p>
          </p:txBody>
        </p:sp>
      </p:grpSp>
      <p:pic>
        <p:nvPicPr>
          <p:cNvPr id="50" name="Google Shape;50;p2"/>
          <p:cNvPicPr preferRelativeResize="0"/>
          <p:nvPr/>
        </p:nvPicPr>
        <p:blipFill rotWithShape="1">
          <a:blip r:embed="rId3">
            <a:alphaModFix/>
          </a:blip>
          <a:srcRect b="0" l="0" r="0" t="0"/>
          <a:stretch/>
        </p:blipFill>
        <p:spPr>
          <a:xfrm>
            <a:off x="3597573" y="2147455"/>
            <a:ext cx="5873294" cy="4710545"/>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
                                        </p:tgtEl>
                                        <p:attrNameLst>
                                          <p:attrName>style.visibility</p:attrName>
                                        </p:attrNameLst>
                                      </p:cBhvr>
                                      <p:to>
                                        <p:strVal val="visible"/>
                                      </p:to>
                                    </p:set>
                                    <p:animEffect filter="fade" transition="in">
                                      <p:cBhvr>
                                        <p:cTn dur="500"/>
                                        <p:tgtEl>
                                          <p:spTgt spid="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0"/>
                                        </p:tgtEl>
                                        <p:attrNameLst>
                                          <p:attrName>style.visibility</p:attrName>
                                        </p:attrNameLst>
                                      </p:cBhvr>
                                      <p:to>
                                        <p:strVal val="visible"/>
                                      </p:to>
                                    </p:set>
                                    <p:animEffect filter="fade" transition="in">
                                      <p:cBhvr>
                                        <p:cTn dur="1000"/>
                                        <p:tgtEl>
                                          <p:spTgt spid="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3"/>
          <p:cNvSpPr/>
          <p:nvPr>
            <p:ph type="title"/>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Arial"/>
              <a:buNone/>
            </a:pPr>
            <a:r>
              <a:rPr lang="en-GB" sz="3600">
                <a:solidFill>
                  <a:schemeClr val="lt1"/>
                </a:solidFill>
                <a:latin typeface="Arial"/>
                <a:ea typeface="Arial"/>
                <a:cs typeface="Arial"/>
                <a:sym typeface="Arial"/>
              </a:rPr>
              <a:t>Pre-European Settlement</a:t>
            </a:r>
            <a:endParaRPr/>
          </a:p>
        </p:txBody>
      </p:sp>
      <p:sp>
        <p:nvSpPr>
          <p:cNvPr id="56" name="Google Shape;56;p3"/>
          <p:cNvSpPr/>
          <p:nvPr/>
        </p:nvSpPr>
        <p:spPr>
          <a:xfrm>
            <a:off x="755650" y="1513946"/>
            <a:ext cx="7632700" cy="209288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Māori lived all throughout New Zealand on </a:t>
            </a:r>
            <a:r>
              <a:rPr b="1" i="0" lang="en-GB" sz="1800" u="none" cap="none" strike="noStrike">
                <a:solidFill>
                  <a:srgbClr val="88C134"/>
                </a:solidFill>
                <a:latin typeface="Arial"/>
                <a:ea typeface="Arial"/>
                <a:cs typeface="Arial"/>
                <a:sym typeface="Arial"/>
              </a:rPr>
              <a:t>papakāinga</a:t>
            </a:r>
            <a:r>
              <a:rPr b="0" i="0" lang="en-GB" sz="1800" u="none" cap="none" strike="noStrike">
                <a:solidFill>
                  <a:schemeClr val="dk1"/>
                </a:solidFill>
                <a:latin typeface="Arial"/>
                <a:ea typeface="Arial"/>
                <a:cs typeface="Arial"/>
                <a:sym typeface="Arial"/>
              </a:rPr>
              <a:t>. They did not ‘own’ the land but rather occupied the area they lived in, being sure to only use what they needed.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They lived closely as </a:t>
            </a:r>
            <a:r>
              <a:rPr b="1" i="0" lang="en-GB" sz="1800" u="none" cap="none" strike="noStrike">
                <a:solidFill>
                  <a:srgbClr val="88C134"/>
                </a:solidFill>
                <a:latin typeface="Arial"/>
                <a:ea typeface="Arial"/>
                <a:cs typeface="Arial"/>
                <a:sym typeface="Arial"/>
              </a:rPr>
              <a:t>hapū</a:t>
            </a:r>
            <a:r>
              <a:rPr b="0" i="0" lang="en-GB" sz="1800" u="none" cap="none" strike="noStrike">
                <a:solidFill>
                  <a:schemeClr val="dk1"/>
                </a:solidFill>
                <a:latin typeface="Arial"/>
                <a:ea typeface="Arial"/>
                <a:cs typeface="Arial"/>
                <a:sym typeface="Arial"/>
              </a:rPr>
              <a:t>, which enabled them to have rules that applied to each particular area. Each person of the hapū had a place and a role. All hapū had their own </a:t>
            </a:r>
            <a:r>
              <a:rPr b="1" i="0" lang="en-GB" sz="1800" u="none" cap="none" strike="noStrike">
                <a:solidFill>
                  <a:srgbClr val="88C134"/>
                </a:solidFill>
                <a:latin typeface="Arial"/>
                <a:ea typeface="Arial"/>
                <a:cs typeface="Arial"/>
                <a:sym typeface="Arial"/>
              </a:rPr>
              <a:t>rangatira</a:t>
            </a:r>
            <a:r>
              <a:rPr b="0" i="0" lang="en-GB" sz="1800" u="none" cap="none" strike="noStrike">
                <a:solidFill>
                  <a:schemeClr val="dk1"/>
                </a:solidFill>
                <a:latin typeface="Arial"/>
                <a:ea typeface="Arial"/>
                <a:cs typeface="Arial"/>
                <a:sym typeface="Arial"/>
              </a:rPr>
              <a:t>. There was not a singular person or group who ruled over all Māori.</a:t>
            </a:r>
            <a:endParaRPr b="0" i="0" sz="1400" u="none" cap="none" strike="noStrike">
              <a:solidFill>
                <a:srgbClr val="000000"/>
              </a:solidFill>
              <a:latin typeface="Arial"/>
              <a:ea typeface="Arial"/>
              <a:cs typeface="Arial"/>
              <a:sym typeface="Arial"/>
            </a:endParaRPr>
          </a:p>
        </p:txBody>
      </p:sp>
      <p:sp>
        <p:nvSpPr>
          <p:cNvPr id="57" name="Google Shape;57;p3"/>
          <p:cNvSpPr/>
          <p:nvPr/>
        </p:nvSpPr>
        <p:spPr>
          <a:xfrm>
            <a:off x="4567235" y="3691019"/>
            <a:ext cx="5326955" cy="1326105"/>
          </a:xfrm>
          <a:prstGeom prst="rect">
            <a:avLst/>
          </a:prstGeom>
          <a:solidFill>
            <a:srgbClr val="25B7BC"/>
          </a:solidFill>
          <a:ln>
            <a:noFill/>
          </a:ln>
        </p:spPr>
        <p:txBody>
          <a:bodyPr anchorCtr="0" anchor="ctr" bIns="108000" lIns="216000" spcFirstLastPara="1" rIns="108000" wrap="square" tIns="1080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Vocabulary: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papakāinga - communal 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rangatira – chief/leader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hapū – sub-tribe</a:t>
            </a:r>
            <a:endParaRPr b="0" i="0" sz="1400" u="none" cap="none" strike="noStrike">
              <a:solidFill>
                <a:srgbClr val="000000"/>
              </a:solidFill>
              <a:latin typeface="Arial"/>
              <a:ea typeface="Arial"/>
              <a:cs typeface="Arial"/>
              <a:sym typeface="Arial"/>
            </a:endParaRPr>
          </a:p>
        </p:txBody>
      </p:sp>
      <p:grpSp>
        <p:nvGrpSpPr>
          <p:cNvPr id="58" name="Google Shape;58;p3"/>
          <p:cNvGrpSpPr/>
          <p:nvPr/>
        </p:nvGrpSpPr>
        <p:grpSpPr>
          <a:xfrm>
            <a:off x="-665807" y="3797311"/>
            <a:ext cx="4941595" cy="4539589"/>
            <a:chOff x="-665807" y="3797311"/>
            <a:chExt cx="4941595" cy="4539589"/>
          </a:xfrm>
        </p:grpSpPr>
        <p:sp>
          <p:nvSpPr>
            <p:cNvPr id="59" name="Google Shape;59;p3"/>
            <p:cNvSpPr/>
            <p:nvPr/>
          </p:nvSpPr>
          <p:spPr>
            <a:xfrm rot="-1462941">
              <a:off x="-187573" y="4478173"/>
              <a:ext cx="3985126" cy="3177865"/>
            </a:xfrm>
            <a:custGeom>
              <a:rect b="b" l="l" r="r" t="t"/>
              <a:pathLst>
                <a:path extrusionOk="0" h="2955936" w="3178523">
                  <a:moveTo>
                    <a:pt x="0" y="1477968"/>
                  </a:moveTo>
                  <a:cubicBezTo>
                    <a:pt x="0" y="661709"/>
                    <a:pt x="661709" y="0"/>
                    <a:pt x="1477968" y="0"/>
                  </a:cubicBezTo>
                  <a:cubicBezTo>
                    <a:pt x="2294227" y="0"/>
                    <a:pt x="1653609" y="1021927"/>
                    <a:pt x="2955936" y="1477968"/>
                  </a:cubicBezTo>
                  <a:cubicBezTo>
                    <a:pt x="3731791" y="2751427"/>
                    <a:pt x="2294227" y="2955936"/>
                    <a:pt x="1477968" y="2955936"/>
                  </a:cubicBezTo>
                  <a:cubicBezTo>
                    <a:pt x="661709" y="2955936"/>
                    <a:pt x="0" y="2294227"/>
                    <a:pt x="0" y="1477968"/>
                  </a:cubicBezTo>
                  <a:close/>
                </a:path>
              </a:pathLst>
            </a:cu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0" name="Google Shape;60;p3"/>
            <p:cNvPicPr preferRelativeResize="0"/>
            <p:nvPr/>
          </p:nvPicPr>
          <p:blipFill rotWithShape="1">
            <a:blip r:embed="rId3">
              <a:alphaModFix/>
            </a:blip>
            <a:srcRect b="0" l="0" r="0" t="0"/>
            <a:stretch/>
          </p:blipFill>
          <p:spPr>
            <a:xfrm>
              <a:off x="0" y="4235226"/>
              <a:ext cx="3709115" cy="2622773"/>
            </a:xfrm>
            <a:prstGeom prst="rect">
              <a:avLst/>
            </a:prstGeom>
            <a:noFill/>
            <a:ln>
              <a:noFill/>
            </a:ln>
          </p:spPr>
        </p:pic>
      </p:grpSp>
      <p:pic>
        <p:nvPicPr>
          <p:cNvPr id="61" name="Google Shape;61;p3"/>
          <p:cNvPicPr preferRelativeResize="0"/>
          <p:nvPr/>
        </p:nvPicPr>
        <p:blipFill rotWithShape="1">
          <a:blip r:embed="rId4">
            <a:alphaModFix/>
          </a:blip>
          <a:srcRect b="13006" l="8387" r="-1923" t="1"/>
          <a:stretch/>
        </p:blipFill>
        <p:spPr>
          <a:xfrm flipH="1">
            <a:off x="4868214" y="4855335"/>
            <a:ext cx="4275786" cy="2002664"/>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xEl>
                                              <p:pRg end="0" st="0"/>
                                            </p:txEl>
                                          </p:spTgt>
                                        </p:tgtEl>
                                        <p:attrNameLst>
                                          <p:attrName>style.visibility</p:attrName>
                                        </p:attrNameLst>
                                      </p:cBhvr>
                                      <p:to>
                                        <p:strVal val="visible"/>
                                      </p:to>
                                    </p:set>
                                    <p:animEffect filter="fade" transition="in">
                                      <p:cBhvr>
                                        <p:cTn dur="500"/>
                                        <p:tgtEl>
                                          <p:spTgt spid="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xEl>
                                              <p:pRg end="1" st="1"/>
                                            </p:txEl>
                                          </p:spTgt>
                                        </p:tgtEl>
                                        <p:attrNameLst>
                                          <p:attrName>style.visibility</p:attrName>
                                        </p:attrNameLst>
                                      </p:cBhvr>
                                      <p:to>
                                        <p:strVal val="visible"/>
                                      </p:to>
                                    </p:set>
                                    <p:animEffect filter="fade" transition="in">
                                      <p:cBhvr>
                                        <p:cTn dur="500"/>
                                        <p:tgtEl>
                                          <p:spTgt spid="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p:tgtEl>
                                          <p:spTgt spid="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000"/>
                                        <p:tgtEl>
                                          <p:spTgt spid="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4"/>
          <p:cNvSpPr/>
          <p:nvPr/>
        </p:nvSpPr>
        <p:spPr>
          <a:xfrm>
            <a:off x="4480876" y="4602814"/>
            <a:ext cx="3727169" cy="1049106"/>
          </a:xfrm>
          <a:prstGeom prst="rect">
            <a:avLst/>
          </a:prstGeom>
          <a:solidFill>
            <a:srgbClr val="25B7BC"/>
          </a:solidFill>
          <a:ln>
            <a:noFill/>
          </a:ln>
        </p:spPr>
        <p:txBody>
          <a:bodyPr anchorCtr="0" anchor="t" bIns="108000" lIns="324000" spcFirstLastPara="1" rIns="108000" wrap="square" tIns="1080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They followed the seasons and the movement of the sun, moon and stars.</a:t>
            </a:r>
            <a:endParaRPr b="0" i="0" sz="1400" u="none" cap="none" strike="noStrike">
              <a:solidFill>
                <a:srgbClr val="000000"/>
              </a:solidFill>
              <a:latin typeface="Arial"/>
              <a:ea typeface="Arial"/>
              <a:cs typeface="Arial"/>
              <a:sym typeface="Arial"/>
            </a:endParaRPr>
          </a:p>
        </p:txBody>
      </p:sp>
      <p:sp>
        <p:nvSpPr>
          <p:cNvPr id="67" name="Google Shape;67;p4"/>
          <p:cNvSpPr/>
          <p:nvPr/>
        </p:nvSpPr>
        <p:spPr>
          <a:xfrm>
            <a:off x="786164" y="2195110"/>
            <a:ext cx="3727169" cy="1049106"/>
          </a:xfrm>
          <a:prstGeom prst="rect">
            <a:avLst/>
          </a:prstGeom>
          <a:solidFill>
            <a:srgbClr val="25B7BC"/>
          </a:solidFill>
          <a:ln>
            <a:noFill/>
          </a:ln>
        </p:spPr>
        <p:txBody>
          <a:bodyPr anchorCtr="0" anchor="t" bIns="108000" lIns="108000" spcFirstLastPara="1" rIns="108000" wrap="square" tIns="1080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For the most part, Māori lived peacefully. They respected the earth and their environment. </a:t>
            </a:r>
            <a:endParaRPr b="0" i="0" sz="1400" u="none" cap="none" strike="noStrike">
              <a:solidFill>
                <a:srgbClr val="000000"/>
              </a:solidFill>
              <a:latin typeface="Arial"/>
              <a:ea typeface="Arial"/>
              <a:cs typeface="Arial"/>
              <a:sym typeface="Arial"/>
            </a:endParaRPr>
          </a:p>
        </p:txBody>
      </p:sp>
      <p:pic>
        <p:nvPicPr>
          <p:cNvPr id="68" name="Google Shape;68;p4"/>
          <p:cNvPicPr preferRelativeResize="0"/>
          <p:nvPr/>
        </p:nvPicPr>
        <p:blipFill rotWithShape="1">
          <a:blip r:embed="rId3">
            <a:alphaModFix/>
          </a:blip>
          <a:srcRect b="4922" l="8878" r="8148" t="4922"/>
          <a:stretch/>
        </p:blipFill>
        <p:spPr>
          <a:xfrm>
            <a:off x="4513333" y="1572155"/>
            <a:ext cx="3694712" cy="2295015"/>
          </a:xfrm>
          <a:prstGeom prst="rect">
            <a:avLst/>
          </a:prstGeom>
          <a:noFill/>
          <a:ln cap="flat" cmpd="sng" w="28575">
            <a:solidFill>
              <a:srgbClr val="8ACBC0"/>
            </a:solidFill>
            <a:prstDash val="solid"/>
            <a:round/>
            <a:headEnd len="sm" w="sm" type="none"/>
            <a:tailEnd len="sm" w="sm" type="none"/>
          </a:ln>
        </p:spPr>
      </p:pic>
      <p:grpSp>
        <p:nvGrpSpPr>
          <p:cNvPr id="69" name="Google Shape;69;p4"/>
          <p:cNvGrpSpPr/>
          <p:nvPr/>
        </p:nvGrpSpPr>
        <p:grpSpPr>
          <a:xfrm>
            <a:off x="786164" y="4075412"/>
            <a:ext cx="3727169" cy="2103907"/>
            <a:chOff x="786164" y="4006137"/>
            <a:chExt cx="3727169" cy="2103907"/>
          </a:xfrm>
        </p:grpSpPr>
        <p:pic>
          <p:nvPicPr>
            <p:cNvPr id="70" name="Google Shape;70;p4"/>
            <p:cNvPicPr preferRelativeResize="0"/>
            <p:nvPr/>
          </p:nvPicPr>
          <p:blipFill rotWithShape="1">
            <a:blip r:embed="rId4">
              <a:alphaModFix/>
            </a:blip>
            <a:srcRect b="13178" l="0" r="5597" t="11463"/>
            <a:stretch/>
          </p:blipFill>
          <p:spPr>
            <a:xfrm>
              <a:off x="786164" y="4006137"/>
              <a:ext cx="3727169" cy="2103907"/>
            </a:xfrm>
            <a:prstGeom prst="rect">
              <a:avLst/>
            </a:prstGeom>
            <a:noFill/>
            <a:ln cap="flat" cmpd="sng" w="28575">
              <a:solidFill>
                <a:srgbClr val="8ACBC0"/>
              </a:solidFill>
              <a:prstDash val="solid"/>
              <a:round/>
              <a:headEnd len="sm" w="sm" type="none"/>
              <a:tailEnd len="sm" w="sm" type="none"/>
            </a:ln>
          </p:spPr>
        </p:pic>
        <p:pic>
          <p:nvPicPr>
            <p:cNvPr id="71" name="Google Shape;71;p4"/>
            <p:cNvPicPr preferRelativeResize="0"/>
            <p:nvPr/>
          </p:nvPicPr>
          <p:blipFill rotWithShape="1">
            <a:blip r:embed="rId5">
              <a:alphaModFix/>
            </a:blip>
            <a:srcRect b="0" l="0" r="0" t="0"/>
            <a:stretch/>
          </p:blipFill>
          <p:spPr>
            <a:xfrm>
              <a:off x="2903946" y="4478993"/>
              <a:ext cx="1224134" cy="1223024"/>
            </a:xfrm>
            <a:prstGeom prst="rect">
              <a:avLst/>
            </a:prstGeom>
            <a:noFill/>
            <a:ln>
              <a:noFill/>
            </a:ln>
          </p:spPr>
        </p:pic>
        <p:pic>
          <p:nvPicPr>
            <p:cNvPr id="72" name="Google Shape;72;p4"/>
            <p:cNvPicPr preferRelativeResize="0"/>
            <p:nvPr/>
          </p:nvPicPr>
          <p:blipFill rotWithShape="1">
            <a:blip r:embed="rId6">
              <a:alphaModFix/>
            </a:blip>
            <a:srcRect b="0" l="0" r="0" t="0"/>
            <a:stretch/>
          </p:blipFill>
          <p:spPr>
            <a:xfrm>
              <a:off x="1113909" y="4440803"/>
              <a:ext cx="1368808" cy="1299404"/>
            </a:xfrm>
            <a:prstGeom prst="rect">
              <a:avLst/>
            </a:prstGeom>
            <a:noFill/>
            <a:ln>
              <a:noFill/>
            </a:ln>
          </p:spPr>
        </p:pic>
      </p:grpSp>
      <p:sp>
        <p:nvSpPr>
          <p:cNvPr id="73" name="Google Shape;73;p4"/>
          <p:cNvSpPr/>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marR="0" rtl="0" algn="l">
              <a:lnSpc>
                <a:spcPct val="90000"/>
              </a:lnSpc>
              <a:spcBef>
                <a:spcPts val="0"/>
              </a:spcBef>
              <a:spcAft>
                <a:spcPts val="0"/>
              </a:spcAft>
              <a:buClr>
                <a:schemeClr val="lt1"/>
              </a:buClr>
              <a:buSzPts val="3600"/>
              <a:buFont typeface="Arial"/>
              <a:buNone/>
            </a:pPr>
            <a:r>
              <a:rPr b="1" i="0" lang="en-GB" sz="3600" u="none" cap="none" strike="noStrike">
                <a:solidFill>
                  <a:schemeClr val="lt1"/>
                </a:solidFill>
                <a:latin typeface="Arial"/>
                <a:ea typeface="Arial"/>
                <a:cs typeface="Arial"/>
                <a:sym typeface="Arial"/>
              </a:rPr>
              <a:t>Pre-European Settlement</a:t>
            </a:r>
            <a:endParaRPr b="1" i="0" sz="3600" u="none" cap="none" strike="noStrike">
              <a:solidFill>
                <a:schemeClr val="lt1"/>
              </a:solidFill>
              <a:latin typeface="Arial"/>
              <a:ea typeface="Arial"/>
              <a:cs typeface="Arial"/>
              <a:sym typeface="Arial"/>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500"/>
                                        <p:tgtEl>
                                          <p:spTgt spid="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500"/>
                                        <p:tgtEl>
                                          <p:spTgt spid="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500"/>
                                        <p:tgtEl>
                                          <p:spTgt spid="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5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grpSp>
        <p:nvGrpSpPr>
          <p:cNvPr id="78" name="Google Shape;78;p5"/>
          <p:cNvGrpSpPr/>
          <p:nvPr/>
        </p:nvGrpSpPr>
        <p:grpSpPr>
          <a:xfrm>
            <a:off x="3237083" y="4181285"/>
            <a:ext cx="5033207" cy="1980483"/>
            <a:chOff x="3237083" y="4181285"/>
            <a:chExt cx="5033207" cy="1980483"/>
          </a:xfrm>
        </p:grpSpPr>
        <p:sp>
          <p:nvSpPr>
            <p:cNvPr id="79" name="Google Shape;79;p5"/>
            <p:cNvSpPr/>
            <p:nvPr/>
          </p:nvSpPr>
          <p:spPr>
            <a:xfrm>
              <a:off x="3307423" y="4281665"/>
              <a:ext cx="4962867" cy="1880103"/>
            </a:xfrm>
            <a:prstGeom prst="rect">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 name="Google Shape;80;p5"/>
            <p:cNvSpPr/>
            <p:nvPr/>
          </p:nvSpPr>
          <p:spPr>
            <a:xfrm>
              <a:off x="3237083" y="4181285"/>
              <a:ext cx="4962867" cy="1880103"/>
            </a:xfrm>
            <a:prstGeom prst="rect">
              <a:avLst/>
            </a:prstGeom>
            <a:solidFill>
              <a:srgbClr val="25B7BC"/>
            </a:solidFill>
            <a:ln>
              <a:noFill/>
            </a:ln>
          </p:spPr>
          <p:txBody>
            <a:bodyPr anchorCtr="0" anchor="t" bIns="108000" lIns="108000" spcFirstLastPara="1" rIns="108000" wrap="square" tIns="1080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Food would be preserved and saved until winter. At the end of winter, the cry of the pipiwharauroa bird would indicate the coming of spring. This meant that it was time to work. They would start getting the grounds prepared for growing food again.</a:t>
              </a:r>
              <a:endParaRPr b="0" i="0" sz="1400" u="none" cap="none" strike="noStrike">
                <a:solidFill>
                  <a:srgbClr val="000000"/>
                </a:solidFill>
                <a:latin typeface="Arial"/>
                <a:ea typeface="Arial"/>
                <a:cs typeface="Arial"/>
                <a:sym typeface="Arial"/>
              </a:endParaRPr>
            </a:p>
          </p:txBody>
        </p:sp>
      </p:grpSp>
      <p:grpSp>
        <p:nvGrpSpPr>
          <p:cNvPr id="81" name="Google Shape;81;p5"/>
          <p:cNvGrpSpPr/>
          <p:nvPr/>
        </p:nvGrpSpPr>
        <p:grpSpPr>
          <a:xfrm>
            <a:off x="925487" y="1970800"/>
            <a:ext cx="4667936" cy="1426485"/>
            <a:chOff x="925487" y="1970800"/>
            <a:chExt cx="4667936" cy="1426485"/>
          </a:xfrm>
        </p:grpSpPr>
        <p:sp>
          <p:nvSpPr>
            <p:cNvPr id="82" name="Google Shape;82;p5"/>
            <p:cNvSpPr/>
            <p:nvPr/>
          </p:nvSpPr>
          <p:spPr>
            <a:xfrm>
              <a:off x="925487" y="2071180"/>
              <a:ext cx="4572000" cy="1326105"/>
            </a:xfrm>
            <a:prstGeom prst="rect">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 name="Google Shape;83;p5"/>
            <p:cNvSpPr/>
            <p:nvPr/>
          </p:nvSpPr>
          <p:spPr>
            <a:xfrm>
              <a:off x="1021423" y="1970800"/>
              <a:ext cx="4572000" cy="1326105"/>
            </a:xfrm>
            <a:prstGeom prst="rect">
              <a:avLst/>
            </a:prstGeom>
            <a:solidFill>
              <a:srgbClr val="25B7BC"/>
            </a:solidFill>
            <a:ln>
              <a:noFill/>
            </a:ln>
          </p:spPr>
          <p:txBody>
            <a:bodyPr anchorCtr="0" anchor="t" bIns="108000" lIns="108000" spcFirstLastPara="1" rIns="108000" wrap="square" tIns="1080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Māori often moved with their hapū in accordance to the seasons. For example, in warmer months their focus shifted to the sea for fishing and the rivers for eeling. </a:t>
              </a:r>
              <a:endParaRPr b="0" i="0" sz="1400" u="none" cap="none" strike="noStrike">
                <a:solidFill>
                  <a:srgbClr val="000000"/>
                </a:solidFill>
                <a:latin typeface="Arial"/>
                <a:ea typeface="Arial"/>
                <a:cs typeface="Arial"/>
                <a:sym typeface="Arial"/>
              </a:endParaRPr>
            </a:p>
          </p:txBody>
        </p:sp>
      </p:grpSp>
      <p:grpSp>
        <p:nvGrpSpPr>
          <p:cNvPr id="84" name="Google Shape;84;p5"/>
          <p:cNvGrpSpPr/>
          <p:nvPr/>
        </p:nvGrpSpPr>
        <p:grpSpPr>
          <a:xfrm>
            <a:off x="5718516" y="1625606"/>
            <a:ext cx="2266484" cy="2016494"/>
            <a:chOff x="5718516" y="1625606"/>
            <a:chExt cx="2266484" cy="2016494"/>
          </a:xfrm>
        </p:grpSpPr>
        <p:sp>
          <p:nvSpPr>
            <p:cNvPr id="85" name="Google Shape;85;p5"/>
            <p:cNvSpPr/>
            <p:nvPr/>
          </p:nvSpPr>
          <p:spPr>
            <a:xfrm>
              <a:off x="5968506" y="1625606"/>
              <a:ext cx="2016494" cy="2016494"/>
            </a:xfrm>
            <a:prstGeom prst="ellipse">
              <a:avLst/>
            </a:prstGeom>
            <a:blipFill rotWithShape="1">
              <a:blip r:embed="rId3">
                <a:alphaModFix/>
              </a:blip>
              <a:stretch>
                <a:fillRect b="546" l="-35775" r="0" t="-1000"/>
              </a:stretch>
            </a:blipFill>
            <a:ln cap="flat" cmpd="sng" w="12700">
              <a:solidFill>
                <a:srgbClr val="C0DF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86" name="Google Shape;86;p5"/>
            <p:cNvPicPr preferRelativeResize="0"/>
            <p:nvPr/>
          </p:nvPicPr>
          <p:blipFill rotWithShape="1">
            <a:blip r:embed="rId4">
              <a:alphaModFix/>
            </a:blip>
            <a:srcRect b="0" l="0" r="0" t="0"/>
            <a:stretch/>
          </p:blipFill>
          <p:spPr>
            <a:xfrm>
              <a:off x="5718516" y="2180900"/>
              <a:ext cx="1295110" cy="1445090"/>
            </a:xfrm>
            <a:prstGeom prst="rect">
              <a:avLst/>
            </a:prstGeom>
            <a:noFill/>
            <a:ln>
              <a:noFill/>
            </a:ln>
          </p:spPr>
        </p:pic>
      </p:grpSp>
      <p:grpSp>
        <p:nvGrpSpPr>
          <p:cNvPr id="87" name="Google Shape;87;p5"/>
          <p:cNvGrpSpPr/>
          <p:nvPr/>
        </p:nvGrpSpPr>
        <p:grpSpPr>
          <a:xfrm>
            <a:off x="771434" y="3642099"/>
            <a:ext cx="2245108" cy="2487485"/>
            <a:chOff x="771434" y="3642099"/>
            <a:chExt cx="2245108" cy="2487485"/>
          </a:xfrm>
        </p:grpSpPr>
        <p:sp>
          <p:nvSpPr>
            <p:cNvPr id="88" name="Google Shape;88;p5"/>
            <p:cNvSpPr/>
            <p:nvPr/>
          </p:nvSpPr>
          <p:spPr>
            <a:xfrm>
              <a:off x="771434" y="4113090"/>
              <a:ext cx="2016494" cy="2016494"/>
            </a:xfrm>
            <a:prstGeom prst="ellipse">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89" name="Google Shape;89;p5"/>
            <p:cNvPicPr preferRelativeResize="0"/>
            <p:nvPr/>
          </p:nvPicPr>
          <p:blipFill rotWithShape="1">
            <a:blip r:embed="rId5">
              <a:alphaModFix/>
            </a:blip>
            <a:srcRect b="0" l="0" r="0" t="0"/>
            <a:stretch/>
          </p:blipFill>
          <p:spPr>
            <a:xfrm>
              <a:off x="797121" y="3642099"/>
              <a:ext cx="861689" cy="1943470"/>
            </a:xfrm>
            <a:prstGeom prst="rect">
              <a:avLst/>
            </a:prstGeom>
            <a:noFill/>
            <a:ln>
              <a:noFill/>
            </a:ln>
          </p:spPr>
        </p:pic>
        <p:pic>
          <p:nvPicPr>
            <p:cNvPr id="90" name="Google Shape;90;p5"/>
            <p:cNvPicPr preferRelativeResize="0"/>
            <p:nvPr/>
          </p:nvPicPr>
          <p:blipFill rotWithShape="1">
            <a:blip r:embed="rId6">
              <a:alphaModFix/>
            </a:blip>
            <a:srcRect b="0" l="0" r="0" t="0"/>
            <a:stretch/>
          </p:blipFill>
          <p:spPr>
            <a:xfrm>
              <a:off x="944050" y="4668348"/>
              <a:ext cx="2072492" cy="1326105"/>
            </a:xfrm>
            <a:prstGeom prst="rect">
              <a:avLst/>
            </a:prstGeom>
            <a:noFill/>
            <a:ln>
              <a:noFill/>
            </a:ln>
          </p:spPr>
        </p:pic>
      </p:grpSp>
      <p:sp>
        <p:nvSpPr>
          <p:cNvPr id="91" name="Google Shape;91;p5"/>
          <p:cNvSpPr/>
          <p:nvPr>
            <p:ph type="title"/>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Arial"/>
              <a:buNone/>
            </a:pPr>
            <a:r>
              <a:rPr lang="en-GB" sz="3600">
                <a:solidFill>
                  <a:schemeClr val="lt1"/>
                </a:solidFill>
                <a:latin typeface="Arial"/>
                <a:ea typeface="Arial"/>
                <a:cs typeface="Arial"/>
                <a:sym typeface="Arial"/>
              </a:rPr>
              <a:t>Pre-European Settlement</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
                                        <p:tgtEl>
                                          <p:spTgt spid="7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p:nvPr/>
        </p:nvSpPr>
        <p:spPr>
          <a:xfrm>
            <a:off x="924205" y="1519262"/>
            <a:ext cx="7286060" cy="8309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From the late 1790s, settlers slowly began arriving from all around the world. Some of the main reasons for their arrival was for whaling and sealing, to spread Christianity and to emigrate with their families.</a:t>
            </a:r>
            <a:endParaRPr b="0" i="0" sz="1400" u="none" cap="none" strike="noStrike">
              <a:solidFill>
                <a:srgbClr val="000000"/>
              </a:solidFill>
              <a:latin typeface="Arial"/>
              <a:ea typeface="Arial"/>
              <a:cs typeface="Arial"/>
              <a:sym typeface="Arial"/>
            </a:endParaRPr>
          </a:p>
        </p:txBody>
      </p:sp>
      <p:sp>
        <p:nvSpPr>
          <p:cNvPr id="97" name="Google Shape;97;p6"/>
          <p:cNvSpPr/>
          <p:nvPr/>
        </p:nvSpPr>
        <p:spPr>
          <a:xfrm>
            <a:off x="2184866" y="4743658"/>
            <a:ext cx="4601462" cy="1049106"/>
          </a:xfrm>
          <a:prstGeom prst="rect">
            <a:avLst/>
          </a:prstGeom>
          <a:solidFill>
            <a:srgbClr val="25B7BC"/>
          </a:solidFill>
          <a:ln>
            <a:noFill/>
          </a:ln>
        </p:spPr>
        <p:txBody>
          <a:bodyPr anchorCtr="0" anchor="t" bIns="108000" lIns="108000" spcFirstLastPara="1" rIns="108000" wrap="square" tIns="1080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After Europeans arrived in </a:t>
            </a:r>
            <a:br>
              <a:rPr b="0" i="0" lang="en-GB" sz="1800" u="none" cap="none" strike="noStrike">
                <a:solidFill>
                  <a:schemeClr val="lt1"/>
                </a:solidFill>
                <a:latin typeface="Arial"/>
                <a:ea typeface="Arial"/>
                <a:cs typeface="Arial"/>
                <a:sym typeface="Arial"/>
              </a:rPr>
            </a:br>
            <a:r>
              <a:rPr b="0" i="0" lang="en-GB" sz="1800" u="none" cap="none" strike="noStrike">
                <a:solidFill>
                  <a:schemeClr val="lt1"/>
                </a:solidFill>
                <a:latin typeface="Arial"/>
                <a:ea typeface="Arial"/>
                <a:cs typeface="Arial"/>
                <a:sym typeface="Arial"/>
              </a:rPr>
              <a:t>New Zealand, the face of the land </a:t>
            </a:r>
            <a:br>
              <a:rPr b="0" i="0" lang="en-GB" sz="1800" u="none" cap="none" strike="noStrike">
                <a:solidFill>
                  <a:schemeClr val="lt1"/>
                </a:solidFill>
                <a:latin typeface="Arial"/>
                <a:ea typeface="Arial"/>
                <a:cs typeface="Arial"/>
                <a:sym typeface="Arial"/>
              </a:rPr>
            </a:br>
            <a:r>
              <a:rPr b="0" i="0" lang="en-GB" sz="1800" u="none" cap="none" strike="noStrike">
                <a:solidFill>
                  <a:schemeClr val="lt1"/>
                </a:solidFill>
                <a:latin typeface="Arial"/>
                <a:ea typeface="Arial"/>
                <a:cs typeface="Arial"/>
                <a:sym typeface="Arial"/>
              </a:rPr>
              <a:t>began to change dramatically. </a:t>
            </a:r>
            <a:endParaRPr b="0" i="0" sz="1400" u="none" cap="none" strike="noStrike">
              <a:solidFill>
                <a:srgbClr val="000000"/>
              </a:solidFill>
              <a:latin typeface="Arial"/>
              <a:ea typeface="Arial"/>
              <a:cs typeface="Arial"/>
              <a:sym typeface="Arial"/>
            </a:endParaRPr>
          </a:p>
        </p:txBody>
      </p:sp>
      <p:grpSp>
        <p:nvGrpSpPr>
          <p:cNvPr id="98" name="Google Shape;98;p6"/>
          <p:cNvGrpSpPr/>
          <p:nvPr/>
        </p:nvGrpSpPr>
        <p:grpSpPr>
          <a:xfrm>
            <a:off x="1496754" y="2590724"/>
            <a:ext cx="2138904" cy="1333806"/>
            <a:chOff x="1496754" y="2374875"/>
            <a:chExt cx="2138904" cy="1333806"/>
          </a:xfrm>
        </p:grpSpPr>
        <p:sp>
          <p:nvSpPr>
            <p:cNvPr id="99" name="Google Shape;99;p6"/>
            <p:cNvSpPr/>
            <p:nvPr/>
          </p:nvSpPr>
          <p:spPr>
            <a:xfrm>
              <a:off x="1681807" y="2456655"/>
              <a:ext cx="1449026" cy="1252026"/>
            </a:xfrm>
            <a:custGeom>
              <a:rect b="b" l="l" r="r" t="t"/>
              <a:pathLst>
                <a:path extrusionOk="0" h="1252026" w="1449026">
                  <a:moveTo>
                    <a:pt x="106549" y="626013"/>
                  </a:moveTo>
                  <a:cubicBezTo>
                    <a:pt x="-253669" y="294130"/>
                    <a:pt x="386825" y="0"/>
                    <a:pt x="732562" y="0"/>
                  </a:cubicBezTo>
                  <a:cubicBezTo>
                    <a:pt x="1078299" y="0"/>
                    <a:pt x="1677229" y="155585"/>
                    <a:pt x="1358575" y="626013"/>
                  </a:cubicBezTo>
                  <a:cubicBezTo>
                    <a:pt x="1109193" y="930187"/>
                    <a:pt x="1078299" y="1252026"/>
                    <a:pt x="732562" y="1252026"/>
                  </a:cubicBezTo>
                  <a:cubicBezTo>
                    <a:pt x="386825" y="1252026"/>
                    <a:pt x="466767" y="957896"/>
                    <a:pt x="106549" y="626013"/>
                  </a:cubicBezTo>
                  <a:close/>
                </a:path>
              </a:pathLst>
            </a:cu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0" name="Google Shape;100;p6"/>
            <p:cNvPicPr preferRelativeResize="0"/>
            <p:nvPr/>
          </p:nvPicPr>
          <p:blipFill rotWithShape="1">
            <a:blip r:embed="rId3">
              <a:alphaModFix/>
            </a:blip>
            <a:srcRect b="0" l="0" r="0" t="0"/>
            <a:stretch/>
          </p:blipFill>
          <p:spPr>
            <a:xfrm>
              <a:off x="1496754" y="2374875"/>
              <a:ext cx="2138904" cy="1186990"/>
            </a:xfrm>
            <a:prstGeom prst="rect">
              <a:avLst/>
            </a:prstGeom>
            <a:noFill/>
            <a:ln>
              <a:noFill/>
            </a:ln>
          </p:spPr>
        </p:pic>
      </p:grpSp>
      <p:sp>
        <p:nvSpPr>
          <p:cNvPr id="101" name="Google Shape;101;p6"/>
          <p:cNvSpPr/>
          <p:nvPr/>
        </p:nvSpPr>
        <p:spPr>
          <a:xfrm>
            <a:off x="636934" y="4253664"/>
            <a:ext cx="1974827" cy="1974827"/>
          </a:xfrm>
          <a:prstGeom prst="ellipse">
            <a:avLst/>
          </a:prstGeom>
          <a:blipFill rotWithShape="1">
            <a:blip r:embed="rId4">
              <a:alphaModFix/>
            </a:blip>
            <a:stretch>
              <a:fillRect b="546" l="-35775" r="0" t="-1000"/>
            </a:stretch>
          </a:blipFill>
          <a:ln cap="flat" cmpd="sng" w="12700">
            <a:solidFill>
              <a:srgbClr val="25B7B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 name="Google Shape;102;p6"/>
          <p:cNvSpPr/>
          <p:nvPr/>
        </p:nvSpPr>
        <p:spPr>
          <a:xfrm flipH="1">
            <a:off x="6505494" y="4253664"/>
            <a:ext cx="1974827" cy="1974827"/>
          </a:xfrm>
          <a:prstGeom prst="ellipse">
            <a:avLst/>
          </a:prstGeom>
          <a:blipFill rotWithShape="1">
            <a:blip r:embed="rId5">
              <a:alphaModFix/>
            </a:blip>
            <a:stretch>
              <a:fillRect b="546" l="-35775" r="0" t="-1000"/>
            </a:stretch>
          </a:blipFill>
          <a:ln cap="flat" cmpd="sng" w="12700">
            <a:solidFill>
              <a:srgbClr val="25B7B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03" name="Google Shape;103;p6"/>
          <p:cNvGrpSpPr/>
          <p:nvPr/>
        </p:nvGrpSpPr>
        <p:grpSpPr>
          <a:xfrm>
            <a:off x="3926812" y="2609676"/>
            <a:ext cx="1300817" cy="1755840"/>
            <a:chOff x="4003576" y="2371419"/>
            <a:chExt cx="1131781" cy="1527676"/>
          </a:xfrm>
        </p:grpSpPr>
        <p:sp>
          <p:nvSpPr>
            <p:cNvPr id="104" name="Google Shape;104;p6"/>
            <p:cNvSpPr/>
            <p:nvPr/>
          </p:nvSpPr>
          <p:spPr>
            <a:xfrm>
              <a:off x="4003576" y="2617626"/>
              <a:ext cx="1131781" cy="1257423"/>
            </a:xfrm>
            <a:custGeom>
              <a:rect b="b" l="l" r="r" t="t"/>
              <a:pathLst>
                <a:path extrusionOk="0" h="1257423" w="1131781">
                  <a:moveTo>
                    <a:pt x="33854" y="538352"/>
                  </a:moveTo>
                  <a:cubicBezTo>
                    <a:pt x="-139674" y="74158"/>
                    <a:pt x="402094" y="-21763"/>
                    <a:pt x="568427" y="3779"/>
                  </a:cubicBezTo>
                  <a:cubicBezTo>
                    <a:pt x="734760" y="29321"/>
                    <a:pt x="1375814" y="211184"/>
                    <a:pt x="1031854" y="691607"/>
                  </a:cubicBezTo>
                  <a:cubicBezTo>
                    <a:pt x="904053" y="1000685"/>
                    <a:pt x="734760" y="1281347"/>
                    <a:pt x="568427" y="1255805"/>
                  </a:cubicBezTo>
                  <a:cubicBezTo>
                    <a:pt x="402094" y="1230263"/>
                    <a:pt x="207382" y="1002546"/>
                    <a:pt x="33854" y="538352"/>
                  </a:cubicBezTo>
                  <a:close/>
                </a:path>
              </a:pathLst>
            </a:cu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5" name="Google Shape;105;p6"/>
            <p:cNvPicPr preferRelativeResize="0"/>
            <p:nvPr/>
          </p:nvPicPr>
          <p:blipFill rotWithShape="1">
            <a:blip r:embed="rId6">
              <a:alphaModFix/>
            </a:blip>
            <a:srcRect b="0" l="0" r="0" t="0"/>
            <a:stretch/>
          </p:blipFill>
          <p:spPr>
            <a:xfrm>
              <a:off x="4208719" y="2371419"/>
              <a:ext cx="890963" cy="1527676"/>
            </a:xfrm>
            <a:prstGeom prst="rect">
              <a:avLst/>
            </a:prstGeom>
            <a:noFill/>
            <a:ln>
              <a:noFill/>
            </a:ln>
          </p:spPr>
        </p:pic>
      </p:grpSp>
      <p:grpSp>
        <p:nvGrpSpPr>
          <p:cNvPr id="106" name="Google Shape;106;p6"/>
          <p:cNvGrpSpPr/>
          <p:nvPr/>
        </p:nvGrpSpPr>
        <p:grpSpPr>
          <a:xfrm>
            <a:off x="6068413" y="2491307"/>
            <a:ext cx="1300817" cy="1635118"/>
            <a:chOff x="6068413" y="2400718"/>
            <a:chExt cx="1300817" cy="1635118"/>
          </a:xfrm>
        </p:grpSpPr>
        <p:sp>
          <p:nvSpPr>
            <p:cNvPr id="107" name="Google Shape;107;p6"/>
            <p:cNvSpPr/>
            <p:nvPr/>
          </p:nvSpPr>
          <p:spPr>
            <a:xfrm>
              <a:off x="6068413" y="2621405"/>
              <a:ext cx="1300817" cy="1252026"/>
            </a:xfrm>
            <a:custGeom>
              <a:rect b="b" l="l" r="r" t="t"/>
              <a:pathLst>
                <a:path extrusionOk="0" h="1252026" w="1300817">
                  <a:moveTo>
                    <a:pt x="35207" y="626013"/>
                  </a:moveTo>
                  <a:cubicBezTo>
                    <a:pt x="-129012" y="250418"/>
                    <a:pt x="315483" y="0"/>
                    <a:pt x="661220" y="0"/>
                  </a:cubicBezTo>
                  <a:cubicBezTo>
                    <a:pt x="1006957" y="0"/>
                    <a:pt x="1376807" y="82467"/>
                    <a:pt x="1287233" y="626013"/>
                  </a:cubicBezTo>
                  <a:cubicBezTo>
                    <a:pt x="1261107" y="859783"/>
                    <a:pt x="1006957" y="1252026"/>
                    <a:pt x="661220" y="1252026"/>
                  </a:cubicBezTo>
                  <a:cubicBezTo>
                    <a:pt x="315483" y="1252026"/>
                    <a:pt x="199426" y="1001608"/>
                    <a:pt x="35207" y="626013"/>
                  </a:cubicBezTo>
                  <a:close/>
                </a:path>
              </a:pathLst>
            </a:cu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8" name="Google Shape;108;p6"/>
            <p:cNvPicPr preferRelativeResize="0"/>
            <p:nvPr/>
          </p:nvPicPr>
          <p:blipFill rotWithShape="1">
            <a:blip r:embed="rId7">
              <a:alphaModFix/>
            </a:blip>
            <a:srcRect b="0" l="0" r="0" t="0"/>
            <a:stretch/>
          </p:blipFill>
          <p:spPr>
            <a:xfrm>
              <a:off x="6251526" y="2439940"/>
              <a:ext cx="507936" cy="1535972"/>
            </a:xfrm>
            <a:prstGeom prst="rect">
              <a:avLst/>
            </a:prstGeom>
            <a:noFill/>
            <a:ln>
              <a:noFill/>
            </a:ln>
          </p:spPr>
        </p:pic>
        <p:pic>
          <p:nvPicPr>
            <p:cNvPr id="109" name="Google Shape;109;p6"/>
            <p:cNvPicPr preferRelativeResize="0"/>
            <p:nvPr/>
          </p:nvPicPr>
          <p:blipFill rotWithShape="1">
            <a:blip r:embed="rId8">
              <a:alphaModFix/>
            </a:blip>
            <a:srcRect b="0" l="0" r="0" t="0"/>
            <a:stretch/>
          </p:blipFill>
          <p:spPr>
            <a:xfrm>
              <a:off x="6729632" y="2400718"/>
              <a:ext cx="507936" cy="1635118"/>
            </a:xfrm>
            <a:prstGeom prst="rect">
              <a:avLst/>
            </a:prstGeom>
            <a:noFill/>
            <a:ln>
              <a:noFill/>
            </a:ln>
          </p:spPr>
        </p:pic>
      </p:grpSp>
      <p:sp>
        <p:nvSpPr>
          <p:cNvPr id="110" name="Google Shape;110;p6"/>
          <p:cNvSpPr/>
          <p:nvPr>
            <p:ph type="title"/>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Arial"/>
              <a:buNone/>
            </a:pPr>
            <a:r>
              <a:rPr lang="en-GB" sz="3600">
                <a:solidFill>
                  <a:schemeClr val="lt1"/>
                </a:solidFill>
                <a:latin typeface="Arial"/>
                <a:ea typeface="Arial"/>
                <a:cs typeface="Arial"/>
                <a:sym typeface="Arial"/>
              </a:rPr>
              <a:t>Arrival of Europeans</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7"/>
          <p:cNvSpPr/>
          <p:nvPr/>
        </p:nvSpPr>
        <p:spPr>
          <a:xfrm>
            <a:off x="755650" y="1513946"/>
            <a:ext cx="7632700" cy="8309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Settlements around New Zealand had increased so much. The settlers had introduced many new things to New Zealand. Some were positive while others were causing lawlessness.</a:t>
            </a:r>
            <a:endParaRPr b="0" i="0" sz="1400" u="none" cap="none" strike="noStrike">
              <a:solidFill>
                <a:srgbClr val="000000"/>
              </a:solidFill>
              <a:latin typeface="Arial"/>
              <a:ea typeface="Arial"/>
              <a:cs typeface="Arial"/>
              <a:sym typeface="Arial"/>
            </a:endParaRPr>
          </a:p>
        </p:txBody>
      </p:sp>
      <p:sp>
        <p:nvSpPr>
          <p:cNvPr id="116" name="Google Shape;116;p7"/>
          <p:cNvSpPr/>
          <p:nvPr/>
        </p:nvSpPr>
        <p:spPr>
          <a:xfrm>
            <a:off x="755650" y="4447652"/>
            <a:ext cx="5701421" cy="1326105"/>
          </a:xfrm>
          <a:prstGeom prst="rect">
            <a:avLst/>
          </a:prstGeom>
          <a:solidFill>
            <a:srgbClr val="25B7BC"/>
          </a:solidFill>
          <a:ln>
            <a:noFill/>
          </a:ln>
        </p:spPr>
        <p:txBody>
          <a:bodyPr anchorCtr="0" anchor="t" bIns="108000" lIns="108000" spcFirstLastPara="1" rIns="108000" wrap="square" tIns="1080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Life was becoming more dangerous, causing the Europeans to want to establish laws and begin a police force. Māori had never needed such laws or forces before this.</a:t>
            </a:r>
            <a:endParaRPr b="0" i="0" sz="1400" u="none" cap="none" strike="noStrike">
              <a:solidFill>
                <a:srgbClr val="000000"/>
              </a:solidFill>
              <a:latin typeface="Arial"/>
              <a:ea typeface="Arial"/>
              <a:cs typeface="Arial"/>
              <a:sym typeface="Arial"/>
            </a:endParaRPr>
          </a:p>
        </p:txBody>
      </p:sp>
      <p:sp>
        <p:nvSpPr>
          <p:cNvPr id="117" name="Google Shape;117;p7"/>
          <p:cNvSpPr/>
          <p:nvPr/>
        </p:nvSpPr>
        <p:spPr>
          <a:xfrm>
            <a:off x="6181511" y="3993430"/>
            <a:ext cx="2234549" cy="2234549"/>
          </a:xfrm>
          <a:prstGeom prst="ellipse">
            <a:avLst/>
          </a:prstGeom>
          <a:blipFill rotWithShape="1">
            <a:blip r:embed="rId3">
              <a:alphaModFix/>
            </a:blip>
            <a:stretch>
              <a:fillRect b="-223" l="-6304" r="-3477" t="-223"/>
            </a:stretch>
          </a:blipFill>
          <a:ln cap="flat" cmpd="sng" w="12700">
            <a:solidFill>
              <a:srgbClr val="25B7B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18" name="Google Shape;118;p7"/>
          <p:cNvGrpSpPr/>
          <p:nvPr/>
        </p:nvGrpSpPr>
        <p:grpSpPr>
          <a:xfrm>
            <a:off x="1496747" y="2559923"/>
            <a:ext cx="1328476" cy="1252025"/>
            <a:chOff x="1496747" y="2559923"/>
            <a:chExt cx="1328476" cy="1252025"/>
          </a:xfrm>
        </p:grpSpPr>
        <p:sp>
          <p:nvSpPr>
            <p:cNvPr id="119" name="Google Shape;119;p7"/>
            <p:cNvSpPr/>
            <p:nvPr/>
          </p:nvSpPr>
          <p:spPr>
            <a:xfrm>
              <a:off x="1573198" y="2559923"/>
              <a:ext cx="1252025" cy="1252025"/>
            </a:xfrm>
            <a:prstGeom prst="ellipse">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0" name="Google Shape;120;p7"/>
            <p:cNvPicPr preferRelativeResize="0"/>
            <p:nvPr/>
          </p:nvPicPr>
          <p:blipFill rotWithShape="1">
            <a:blip r:embed="rId4">
              <a:alphaModFix/>
            </a:blip>
            <a:srcRect b="0" l="0" r="0" t="0"/>
            <a:stretch/>
          </p:blipFill>
          <p:spPr>
            <a:xfrm>
              <a:off x="1496747" y="2674085"/>
              <a:ext cx="1276294" cy="985235"/>
            </a:xfrm>
            <a:prstGeom prst="rect">
              <a:avLst/>
            </a:prstGeom>
            <a:noFill/>
            <a:ln>
              <a:noFill/>
            </a:ln>
          </p:spPr>
        </p:pic>
      </p:grpSp>
      <p:grpSp>
        <p:nvGrpSpPr>
          <p:cNvPr id="121" name="Google Shape;121;p7"/>
          <p:cNvGrpSpPr/>
          <p:nvPr/>
        </p:nvGrpSpPr>
        <p:grpSpPr>
          <a:xfrm>
            <a:off x="5879267" y="2559923"/>
            <a:ext cx="2167401" cy="1252025"/>
            <a:chOff x="5879267" y="2559923"/>
            <a:chExt cx="2167401" cy="1252025"/>
          </a:xfrm>
        </p:grpSpPr>
        <p:sp>
          <p:nvSpPr>
            <p:cNvPr id="122" name="Google Shape;122;p7"/>
            <p:cNvSpPr/>
            <p:nvPr/>
          </p:nvSpPr>
          <p:spPr>
            <a:xfrm>
              <a:off x="6342750" y="2559923"/>
              <a:ext cx="1252025" cy="1252025"/>
            </a:xfrm>
            <a:prstGeom prst="ellipse">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3" name="Google Shape;123;p7"/>
            <p:cNvPicPr preferRelativeResize="0"/>
            <p:nvPr/>
          </p:nvPicPr>
          <p:blipFill rotWithShape="1">
            <a:blip r:embed="rId5">
              <a:alphaModFix/>
            </a:blip>
            <a:srcRect b="0" l="0" r="0" t="0"/>
            <a:stretch/>
          </p:blipFill>
          <p:spPr>
            <a:xfrm rot="-508783">
              <a:off x="5891519" y="3033800"/>
              <a:ext cx="2142897" cy="325035"/>
            </a:xfrm>
            <a:prstGeom prst="rect">
              <a:avLst/>
            </a:prstGeom>
            <a:noFill/>
            <a:ln>
              <a:noFill/>
            </a:ln>
          </p:spPr>
        </p:pic>
      </p:grpSp>
      <p:grpSp>
        <p:nvGrpSpPr>
          <p:cNvPr id="124" name="Google Shape;124;p7"/>
          <p:cNvGrpSpPr/>
          <p:nvPr/>
        </p:nvGrpSpPr>
        <p:grpSpPr>
          <a:xfrm>
            <a:off x="3889040" y="2289623"/>
            <a:ext cx="1597259" cy="1522325"/>
            <a:chOff x="3889040" y="2289623"/>
            <a:chExt cx="1597259" cy="1522325"/>
          </a:xfrm>
        </p:grpSpPr>
        <p:sp>
          <p:nvSpPr>
            <p:cNvPr id="125" name="Google Shape;125;p7"/>
            <p:cNvSpPr/>
            <p:nvPr/>
          </p:nvSpPr>
          <p:spPr>
            <a:xfrm>
              <a:off x="3941222" y="2559923"/>
              <a:ext cx="1252025" cy="1252025"/>
            </a:xfrm>
            <a:prstGeom prst="ellipse">
              <a:avLst/>
            </a:prstGeom>
            <a:solidFill>
              <a:srgbClr val="C0D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6" name="Google Shape;126;p7"/>
            <p:cNvPicPr preferRelativeResize="0"/>
            <p:nvPr/>
          </p:nvPicPr>
          <p:blipFill rotWithShape="1">
            <a:blip r:embed="rId6">
              <a:alphaModFix/>
            </a:blip>
            <a:srcRect b="0" l="0" r="0" t="0"/>
            <a:stretch/>
          </p:blipFill>
          <p:spPr>
            <a:xfrm>
              <a:off x="4429080" y="2922423"/>
              <a:ext cx="1057219" cy="841014"/>
            </a:xfrm>
            <a:prstGeom prst="rect">
              <a:avLst/>
            </a:prstGeom>
            <a:noFill/>
            <a:ln>
              <a:noFill/>
            </a:ln>
          </p:spPr>
        </p:pic>
        <p:pic>
          <p:nvPicPr>
            <p:cNvPr id="127" name="Google Shape;127;p7"/>
            <p:cNvPicPr preferRelativeResize="0"/>
            <p:nvPr/>
          </p:nvPicPr>
          <p:blipFill rotWithShape="1">
            <a:blip r:embed="rId7">
              <a:alphaModFix/>
            </a:blip>
            <a:srcRect b="0" l="0" r="0" t="0"/>
            <a:stretch/>
          </p:blipFill>
          <p:spPr>
            <a:xfrm flipH="1" rot="6797867">
              <a:off x="3735065" y="2728698"/>
              <a:ext cx="1297453" cy="518637"/>
            </a:xfrm>
            <a:prstGeom prst="rect">
              <a:avLst/>
            </a:prstGeom>
            <a:noFill/>
            <a:ln>
              <a:noFill/>
            </a:ln>
          </p:spPr>
        </p:pic>
      </p:grpSp>
      <p:sp>
        <p:nvSpPr>
          <p:cNvPr id="128" name="Google Shape;128;p7"/>
          <p:cNvSpPr/>
          <p:nvPr>
            <p:ph type="title"/>
          </p:nvPr>
        </p:nvSpPr>
        <p:spPr>
          <a:xfrm>
            <a:off x="306962" y="423475"/>
            <a:ext cx="8520545" cy="923149"/>
          </a:xfrm>
          <a:prstGeom prst="roundRect">
            <a:avLst>
              <a:gd fmla="val 16608" name="adj"/>
            </a:avLst>
          </a:prstGeom>
          <a:solidFill>
            <a:srgbClr val="009386"/>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100"/>
              <a:buFont typeface="Arial"/>
              <a:buNone/>
            </a:pPr>
            <a:r>
              <a:rPr lang="en-GB" sz="3100">
                <a:solidFill>
                  <a:schemeClr val="lt1"/>
                </a:solidFill>
                <a:latin typeface="Arial"/>
                <a:ea typeface="Arial"/>
                <a:cs typeface="Arial"/>
                <a:sym typeface="Arial"/>
              </a:rPr>
              <a:t>Positives and Negatives of the New Arrivals</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2020-06-23T09:36:01Z</dcterms:created>
  <dc:creator>Jessica Salt</dc:creator>
</cp:coreProperties>
</file>