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Raleway"/>
      <p:regular r:id="rId39"/>
      <p:bold r:id="rId40"/>
      <p:italic r:id="rId41"/>
      <p:boldItalic r:id="rId42"/>
    </p:embeddedFont>
    <p:embeddedFont>
      <p:font typeface="Nunit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.fntdata"/><Relationship Id="rId20" Type="http://schemas.openxmlformats.org/officeDocument/2006/relationships/slide" Target="slides/slide14.xml"/><Relationship Id="rId42" Type="http://schemas.openxmlformats.org/officeDocument/2006/relationships/font" Target="fonts/Raleway-boldItalic.fntdata"/><Relationship Id="rId41" Type="http://schemas.openxmlformats.org/officeDocument/2006/relationships/font" Target="fonts/Raleway-italic.fntdata"/><Relationship Id="rId22" Type="http://schemas.openxmlformats.org/officeDocument/2006/relationships/slide" Target="slides/slide16.xml"/><Relationship Id="rId44" Type="http://schemas.openxmlformats.org/officeDocument/2006/relationships/font" Target="fonts/Nunito-bold.fntdata"/><Relationship Id="rId21" Type="http://schemas.openxmlformats.org/officeDocument/2006/relationships/slide" Target="slides/slide15.xml"/><Relationship Id="rId43" Type="http://schemas.openxmlformats.org/officeDocument/2006/relationships/font" Target="fonts/Nunito-regular.fntdata"/><Relationship Id="rId24" Type="http://schemas.openxmlformats.org/officeDocument/2006/relationships/slide" Target="slides/slide18.xml"/><Relationship Id="rId46" Type="http://schemas.openxmlformats.org/officeDocument/2006/relationships/font" Target="fonts/Nunito-boldItalic.fntdata"/><Relationship Id="rId23" Type="http://schemas.openxmlformats.org/officeDocument/2006/relationships/slide" Target="slides/slide17.xml"/><Relationship Id="rId45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aleway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c04a9c632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ec04a9c632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c04a9c632_0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ec04a9c632_0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c04a9c632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c04a9c632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c04a9c632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ec04a9c632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c04a9c632_0_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ec04a9c632_0_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c04a9c632_0_9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ec04a9c632_0_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c04a9c632_0_10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ec04a9c632_0_1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c04a9c632_0_1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ec04a9c632_0_1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c04a9c632_0_1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ec04a9c632_0_1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c04a9c632_0_1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ec04a9c632_0_1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c04a9c632_0_1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ec04a9c632_0_1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c04a9c632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ec04a9c632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c04a9c632_0_1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ec04a9c632_0_1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820cc86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820cc86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820cc861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7820cc861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0df4abb9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0df4abb9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df4abb9b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0df4abb9b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0df4abb9bd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0df4abb9bd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0df4abb9bd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0df4abb9bd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0df4abb9bd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0df4abb9bd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0df4abb9bd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0df4abb9bd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df4abb9bd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0df4abb9bd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c04a9c632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ec04a9c632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0df4abb9bd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0df4abb9bd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0df4abb9bd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0df4abb9bd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0df4abb9bd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0df4abb9bd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c04a9c632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ec04a9c632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c04a9c632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ec04a9c632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c04a9c632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ec04a9c632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c04a9c632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c04a9c632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c04a9c632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c04a9c632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c04a9c632_0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ec04a9c632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4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1" name="Google Shape;131;p14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2" name="Google Shape;132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6" name="Google Shape;136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4" name="Google Shape;144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2" name="Google Shape;15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8" name="Google Shape;158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21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60" name="Google Shape;160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1" name="Google Shape;161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" name="Google Shape;170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google.com/search?safe=active&amp;sca_esv=ed3b5d103852cf32&amp;sca_upv=1&amp;rlz=1C5GCEM_enNZ1063NZ1064&amp;q=endings&amp;si=ACC90nypsxZVz3WGK63NbnSPlfCB47dI5z-eLyuK6uzgdoU3f-dDX2mnkckvX5N6iOuGIdSRlae4Zr1P6ADZ-QkOmOvuQrZADQ%3D%3D&amp;expnd=1&amp;sa=X&amp;ved=2ahUKEwjervD9sKiHAxU9sFYBHQFUCTkQyecJegQIJRAO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google.com/search?safe=active&amp;sa=X&amp;sca_esv=8a44ed1edae166f5&amp;rlz=1C5GCEM_en&amp;biw=1280&amp;bih=678&amp;q=amusing&amp;si=ACC90nypsxZVz3WGK63NbnSPlfCBZxuOdP76dlmx5ZV7PtgrUPyMeaZBi9SH0aNjxNvGeEXG1IcD1SBm5pdBuBFpyD9XxYhEcw%3D%3D&amp;expnd=1&amp;ved=2ahUKEwjOrcnGqqOJAxWSsVYBHRq6F-kQyecJegQIIBAO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25" y="76200"/>
            <a:ext cx="906007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/>
        </p:nvSpPr>
        <p:spPr>
          <a:xfrm>
            <a:off x="88675" y="68975"/>
            <a:ext cx="8966700" cy="499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highlight>
                  <a:schemeClr val="dk2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An alliteration is the occurrence of the same letter or sound at the beginning of adjacent or closely connected words. This draws attention to the phrase and makes it more memorable.</a:t>
            </a:r>
            <a:endParaRPr sz="4800">
              <a:solidFill>
                <a:schemeClr val="lt1"/>
              </a:solidFill>
              <a:highlight>
                <a:schemeClr val="dk2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475"/>
            <a:ext cx="9144000" cy="50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/>
        </p:nvSpPr>
        <p:spPr>
          <a:xfrm>
            <a:off x="0" y="0"/>
            <a:ext cx="9144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highlight>
                  <a:srgbClr val="FFFFFF"/>
                </a:highlight>
              </a:rPr>
              <a:t>The same </a:t>
            </a:r>
            <a:r>
              <a:rPr b="1" lang="en" sz="4800">
                <a:highlight>
                  <a:srgbClr val="FFFFFF"/>
                </a:highlight>
              </a:rPr>
              <a:t>sound between words or the </a:t>
            </a:r>
            <a:r>
              <a:rPr b="1" lang="en" sz="4800">
                <a:highlight>
                  <a:srgbClr val="FFFFFF"/>
                </a:highlight>
                <a:uFill>
                  <a:noFill/>
                </a:uFill>
                <a:hlinkClick r:id="rId3"/>
              </a:rPr>
              <a:t>endings</a:t>
            </a:r>
            <a:r>
              <a:rPr b="1" lang="en" sz="4800">
                <a:highlight>
                  <a:srgbClr val="FFFFFF"/>
                </a:highlight>
              </a:rPr>
              <a:t> of words, especially when these are used at the ends of lines of poetry.</a:t>
            </a:r>
            <a:endParaRPr b="1" sz="4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80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80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25" y="152400"/>
            <a:ext cx="87945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/>
        </p:nvSpPr>
        <p:spPr>
          <a:xfrm>
            <a:off x="0" y="0"/>
            <a:ext cx="91440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202124"/>
                </a:solidFill>
                <a:highlight>
                  <a:srgbClr val="FFFFFF"/>
                </a:highlight>
              </a:rPr>
              <a:t>A</a:t>
            </a:r>
            <a:r>
              <a:rPr b="1" lang="en" sz="6000">
                <a:solidFill>
                  <a:srgbClr val="202124"/>
                </a:solidFill>
                <a:highlight>
                  <a:srgbClr val="FFFFFF"/>
                </a:highlight>
              </a:rPr>
              <a:t> question asked in order to create a dramatic effect or to make a point rather than to get an answer.</a:t>
            </a:r>
            <a:endParaRPr b="1" sz="6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7"/>
          <p:cNvSpPr txBox="1"/>
          <p:nvPr/>
        </p:nvSpPr>
        <p:spPr>
          <a:xfrm>
            <a:off x="12225" y="24425"/>
            <a:ext cx="91440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 Speech</a:t>
            </a:r>
            <a:endParaRPr b="1" sz="4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8" name="Google Shape;2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013" y="1081375"/>
            <a:ext cx="4495973" cy="2883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7"/>
          <p:cNvSpPr txBox="1"/>
          <p:nvPr/>
        </p:nvSpPr>
        <p:spPr>
          <a:xfrm>
            <a:off x="1331700" y="4068375"/>
            <a:ext cx="665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40C28"/>
                </a:solidFill>
                <a:highlight>
                  <a:srgbClr val="D3E3FD"/>
                </a:highlight>
              </a:rPr>
              <a:t>“I had a headache yesterday.”</a:t>
            </a:r>
            <a:endParaRPr b="1"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"/>
          <p:cNvSpPr txBox="1"/>
          <p:nvPr/>
        </p:nvSpPr>
        <p:spPr>
          <a:xfrm>
            <a:off x="1881475" y="0"/>
            <a:ext cx="53145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F1F1F"/>
                </a:solidFill>
                <a:highlight>
                  <a:srgbClr val="FFFFFF"/>
                </a:highlight>
              </a:rPr>
              <a:t>Direct speech </a:t>
            </a:r>
            <a:r>
              <a:rPr b="1" lang="en" sz="3600">
                <a:solidFill>
                  <a:srgbClr val="040C28"/>
                </a:solidFill>
                <a:highlight>
                  <a:srgbClr val="FFFFFF"/>
                </a:highlight>
              </a:rPr>
              <a:t>repeats, or quotes, the exact words spoken</a:t>
            </a:r>
            <a:r>
              <a:rPr b="1" lang="en" sz="3600">
                <a:solidFill>
                  <a:srgbClr val="1F1F1F"/>
                </a:solidFill>
                <a:highlight>
                  <a:srgbClr val="FFFFFF"/>
                </a:highlight>
              </a:rPr>
              <a:t>. When we use direct speech in writing, we place the words spoken between quotation marks (" ") and there is no change in these words.</a:t>
            </a:r>
            <a:endParaRPr b="1"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9"/>
          <p:cNvSpPr txBox="1"/>
          <p:nvPr/>
        </p:nvSpPr>
        <p:spPr>
          <a:xfrm>
            <a:off x="12225" y="24425"/>
            <a:ext cx="91440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98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Indirect Speech</a:t>
            </a:r>
            <a:endParaRPr b="1" sz="4800">
              <a:solidFill>
                <a:srgbClr val="98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0" name="Google Shape;300;p49"/>
          <p:cNvSpPr txBox="1"/>
          <p:nvPr/>
        </p:nvSpPr>
        <p:spPr>
          <a:xfrm>
            <a:off x="1331700" y="4068375"/>
            <a:ext cx="665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301" name="Google Shape;30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838" y="1129925"/>
            <a:ext cx="4958224" cy="27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9"/>
          <p:cNvSpPr txBox="1"/>
          <p:nvPr/>
        </p:nvSpPr>
        <p:spPr>
          <a:xfrm>
            <a:off x="12225" y="43127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74747"/>
                </a:solidFill>
                <a:highlight>
                  <a:srgbClr val="FFFFFF"/>
                </a:highlight>
              </a:rPr>
              <a:t>You said you'd had a headache the day before yesterday.</a:t>
            </a:r>
            <a:endParaRPr b="1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/>
        </p:nvSpPr>
        <p:spPr>
          <a:xfrm>
            <a:off x="931200" y="262950"/>
            <a:ext cx="72816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1F1F1F"/>
                </a:solidFill>
                <a:highlight>
                  <a:srgbClr val="FFFFFF"/>
                </a:highlight>
              </a:rPr>
              <a:t>Indirect speech </a:t>
            </a:r>
            <a:r>
              <a:rPr b="1" lang="en" sz="4800">
                <a:solidFill>
                  <a:srgbClr val="040C28"/>
                </a:solidFill>
                <a:highlight>
                  <a:srgbClr val="FFFFFF"/>
                </a:highlight>
              </a:rPr>
              <a:t>conveys a report of something that was said or written rather than the exact words that were spoken or written</a:t>
            </a:r>
            <a:r>
              <a:rPr b="1" lang="en" sz="4800">
                <a:solidFill>
                  <a:srgbClr val="1F1F1F"/>
                </a:solidFill>
                <a:highlight>
                  <a:srgbClr val="FFFFFF"/>
                </a:highlight>
              </a:rPr>
              <a:t>.</a:t>
            </a:r>
            <a:endParaRPr b="1" sz="4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/>
          <p:nvPr/>
        </p:nvSpPr>
        <p:spPr>
          <a:xfrm>
            <a:off x="0" y="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Jargon</a:t>
            </a:r>
            <a:endParaRPr sz="4800">
              <a:solidFill>
                <a:srgbClr val="0000FF"/>
              </a:solidFill>
            </a:endParaRPr>
          </a:p>
        </p:txBody>
      </p:sp>
      <p:sp>
        <p:nvSpPr>
          <p:cNvPr id="313" name="Google Shape;313;p51"/>
          <p:cNvSpPr txBox="1"/>
          <p:nvPr/>
        </p:nvSpPr>
        <p:spPr>
          <a:xfrm>
            <a:off x="1383300" y="4050075"/>
            <a:ext cx="637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300" y="923400"/>
            <a:ext cx="6377400" cy="35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 txBox="1"/>
          <p:nvPr/>
        </p:nvSpPr>
        <p:spPr>
          <a:xfrm>
            <a:off x="0" y="170550"/>
            <a:ext cx="91440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1F1F1F"/>
                </a:solidFill>
                <a:highlight>
                  <a:srgbClr val="FFFFFF"/>
                </a:highlight>
              </a:rPr>
              <a:t>Special words or expressions used by a profession or group that are difficult for others to understand.</a:t>
            </a:r>
            <a:endParaRPr b="1" sz="6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/>
          <p:nvPr/>
        </p:nvSpPr>
        <p:spPr>
          <a:xfrm>
            <a:off x="3072000" y="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Anecdotes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325" name="Google Shape;325;p53"/>
          <p:cNvSpPr txBox="1"/>
          <p:nvPr/>
        </p:nvSpPr>
        <p:spPr>
          <a:xfrm>
            <a:off x="0" y="3785825"/>
            <a:ext cx="91440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en" sz="2400">
                <a:solidFill>
                  <a:srgbClr val="1F1F1F"/>
                </a:solidFill>
                <a:highlight>
                  <a:srgbClr val="FFFFFF"/>
                </a:highlight>
              </a:rPr>
              <a:t>“Back in my day I had to walk three miles to the watering hole just to brush my teeth.”</a:t>
            </a:r>
            <a:endParaRPr b="1" sz="2400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  <p:pic>
        <p:nvPicPr>
          <p:cNvPr id="326" name="Google Shape;32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250" y="1075800"/>
            <a:ext cx="5511502" cy="25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/>
          <p:nvPr/>
        </p:nvSpPr>
        <p:spPr>
          <a:xfrm>
            <a:off x="0" y="262950"/>
            <a:ext cx="91440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highlight>
                  <a:srgbClr val="FFFFFF"/>
                </a:highlight>
              </a:rPr>
              <a:t>A short </a:t>
            </a:r>
            <a:r>
              <a:rPr b="1" lang="en" sz="7200">
                <a:highlight>
                  <a:srgbClr val="FFFFFF"/>
                </a:highlight>
                <a:uFill>
                  <a:noFill/>
                </a:uFill>
                <a:hlinkClick r:id="rId3"/>
              </a:rPr>
              <a:t>amusing</a:t>
            </a:r>
            <a:r>
              <a:rPr b="1" lang="en" sz="7200">
                <a:highlight>
                  <a:srgbClr val="FFFFFF"/>
                </a:highlight>
              </a:rPr>
              <a:t> or interesting story about a real incident or person.</a:t>
            </a:r>
            <a:endParaRPr b="1" sz="7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/>
          <p:nvPr/>
        </p:nvSpPr>
        <p:spPr>
          <a:xfrm>
            <a:off x="0" y="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9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Emotive Language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37" name="Google Shape;337;p55"/>
          <p:cNvSpPr txBox="1"/>
          <p:nvPr/>
        </p:nvSpPr>
        <p:spPr>
          <a:xfrm>
            <a:off x="0" y="42201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40C28"/>
                </a:solidFill>
                <a:highlight>
                  <a:srgbClr val="D3E3FD"/>
                </a:highlight>
              </a:rPr>
              <a:t>“Moved to tears”</a:t>
            </a:r>
            <a:endParaRPr b="1" sz="4800"/>
          </a:p>
        </p:txBody>
      </p:sp>
      <p:pic>
        <p:nvPicPr>
          <p:cNvPr id="338" name="Google Shape;33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525" y="1075800"/>
            <a:ext cx="5638624" cy="29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/>
        </p:nvSpPr>
        <p:spPr>
          <a:xfrm>
            <a:off x="589200" y="262950"/>
            <a:ext cx="79656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40C28"/>
                </a:solidFill>
                <a:highlight>
                  <a:srgbClr val="FFFFFF"/>
                </a:highlight>
              </a:rPr>
              <a:t>Language that is used that makes the reader respond emotionally, perhaps sympathising with a character or sharing the writer's point of view.</a:t>
            </a:r>
            <a:endParaRPr b="1"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8050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6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500"/>
            <a:ext cx="9144000" cy="50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