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</p:sldIdLst>
  <p:sldSz cy="5143500" cx="9144000"/>
  <p:notesSz cx="6858000" cy="9144000"/>
  <p:embeddedFontLst>
    <p:embeddedFont>
      <p:font typeface="Raleway"/>
      <p:regular r:id="rId39"/>
      <p:bold r:id="rId40"/>
      <p:italic r:id="rId41"/>
      <p:boldItalic r:id="rId42"/>
    </p:embeddedFont>
    <p:embeddedFont>
      <p:font typeface="Nunito"/>
      <p:regular r:id="rId43"/>
      <p:bold r:id="rId44"/>
      <p:italic r:id="rId45"/>
      <p:boldItalic r:id="rId4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Raleway-bold.fntdata"/><Relationship Id="rId20" Type="http://schemas.openxmlformats.org/officeDocument/2006/relationships/slide" Target="slides/slide14.xml"/><Relationship Id="rId42" Type="http://schemas.openxmlformats.org/officeDocument/2006/relationships/font" Target="fonts/Raleway-boldItalic.fntdata"/><Relationship Id="rId41" Type="http://schemas.openxmlformats.org/officeDocument/2006/relationships/font" Target="fonts/Raleway-italic.fntdata"/><Relationship Id="rId22" Type="http://schemas.openxmlformats.org/officeDocument/2006/relationships/slide" Target="slides/slide16.xml"/><Relationship Id="rId44" Type="http://schemas.openxmlformats.org/officeDocument/2006/relationships/font" Target="fonts/Nunito-bold.fntdata"/><Relationship Id="rId21" Type="http://schemas.openxmlformats.org/officeDocument/2006/relationships/slide" Target="slides/slide15.xml"/><Relationship Id="rId43" Type="http://schemas.openxmlformats.org/officeDocument/2006/relationships/font" Target="fonts/Nunito-regular.fntdata"/><Relationship Id="rId24" Type="http://schemas.openxmlformats.org/officeDocument/2006/relationships/slide" Target="slides/slide18.xml"/><Relationship Id="rId46" Type="http://schemas.openxmlformats.org/officeDocument/2006/relationships/font" Target="fonts/Nunito-boldItalic.fntdata"/><Relationship Id="rId23" Type="http://schemas.openxmlformats.org/officeDocument/2006/relationships/slide" Target="slides/slide17.xml"/><Relationship Id="rId45" Type="http://schemas.openxmlformats.org/officeDocument/2006/relationships/font" Target="fonts/Nunito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slide" Target="slides/slide31.xml"/><Relationship Id="rId14" Type="http://schemas.openxmlformats.org/officeDocument/2006/relationships/slide" Target="slides/slide8.xml"/><Relationship Id="rId36" Type="http://schemas.openxmlformats.org/officeDocument/2006/relationships/slide" Target="slides/slide30.xml"/><Relationship Id="rId17" Type="http://schemas.openxmlformats.org/officeDocument/2006/relationships/slide" Target="slides/slide11.xml"/><Relationship Id="rId39" Type="http://schemas.openxmlformats.org/officeDocument/2006/relationships/font" Target="fonts/Raleway-regular.fntdata"/><Relationship Id="rId16" Type="http://schemas.openxmlformats.org/officeDocument/2006/relationships/slide" Target="slides/slide10.xml"/><Relationship Id="rId38" Type="http://schemas.openxmlformats.org/officeDocument/2006/relationships/slide" Target="slides/slide32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ec04a9c632_0_2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2ec04a9c632_0_2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2ec04a9c632_0_6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2ec04a9c632_0_6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2ec04a9c632_0_7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2ec04a9c632_0_7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2ec04a9c632_0_8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2ec04a9c632_0_8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2ec04a9c632_0_8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2ec04a9c632_0_8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2ec04a9c632_0_9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2ec04a9c632_0_9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2ec04a9c632_0_10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2ec04a9c632_0_1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2ec04a9c632_0_11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2ec04a9c632_0_11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2ec04a9c632_0_11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2ec04a9c632_0_11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2ec04a9c632_0_12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2ec04a9c632_0_12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2ec04a9c632_0_12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2ec04a9c632_0_12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2ec04a9c632_0_2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2ec04a9c632_0_2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2ec04a9c632_0_13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2ec04a9c632_0_13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27820cc861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27820cc861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27820cc861a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27820cc861a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0df4abb9b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30df4abb9b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0df4abb9bd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30df4abb9bd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30df4abb9bd_0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30df4abb9bd_0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30df4abb9bd_0_1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30df4abb9bd_0_1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30df4abb9bd_0_2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30df4abb9bd_0_2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30df4abb9bd_0_2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30df4abb9bd_0_2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30df4abb9bd_0_3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30df4abb9bd_0_3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2ec04a9c632_0_3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2ec04a9c632_0_3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30df4abb9bd_0_3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30df4abb9bd_0_3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30df4abb9bd_0_4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30df4abb9bd_0_4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30df4abb9bd_0_4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30df4abb9bd_0_4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2ec04a9c632_0_3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2ec04a9c632_0_3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2ec04a9c632_0_4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2ec04a9c632_0_4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2ec04a9c632_0_4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2ec04a9c632_0_4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2ec04a9c632_0_5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2ec04a9c632_0_5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2ec04a9c632_0_5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2ec04a9c632_0_5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2ec04a9c632_0_6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2ec04a9c632_0_6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6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" name="Google Shape;34;p2"/>
          <p:cNvSpPr txBox="1"/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35" name="Google Shape;35;p2"/>
          <p:cNvSpPr txBox="1"/>
          <p:nvPr>
            <p:ph idx="1" type="subTitle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2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3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9" name="Google Shape;119;p11"/>
          <p:cNvSpPr txBox="1"/>
          <p:nvPr>
            <p:ph hasCustomPrompt="1" type="title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/>
          <p:nvPr>
            <p:ph idx="1" type="body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1" name="Google Shape;121;p11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4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14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31" name="Google Shape;131;p14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2" name="Google Shape;132;p1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5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15"/>
          <p:cNvSpPr txBox="1"/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36" name="Google Shape;136;p1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39" name="Google Shape;139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40" name="Google Shape;140;p1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43" name="Google Shape;143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44" name="Google Shape;144;p1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45" name="Google Shape;145;p1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48" name="Google Shape;148;p1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51" name="Google Shape;151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52" name="Google Shape;152;p1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2"/>
        </a:solid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0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55" name="Google Shape;155;p2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1"/>
          <p:cNvSpPr/>
          <p:nvPr/>
        </p:nvSpPr>
        <p:spPr>
          <a:xfrm>
            <a:off x="4636800" y="80700"/>
            <a:ext cx="4426500" cy="4982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58" name="Google Shape;158;p21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9" name="Google Shape;159;p21"/>
          <p:cNvSpPr txBox="1"/>
          <p:nvPr>
            <p:ph type="title"/>
          </p:nvPr>
        </p:nvSpPr>
        <p:spPr>
          <a:xfrm>
            <a:off x="265500" y="1181700"/>
            <a:ext cx="4045200" cy="15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160" name="Google Shape;160;p21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61" name="Google Shape;161;p21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62" name="Google Shape;162;p2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3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7" name="Google Shape;47;p3"/>
          <p:cNvSpPr txBox="1"/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8" name="Google Shape;48;p3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/>
        </p:txBody>
      </p:sp>
      <p:sp>
        <p:nvSpPr>
          <p:cNvPr id="165" name="Google Shape;165;p2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3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23"/>
          <p:cNvSpPr txBox="1"/>
          <p:nvPr>
            <p:ph hasCustomPrompt="1" type="title"/>
          </p:nvPr>
        </p:nvSpPr>
        <p:spPr>
          <a:xfrm>
            <a:off x="311700" y="743001"/>
            <a:ext cx="8520600" cy="200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r>
              <a:t>xx%</a:t>
            </a:r>
          </a:p>
        </p:txBody>
      </p:sp>
      <p:sp>
        <p:nvSpPr>
          <p:cNvPr id="169" name="Google Shape;169;p23"/>
          <p:cNvSpPr txBox="1"/>
          <p:nvPr>
            <p:ph idx="1" type="body"/>
          </p:nvPr>
        </p:nvSpPr>
        <p:spPr>
          <a:xfrm>
            <a:off x="311700" y="2845182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0" name="Google Shape;170;p2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bg>
      <p:bgPr>
        <a:solidFill>
          <a:schemeClr val="dk2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4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4" name="Google Shape;54;p4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5" name="Google Shape;55;p4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bg>
      <p:bgPr>
        <a:solidFill>
          <a:schemeClr val="dk2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5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1" name="Google Shape;61;p5"/>
          <p:cNvSpPr txBox="1"/>
          <p:nvPr>
            <p:ph idx="1" type="body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2" name="Google Shape;62;p5"/>
          <p:cNvSpPr txBox="1"/>
          <p:nvPr>
            <p:ph idx="2" type="body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3" name="Google Shape;63;p5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chemeClr val="dk2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6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9" name="Google Shape;69;p6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bg>
      <p:bgPr>
        <a:solidFill>
          <a:schemeClr val="accent3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7"/>
          <p:cNvSpPr txBox="1"/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75" name="Google Shape;75;p7"/>
          <p:cNvSpPr txBox="1"/>
          <p:nvPr>
            <p:ph idx="1" type="body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76" name="Google Shape;76;p7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1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3" name="Google Shape;93;p8"/>
          <p:cNvSpPr txBox="1"/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94" name="Google Shape;94;p8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bg>
      <p:bgPr>
        <a:solidFill>
          <a:schemeClr val="dk2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9"/>
          <p:cNvSpPr txBox="1"/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00" name="Google Shape;100;p9"/>
          <p:cNvSpPr txBox="1"/>
          <p:nvPr>
            <p:ph idx="1" type="subTitle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1" name="Google Shape;101;p9"/>
          <p:cNvSpPr txBox="1"/>
          <p:nvPr>
            <p:ph idx="2" type="body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02" name="Google Shape;102;p9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solidFill>
          <a:schemeClr val="accent1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0"/>
          <p:cNvSpPr txBox="1"/>
          <p:nvPr>
            <p:ph idx="1" type="body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08" name="Google Shape;108;p10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hift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lum">
    <p:bg>
      <p:bgPr>
        <a:solidFill>
          <a:schemeClr val="lt1"/>
        </a:solid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3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26" name="Google Shape;126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Source Sans Pro"/>
              <a:buChar char="●"/>
              <a:defRPr sz="18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/>
        </p:txBody>
      </p:sp>
      <p:sp>
        <p:nvSpPr>
          <p:cNvPr id="127" name="Google Shape;127;p1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rtl="0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rtl="0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rtl="0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rtl="0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rtl="0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rtl="0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rtl="0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rtl="0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www.google.com/search?safe=active&amp;sca_esv=ed3b5d103852cf32&amp;sca_upv=1&amp;rlz=1C5GCEM_enNZ1063NZ1064&amp;q=endings&amp;si=ACC90nypsxZVz3WGK63NbnSPlfCB47dI5z-eLyuK6uzgdoU3f-dDX2mnkckvX5N6iOuGIdSRlae4Zr1P6ADZ-QkOmOvuQrZADQ%3D%3D&amp;expnd=1&amp;sa=X&amp;ved=2ahUKEwjervD9sKiHAxU9sFYBHQFUCTkQyecJegQIJRAO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8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1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2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6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30.xml"/><Relationship Id="rId3" Type="http://schemas.openxmlformats.org/officeDocument/2006/relationships/hyperlink" Target="https://www.google.com/search?safe=active&amp;sa=X&amp;sca_esv=8a44ed1edae166f5&amp;rlz=1C5GCEM_en&amp;biw=1280&amp;bih=678&amp;q=amusing&amp;si=ACC90nypsxZVz3WGK63NbnSPlfCBZxuOdP76dlmx5ZV7PtgrUPyMeaZBi9SH0aNjxNvGeEXG1IcD1SBm5pdBuBFpyD9XxYhEcw%3D%3D&amp;expnd=1&amp;ved=2ahUKEwjOrcnGqqOJAxWSsVYBHRq6F-kQyecJegQIIBAO" TargetMode="Externa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5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32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925" y="76200"/>
            <a:ext cx="9060076" cy="499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Google Shape;222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9" cy="509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Google Shape;232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oogle Shape;237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8"/>
          <p:cNvSpPr txBox="1"/>
          <p:nvPr/>
        </p:nvSpPr>
        <p:spPr>
          <a:xfrm>
            <a:off x="88675" y="68975"/>
            <a:ext cx="8966700" cy="4995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lt1"/>
                </a:solidFill>
                <a:highlight>
                  <a:schemeClr val="dk2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An alliteration is the occurrence of the same letter or sound at the beginning of adjacent or closely connected words. This draws attention to the phrase and makes it more memorable.</a:t>
            </a:r>
            <a:endParaRPr sz="4800">
              <a:solidFill>
                <a:schemeClr val="lt1"/>
              </a:solidFill>
              <a:highlight>
                <a:schemeClr val="dk2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Google Shape;247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6475"/>
            <a:ext cx="9144000" cy="5087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40"/>
          <p:cNvSpPr txBox="1"/>
          <p:nvPr/>
        </p:nvSpPr>
        <p:spPr>
          <a:xfrm>
            <a:off x="0" y="0"/>
            <a:ext cx="9144000" cy="38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highlight>
                  <a:srgbClr val="FFFFFF"/>
                </a:highlight>
              </a:rPr>
              <a:t>The same </a:t>
            </a:r>
            <a:r>
              <a:rPr b="1" lang="en" sz="4800">
                <a:highlight>
                  <a:srgbClr val="FFFFFF"/>
                </a:highlight>
              </a:rPr>
              <a:t>sound between words or the </a:t>
            </a:r>
            <a:r>
              <a:rPr b="1" lang="en" sz="4800">
                <a:highlight>
                  <a:srgbClr val="FFFFFF"/>
                </a:highlight>
                <a:uFill>
                  <a:noFill/>
                </a:uFill>
                <a:hlinkClick r:id="rId3"/>
              </a:rPr>
              <a:t>endings</a:t>
            </a:r>
            <a:r>
              <a:rPr b="1" lang="en" sz="4800">
                <a:highlight>
                  <a:srgbClr val="FFFFFF"/>
                </a:highlight>
              </a:rPr>
              <a:t> of words, especially when these are used at the ends of lines of poetry.</a:t>
            </a:r>
            <a:endParaRPr b="1" sz="48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08805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Google Shape;262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Google Shape;267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088049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Google Shape;272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9" cy="508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Google Shape;277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4725" y="152400"/>
            <a:ext cx="8794525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46"/>
          <p:cNvSpPr txBox="1"/>
          <p:nvPr/>
        </p:nvSpPr>
        <p:spPr>
          <a:xfrm>
            <a:off x="0" y="0"/>
            <a:ext cx="9144000" cy="48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>
                <a:solidFill>
                  <a:srgbClr val="202124"/>
                </a:solidFill>
                <a:highlight>
                  <a:srgbClr val="FFFFFF"/>
                </a:highlight>
              </a:rPr>
              <a:t>A</a:t>
            </a:r>
            <a:r>
              <a:rPr b="1" lang="en" sz="6000">
                <a:solidFill>
                  <a:srgbClr val="202124"/>
                </a:solidFill>
                <a:highlight>
                  <a:srgbClr val="FFFFFF"/>
                </a:highlight>
              </a:rPr>
              <a:t> question asked in order to create a dramatic effect or to make a point rather than to get an answer.</a:t>
            </a:r>
            <a:endParaRPr b="1" sz="60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47"/>
          <p:cNvSpPr txBox="1"/>
          <p:nvPr/>
        </p:nvSpPr>
        <p:spPr>
          <a:xfrm>
            <a:off x="12225" y="24425"/>
            <a:ext cx="9144000" cy="95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Direct Speech</a:t>
            </a:r>
            <a:endParaRPr b="1" sz="4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288" name="Google Shape;288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24013" y="1081375"/>
            <a:ext cx="4495973" cy="2883149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47"/>
          <p:cNvSpPr txBox="1"/>
          <p:nvPr/>
        </p:nvSpPr>
        <p:spPr>
          <a:xfrm>
            <a:off x="1331700" y="4068375"/>
            <a:ext cx="66585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040C28"/>
                </a:solidFill>
                <a:highlight>
                  <a:srgbClr val="D3E3FD"/>
                </a:highlight>
              </a:rPr>
              <a:t>“I had a headache yesterday.”</a:t>
            </a:r>
            <a:endParaRPr b="1" sz="30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48"/>
          <p:cNvSpPr txBox="1"/>
          <p:nvPr/>
        </p:nvSpPr>
        <p:spPr>
          <a:xfrm>
            <a:off x="1881475" y="0"/>
            <a:ext cx="5314500" cy="51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1F1F1F"/>
                </a:solidFill>
                <a:highlight>
                  <a:srgbClr val="FFFFFF"/>
                </a:highlight>
              </a:rPr>
              <a:t>Direct speech </a:t>
            </a:r>
            <a:r>
              <a:rPr b="1" lang="en" sz="3600">
                <a:solidFill>
                  <a:srgbClr val="040C28"/>
                </a:solidFill>
                <a:highlight>
                  <a:srgbClr val="FFFFFF"/>
                </a:highlight>
              </a:rPr>
              <a:t>repeats, or quotes, the exact words spoken</a:t>
            </a:r>
            <a:r>
              <a:rPr b="1" lang="en" sz="3600">
                <a:solidFill>
                  <a:srgbClr val="1F1F1F"/>
                </a:solidFill>
                <a:highlight>
                  <a:srgbClr val="FFFFFF"/>
                </a:highlight>
              </a:rPr>
              <a:t>. When we use direct speech in writing, we place the words spoken between quotation marks (" ") and there is no change in these words.</a:t>
            </a:r>
            <a:endParaRPr b="1" sz="36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49"/>
          <p:cNvSpPr txBox="1"/>
          <p:nvPr/>
        </p:nvSpPr>
        <p:spPr>
          <a:xfrm>
            <a:off x="12225" y="24425"/>
            <a:ext cx="9144000" cy="95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rgbClr val="98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Indirect Speech</a:t>
            </a:r>
            <a:endParaRPr b="1" sz="4800">
              <a:solidFill>
                <a:srgbClr val="98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00" name="Google Shape;300;p49"/>
          <p:cNvSpPr txBox="1"/>
          <p:nvPr/>
        </p:nvSpPr>
        <p:spPr>
          <a:xfrm>
            <a:off x="1331700" y="4068375"/>
            <a:ext cx="66585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/>
          </a:p>
        </p:txBody>
      </p:sp>
      <p:pic>
        <p:nvPicPr>
          <p:cNvPr id="301" name="Google Shape;301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81838" y="1129925"/>
            <a:ext cx="4958224" cy="2786050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49"/>
          <p:cNvSpPr txBox="1"/>
          <p:nvPr/>
        </p:nvSpPr>
        <p:spPr>
          <a:xfrm>
            <a:off x="12225" y="4312700"/>
            <a:ext cx="9144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474747"/>
                </a:solidFill>
                <a:highlight>
                  <a:srgbClr val="FFFFFF"/>
                </a:highlight>
              </a:rPr>
              <a:t>You said you'd had a headache the day before yesterday.</a:t>
            </a:r>
            <a:endParaRPr b="1" sz="24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50"/>
          <p:cNvSpPr txBox="1"/>
          <p:nvPr/>
        </p:nvSpPr>
        <p:spPr>
          <a:xfrm>
            <a:off x="931200" y="262950"/>
            <a:ext cx="7281600" cy="46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rgbClr val="1F1F1F"/>
                </a:solidFill>
                <a:highlight>
                  <a:srgbClr val="FFFFFF"/>
                </a:highlight>
              </a:rPr>
              <a:t>Indirect speech </a:t>
            </a:r>
            <a:r>
              <a:rPr b="1" lang="en" sz="4800">
                <a:solidFill>
                  <a:srgbClr val="040C28"/>
                </a:solidFill>
                <a:highlight>
                  <a:srgbClr val="FFFFFF"/>
                </a:highlight>
              </a:rPr>
              <a:t>conveys a report of something that was said or written rather than the exact words that were spoken or written</a:t>
            </a:r>
            <a:r>
              <a:rPr b="1" lang="en" sz="4800">
                <a:solidFill>
                  <a:srgbClr val="1F1F1F"/>
                </a:solidFill>
                <a:highlight>
                  <a:srgbClr val="FFFFFF"/>
                </a:highlight>
              </a:rPr>
              <a:t>.</a:t>
            </a:r>
            <a:endParaRPr b="1" sz="48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51"/>
          <p:cNvSpPr txBox="1"/>
          <p:nvPr/>
        </p:nvSpPr>
        <p:spPr>
          <a:xfrm>
            <a:off x="0" y="0"/>
            <a:ext cx="91440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rgbClr val="0000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Jargon</a:t>
            </a:r>
            <a:endParaRPr sz="4800">
              <a:solidFill>
                <a:srgbClr val="0000FF"/>
              </a:solidFill>
            </a:endParaRPr>
          </a:p>
        </p:txBody>
      </p:sp>
      <p:sp>
        <p:nvSpPr>
          <p:cNvPr id="313" name="Google Shape;313;p51"/>
          <p:cNvSpPr txBox="1"/>
          <p:nvPr/>
        </p:nvSpPr>
        <p:spPr>
          <a:xfrm>
            <a:off x="1383300" y="4050075"/>
            <a:ext cx="6377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14" name="Google Shape;314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83300" y="923400"/>
            <a:ext cx="6377400" cy="352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52"/>
          <p:cNvSpPr txBox="1"/>
          <p:nvPr/>
        </p:nvSpPr>
        <p:spPr>
          <a:xfrm>
            <a:off x="0" y="170550"/>
            <a:ext cx="9144000" cy="48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>
                <a:solidFill>
                  <a:srgbClr val="1F1F1F"/>
                </a:solidFill>
                <a:highlight>
                  <a:srgbClr val="FFFFFF"/>
                </a:highlight>
              </a:rPr>
              <a:t>Special words or expressions used by a profession or group that are difficult for others to understand.</a:t>
            </a:r>
            <a:endParaRPr b="1" sz="60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53"/>
          <p:cNvSpPr txBox="1"/>
          <p:nvPr/>
        </p:nvSpPr>
        <p:spPr>
          <a:xfrm>
            <a:off x="3072000" y="0"/>
            <a:ext cx="30000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rgbClr val="FF00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Anecdotes</a:t>
            </a:r>
            <a:endParaRPr>
              <a:solidFill>
                <a:srgbClr val="FF00FF"/>
              </a:solidFill>
            </a:endParaRPr>
          </a:p>
        </p:txBody>
      </p:sp>
      <p:sp>
        <p:nvSpPr>
          <p:cNvPr id="325" name="Google Shape;325;p53"/>
          <p:cNvSpPr txBox="1"/>
          <p:nvPr/>
        </p:nvSpPr>
        <p:spPr>
          <a:xfrm>
            <a:off x="0" y="3785825"/>
            <a:ext cx="9144000" cy="9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b="1" lang="en" sz="2400">
                <a:solidFill>
                  <a:srgbClr val="1F1F1F"/>
                </a:solidFill>
                <a:highlight>
                  <a:srgbClr val="FFFFFF"/>
                </a:highlight>
              </a:rPr>
              <a:t>“Back in my day I had to walk three miles to the watering hole just to brush my teeth.”</a:t>
            </a:r>
            <a:endParaRPr b="1" sz="2400">
              <a:solidFill>
                <a:srgbClr val="1F1F1F"/>
              </a:solidFill>
              <a:highlight>
                <a:srgbClr val="FFFFFF"/>
              </a:highlight>
            </a:endParaRPr>
          </a:p>
        </p:txBody>
      </p:sp>
      <p:pic>
        <p:nvPicPr>
          <p:cNvPr id="326" name="Google Shape;326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16250" y="1075800"/>
            <a:ext cx="5511502" cy="2557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9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54"/>
          <p:cNvSpPr txBox="1"/>
          <p:nvPr/>
        </p:nvSpPr>
        <p:spPr>
          <a:xfrm>
            <a:off x="0" y="262950"/>
            <a:ext cx="9144000" cy="46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200">
                <a:highlight>
                  <a:srgbClr val="FFFFFF"/>
                </a:highlight>
              </a:rPr>
              <a:t>A short </a:t>
            </a:r>
            <a:r>
              <a:rPr b="1" lang="en" sz="7200">
                <a:highlight>
                  <a:srgbClr val="FFFFFF"/>
                </a:highlight>
                <a:uFill>
                  <a:noFill/>
                </a:uFill>
                <a:hlinkClick r:id="rId3"/>
              </a:rPr>
              <a:t>amusing</a:t>
            </a:r>
            <a:r>
              <a:rPr b="1" lang="en" sz="7200">
                <a:highlight>
                  <a:srgbClr val="FFFFFF"/>
                </a:highlight>
              </a:rPr>
              <a:t> or interesting story about a real incident or person.</a:t>
            </a:r>
            <a:endParaRPr b="1" sz="72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55"/>
          <p:cNvSpPr txBox="1"/>
          <p:nvPr/>
        </p:nvSpPr>
        <p:spPr>
          <a:xfrm>
            <a:off x="0" y="0"/>
            <a:ext cx="91440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rgbClr val="FF99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Emotive Language</a:t>
            </a:r>
            <a:endParaRPr>
              <a:solidFill>
                <a:srgbClr val="FF9900"/>
              </a:solidFill>
            </a:endParaRPr>
          </a:p>
        </p:txBody>
      </p:sp>
      <p:sp>
        <p:nvSpPr>
          <p:cNvPr id="337" name="Google Shape;337;p55"/>
          <p:cNvSpPr txBox="1"/>
          <p:nvPr/>
        </p:nvSpPr>
        <p:spPr>
          <a:xfrm>
            <a:off x="0" y="4220100"/>
            <a:ext cx="91440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rgbClr val="040C28"/>
                </a:solidFill>
                <a:highlight>
                  <a:srgbClr val="D3E3FD"/>
                </a:highlight>
              </a:rPr>
              <a:t>“Moved to tears”</a:t>
            </a:r>
            <a:endParaRPr b="1" sz="4800"/>
          </a:p>
        </p:txBody>
      </p:sp>
      <p:pic>
        <p:nvPicPr>
          <p:cNvPr id="338" name="Google Shape;338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89525" y="1075800"/>
            <a:ext cx="5638624" cy="299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56"/>
          <p:cNvSpPr txBox="1"/>
          <p:nvPr/>
        </p:nvSpPr>
        <p:spPr>
          <a:xfrm>
            <a:off x="589200" y="262950"/>
            <a:ext cx="7965600" cy="46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rgbClr val="040C28"/>
                </a:solidFill>
                <a:highlight>
                  <a:srgbClr val="FFFFFF"/>
                </a:highlight>
              </a:rPr>
              <a:t>Language that is used that makes the reader respond emotionally, perhaps sympathising with a character or sharing the writer's point of view.</a:t>
            </a:r>
            <a:endParaRPr b="1" sz="4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067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088050" cy="5067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9" cy="5067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207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2400"/>
            <a:ext cx="9144000" cy="499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6500"/>
            <a:ext cx="9144000" cy="508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lum">
  <a:themeElements>
    <a:clrScheme name="Plum">
      <a:dk1>
        <a:srgbClr val="611BB8"/>
      </a:dk1>
      <a:lt1>
        <a:srgbClr val="FFFFFF"/>
      </a:lt1>
      <a:dk2>
        <a:srgbClr val="000000"/>
      </a:dk2>
      <a:lt2>
        <a:srgbClr val="7F7F7F"/>
      </a:lt2>
      <a:accent1>
        <a:srgbClr val="333333"/>
      </a:accent1>
      <a:accent2>
        <a:srgbClr val="5E2B97"/>
      </a:accent2>
      <a:accent3>
        <a:srgbClr val="7E57C2"/>
      </a:accent3>
      <a:accent4>
        <a:srgbClr val="C77025"/>
      </a:accent4>
      <a:accent5>
        <a:srgbClr val="009688"/>
      </a:accent5>
      <a:accent6>
        <a:srgbClr val="FFD600"/>
      </a:accent6>
      <a:hlink>
        <a:srgbClr val="009688"/>
      </a:hlink>
      <a:folHlink>
        <a:srgbClr val="00968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