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_rels/slideLayout3.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7.xml.rels" ContentType="application/vnd.openxmlformats-package.relationships+xml"/>
  <Override PartName="/ppt/slideLayouts/_rels/slideLayout12.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2.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N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26" name="PlaceHolder 2"/>
          <p:cNvSpPr>
            <a:spLocks noGrp="1"/>
          </p:cNvSpPr>
          <p:nvPr>
            <p:ph/>
          </p:nvPr>
        </p:nvSpPr>
        <p:spPr>
          <a:xfrm>
            <a:off x="628560" y="1825560"/>
            <a:ext cx="788652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27" name="PlaceHolder 3"/>
          <p:cNvSpPr>
            <a:spLocks noGrp="1"/>
          </p:cNvSpPr>
          <p:nvPr>
            <p:ph/>
          </p:nvPr>
        </p:nvSpPr>
        <p:spPr>
          <a:xfrm>
            <a:off x="628560" y="4098240"/>
            <a:ext cx="788652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dt" idx="1"/>
          </p:nvPr>
        </p:nvSpPr>
        <p:spPr/>
        <p:txBody>
          <a:bodyPr/>
          <a:p>
            <a:r>
              <a:rPr lang="en-N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29" name="PlaceHolder 2"/>
          <p:cNvSpPr>
            <a:spLocks noGrp="1"/>
          </p:cNvSpPr>
          <p:nvPr>
            <p:ph/>
          </p:nvPr>
        </p:nvSpPr>
        <p:spPr>
          <a:xfrm>
            <a:off x="62856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0" name="PlaceHolder 3"/>
          <p:cNvSpPr>
            <a:spLocks noGrp="1"/>
          </p:cNvSpPr>
          <p:nvPr>
            <p:ph/>
          </p:nvPr>
        </p:nvSpPr>
        <p:spPr>
          <a:xfrm>
            <a:off x="466992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1" name="PlaceHolder 4"/>
          <p:cNvSpPr>
            <a:spLocks noGrp="1"/>
          </p:cNvSpPr>
          <p:nvPr>
            <p:ph/>
          </p:nvPr>
        </p:nvSpPr>
        <p:spPr>
          <a:xfrm>
            <a:off x="628560" y="409824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2" name="PlaceHolder 5"/>
          <p:cNvSpPr>
            <a:spLocks noGrp="1"/>
          </p:cNvSpPr>
          <p:nvPr>
            <p:ph/>
          </p:nvPr>
        </p:nvSpPr>
        <p:spPr>
          <a:xfrm>
            <a:off x="4669920" y="409824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dt" idx="1"/>
          </p:nvPr>
        </p:nvSpPr>
        <p:spPr/>
        <p:txBody>
          <a:bodyPr/>
          <a:p>
            <a:r>
              <a:rPr lang="en-N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34" name="PlaceHolder 2"/>
          <p:cNvSpPr>
            <a:spLocks noGrp="1"/>
          </p:cNvSpPr>
          <p:nvPr>
            <p:ph/>
          </p:nvPr>
        </p:nvSpPr>
        <p:spPr>
          <a:xfrm>
            <a:off x="628560" y="182556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5" name="PlaceHolder 3"/>
          <p:cNvSpPr>
            <a:spLocks noGrp="1"/>
          </p:cNvSpPr>
          <p:nvPr>
            <p:ph/>
          </p:nvPr>
        </p:nvSpPr>
        <p:spPr>
          <a:xfrm>
            <a:off x="3295080" y="182556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6" name="PlaceHolder 4"/>
          <p:cNvSpPr>
            <a:spLocks noGrp="1"/>
          </p:cNvSpPr>
          <p:nvPr>
            <p:ph/>
          </p:nvPr>
        </p:nvSpPr>
        <p:spPr>
          <a:xfrm>
            <a:off x="5961240" y="182556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7" name="PlaceHolder 5"/>
          <p:cNvSpPr>
            <a:spLocks noGrp="1"/>
          </p:cNvSpPr>
          <p:nvPr>
            <p:ph/>
          </p:nvPr>
        </p:nvSpPr>
        <p:spPr>
          <a:xfrm>
            <a:off x="628560" y="409824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8" name="PlaceHolder 6"/>
          <p:cNvSpPr>
            <a:spLocks noGrp="1"/>
          </p:cNvSpPr>
          <p:nvPr>
            <p:ph/>
          </p:nvPr>
        </p:nvSpPr>
        <p:spPr>
          <a:xfrm>
            <a:off x="3295080" y="409824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39" name="PlaceHolder 7"/>
          <p:cNvSpPr>
            <a:spLocks noGrp="1"/>
          </p:cNvSpPr>
          <p:nvPr>
            <p:ph/>
          </p:nvPr>
        </p:nvSpPr>
        <p:spPr>
          <a:xfrm>
            <a:off x="5961240" y="4098240"/>
            <a:ext cx="253908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dt" idx="1"/>
          </p:nvPr>
        </p:nvSpPr>
        <p:spPr/>
        <p:txBody>
          <a:bodyPr/>
          <a:p>
            <a:r>
              <a:rPr lang="en-N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5" name="PlaceHolder 2"/>
          <p:cNvSpPr>
            <a:spLocks noGrp="1"/>
          </p:cNvSpPr>
          <p:nvPr>
            <p:ph type="subTitle"/>
          </p:nvPr>
        </p:nvSpPr>
        <p:spPr>
          <a:xfrm>
            <a:off x="628560" y="1825560"/>
            <a:ext cx="7886520" cy="4350960"/>
          </a:xfrm>
          <a:prstGeom prst="rect">
            <a:avLst/>
          </a:prstGeom>
          <a:noFill/>
          <a:ln w="0">
            <a:noFill/>
          </a:ln>
        </p:spPr>
        <p:txBody>
          <a:bodyPr lIns="0" rIns="0" tIns="0" bIns="0" anchor="ctr">
            <a:noAutofit/>
          </a:bodyPr>
          <a:p>
            <a:pPr indent="0" algn="ctr">
              <a:buNone/>
            </a:pPr>
            <a:endParaRPr b="0" lang="en-N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dt" idx="1"/>
          </p:nvPr>
        </p:nvSpPr>
        <p:spPr/>
        <p:txBody>
          <a:bodyPr/>
          <a:p>
            <a:r>
              <a:rPr lang="en-N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7" name="PlaceHolder 2"/>
          <p:cNvSpPr>
            <a:spLocks noGrp="1"/>
          </p:cNvSpPr>
          <p:nvPr>
            <p:ph/>
          </p:nvPr>
        </p:nvSpPr>
        <p:spPr>
          <a:xfrm>
            <a:off x="628560" y="1825560"/>
            <a:ext cx="7886520" cy="435096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dt" idx="1"/>
          </p:nvPr>
        </p:nvSpPr>
        <p:spPr/>
        <p:txBody>
          <a:bodyPr/>
          <a:p>
            <a:r>
              <a:rPr lang="en-N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9" name="PlaceHolder 2"/>
          <p:cNvSpPr>
            <a:spLocks noGrp="1"/>
          </p:cNvSpPr>
          <p:nvPr>
            <p:ph/>
          </p:nvPr>
        </p:nvSpPr>
        <p:spPr>
          <a:xfrm>
            <a:off x="628560" y="1825560"/>
            <a:ext cx="3848400" cy="435096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10" name="PlaceHolder 3"/>
          <p:cNvSpPr>
            <a:spLocks noGrp="1"/>
          </p:cNvSpPr>
          <p:nvPr>
            <p:ph/>
          </p:nvPr>
        </p:nvSpPr>
        <p:spPr>
          <a:xfrm>
            <a:off x="4669920" y="1825560"/>
            <a:ext cx="3848400" cy="435096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dt" idx="1"/>
          </p:nvPr>
        </p:nvSpPr>
        <p:spPr/>
        <p:txBody>
          <a:bodyPr/>
          <a:p>
            <a:r>
              <a:rPr lang="en-N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N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628560" y="365040"/>
            <a:ext cx="7886520" cy="6144120"/>
          </a:xfrm>
          <a:prstGeom prst="rect">
            <a:avLst/>
          </a:prstGeom>
          <a:noFill/>
          <a:ln w="0">
            <a:noFill/>
          </a:ln>
        </p:spPr>
        <p:txBody>
          <a:bodyPr lIns="0" rIns="0" tIns="0" bIns="0" anchor="ctr">
            <a:noAutofit/>
          </a:bodyPr>
          <a:p>
            <a:pPr algn="ctr"/>
            <a:endParaRPr b="0" lang="en-N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N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14" name="PlaceHolder 2"/>
          <p:cNvSpPr>
            <a:spLocks noGrp="1"/>
          </p:cNvSpPr>
          <p:nvPr>
            <p:ph/>
          </p:nvPr>
        </p:nvSpPr>
        <p:spPr>
          <a:xfrm>
            <a:off x="62856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15" name="PlaceHolder 3"/>
          <p:cNvSpPr>
            <a:spLocks noGrp="1"/>
          </p:cNvSpPr>
          <p:nvPr>
            <p:ph/>
          </p:nvPr>
        </p:nvSpPr>
        <p:spPr>
          <a:xfrm>
            <a:off x="4669920" y="1825560"/>
            <a:ext cx="3848400" cy="435096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16" name="PlaceHolder 4"/>
          <p:cNvSpPr>
            <a:spLocks noGrp="1"/>
          </p:cNvSpPr>
          <p:nvPr>
            <p:ph/>
          </p:nvPr>
        </p:nvSpPr>
        <p:spPr>
          <a:xfrm>
            <a:off x="628560" y="409824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dt" idx="1"/>
          </p:nvPr>
        </p:nvSpPr>
        <p:spPr/>
        <p:txBody>
          <a:bodyPr/>
          <a:p>
            <a:r>
              <a:rPr lang="en-N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18" name="PlaceHolder 2"/>
          <p:cNvSpPr>
            <a:spLocks noGrp="1"/>
          </p:cNvSpPr>
          <p:nvPr>
            <p:ph/>
          </p:nvPr>
        </p:nvSpPr>
        <p:spPr>
          <a:xfrm>
            <a:off x="628560" y="1825560"/>
            <a:ext cx="3848400" cy="435096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19" name="PlaceHolder 3"/>
          <p:cNvSpPr>
            <a:spLocks noGrp="1"/>
          </p:cNvSpPr>
          <p:nvPr>
            <p:ph/>
          </p:nvPr>
        </p:nvSpPr>
        <p:spPr>
          <a:xfrm>
            <a:off x="466992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20" name="PlaceHolder 4"/>
          <p:cNvSpPr>
            <a:spLocks noGrp="1"/>
          </p:cNvSpPr>
          <p:nvPr>
            <p:ph/>
          </p:nvPr>
        </p:nvSpPr>
        <p:spPr>
          <a:xfrm>
            <a:off x="4669920" y="409824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dt" idx="1"/>
          </p:nvPr>
        </p:nvSpPr>
        <p:spPr/>
        <p:txBody>
          <a:bodyPr/>
          <a:p>
            <a:r>
              <a:rPr lang="en-N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28560" y="365040"/>
            <a:ext cx="7886520" cy="132516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22" name="PlaceHolder 2"/>
          <p:cNvSpPr>
            <a:spLocks noGrp="1"/>
          </p:cNvSpPr>
          <p:nvPr>
            <p:ph/>
          </p:nvPr>
        </p:nvSpPr>
        <p:spPr>
          <a:xfrm>
            <a:off x="62856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23" name="PlaceHolder 3"/>
          <p:cNvSpPr>
            <a:spLocks noGrp="1"/>
          </p:cNvSpPr>
          <p:nvPr>
            <p:ph/>
          </p:nvPr>
        </p:nvSpPr>
        <p:spPr>
          <a:xfrm>
            <a:off x="4669920" y="1825560"/>
            <a:ext cx="384840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24" name="PlaceHolder 4"/>
          <p:cNvSpPr>
            <a:spLocks noGrp="1"/>
          </p:cNvSpPr>
          <p:nvPr>
            <p:ph/>
          </p:nvPr>
        </p:nvSpPr>
        <p:spPr>
          <a:xfrm>
            <a:off x="628560" y="4098240"/>
            <a:ext cx="7886520" cy="207504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dt" idx="1"/>
          </p:nvPr>
        </p:nvSpPr>
        <p:spPr/>
        <p:txBody>
          <a:bodyPr/>
          <a:p>
            <a:r>
              <a:rPr lang="en-N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Autofit/>
          </a:bodyPr>
          <a:p>
            <a:pPr indent="0" defTabSz="914400">
              <a:lnSpc>
                <a:spcPct val="90000"/>
              </a:lnSpc>
              <a:buNone/>
            </a:pPr>
            <a:r>
              <a:rPr b="0" lang="en-US" sz="4400" spc="-1" strike="noStrike">
                <a:solidFill>
                  <a:schemeClr val="dk1"/>
                </a:solidFill>
                <a:latin typeface="Arial"/>
              </a:rPr>
              <a:t>Click to edit Master title style</a:t>
            </a:r>
            <a:endParaRPr b="0" lang="en-US" sz="4400" spc="-1" strike="noStrike">
              <a:solidFill>
                <a:schemeClr val="dk1"/>
              </a:solidFill>
              <a:latin typeface="Arial"/>
            </a:endParaRPr>
          </a:p>
        </p:txBody>
      </p:sp>
      <p:sp>
        <p:nvSpPr>
          <p:cNvPr id="1" name="PlaceHolder 2"/>
          <p:cNvSpPr>
            <a:spLocks noGrp="1"/>
          </p:cNvSpPr>
          <p:nvPr>
            <p:ph type="body"/>
          </p:nvPr>
        </p:nvSpPr>
        <p:spPr>
          <a:xfrm>
            <a:off x="628560" y="1825560"/>
            <a:ext cx="78865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Edit Master text styles</a:t>
            </a:r>
            <a:endParaRPr b="0" lang="en-US" sz="2800" spc="-1" strike="noStrike">
              <a:solidFill>
                <a:schemeClr val="dk1"/>
              </a:solidFill>
              <a:latin typeface="Arial"/>
            </a:endParaRPr>
          </a:p>
          <a:p>
            <a:pPr lvl="1" marL="685800" indent="-228600" defTabSz="914400">
              <a:lnSpc>
                <a:spcPct val="90000"/>
              </a:lnSpc>
              <a:spcBef>
                <a:spcPts val="499"/>
              </a:spcBef>
              <a:buClr>
                <a:srgbClr val="000000"/>
              </a:buClr>
              <a:buFont typeface="Arial"/>
              <a:buChar char="•"/>
            </a:pPr>
            <a:r>
              <a:rPr b="0" lang="en-US" sz="2400" spc="-1" strike="noStrike">
                <a:solidFill>
                  <a:schemeClr val="dk1"/>
                </a:solidFill>
                <a:latin typeface="Arial"/>
              </a:rPr>
              <a:t>Second level</a:t>
            </a:r>
            <a:endParaRPr b="0" lang="en-US" sz="2400" spc="-1" strike="noStrike">
              <a:solidFill>
                <a:schemeClr val="dk1"/>
              </a:solidFill>
              <a:latin typeface="Arial"/>
            </a:endParaRPr>
          </a:p>
          <a:p>
            <a:pPr lvl="2" marL="1143000" indent="-228600" defTabSz="914400">
              <a:lnSpc>
                <a:spcPct val="90000"/>
              </a:lnSpc>
              <a:spcBef>
                <a:spcPts val="499"/>
              </a:spcBef>
              <a:buClr>
                <a:srgbClr val="000000"/>
              </a:buClr>
              <a:buFont typeface="Arial"/>
              <a:buChar char="•"/>
            </a:pPr>
            <a:r>
              <a:rPr b="0" lang="en-US" sz="2000" spc="-1" strike="noStrike">
                <a:solidFill>
                  <a:schemeClr val="dk1"/>
                </a:solidFill>
                <a:latin typeface="Arial"/>
              </a:rPr>
              <a:t>Third level</a:t>
            </a:r>
            <a:endParaRPr b="0" lang="en-US" sz="2000" spc="-1" strike="noStrike">
              <a:solidFill>
                <a:schemeClr val="dk1"/>
              </a:solidFill>
              <a:latin typeface="Arial"/>
            </a:endParaRPr>
          </a:p>
          <a:p>
            <a:pPr lvl="3" marL="1600200" indent="-228600" defTabSz="914400">
              <a:lnSpc>
                <a:spcPct val="90000"/>
              </a:lnSpc>
              <a:spcBef>
                <a:spcPts val="499"/>
              </a:spcBef>
              <a:buClr>
                <a:srgbClr val="000000"/>
              </a:buClr>
              <a:buFont typeface="Arial"/>
              <a:buChar char="•"/>
            </a:pPr>
            <a:r>
              <a:rPr b="0" lang="en-US" sz="1800" spc="-1" strike="noStrike">
                <a:solidFill>
                  <a:schemeClr val="dk1"/>
                </a:solidFill>
                <a:latin typeface="Arial"/>
              </a:rPr>
              <a:t>Fourth level</a:t>
            </a:r>
            <a:endParaRPr b="0" lang="en-US" sz="1800" spc="-1" strike="noStrike">
              <a:solidFill>
                <a:schemeClr val="dk1"/>
              </a:solidFill>
              <a:latin typeface="Arial"/>
            </a:endParaRPr>
          </a:p>
          <a:p>
            <a:pPr lvl="4" marL="2057400" indent="-228600" defTabSz="914400">
              <a:lnSpc>
                <a:spcPct val="90000"/>
              </a:lnSpc>
              <a:spcBef>
                <a:spcPts val="499"/>
              </a:spcBef>
              <a:buClr>
                <a:srgbClr val="000000"/>
              </a:buClr>
              <a:buFont typeface="Arial"/>
              <a:buChar char="•"/>
            </a:pPr>
            <a:r>
              <a:rPr b="0" lang="en-US" sz="1800" spc="-1" strike="noStrike">
                <a:solidFill>
                  <a:schemeClr val="dk1"/>
                </a:solidFill>
                <a:latin typeface="Arial"/>
              </a:rPr>
              <a:t>Fifth level</a:t>
            </a:r>
            <a:endParaRPr b="0" lang="en-US" sz="1800" spc="-1" strike="noStrike">
              <a:solidFill>
                <a:schemeClr val="dk1"/>
              </a:solidFill>
              <a:latin typeface="Arial"/>
            </a:endParaRPr>
          </a:p>
        </p:txBody>
      </p:sp>
      <p:sp>
        <p:nvSpPr>
          <p:cNvPr id="2" name="PlaceHolder 3"/>
          <p:cNvSpPr>
            <a:spLocks noGrp="1"/>
          </p:cNvSpPr>
          <p:nvPr>
            <p:ph type="dt" idx="1"/>
          </p:nvPr>
        </p:nvSpPr>
        <p:spPr>
          <a:xfrm>
            <a:off x="628560" y="6356520"/>
            <a:ext cx="20570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pc="-1" strike="noStrike">
                <a:solidFill>
                  <a:schemeClr val="dk1">
                    <a:tint val="75000"/>
                  </a:schemeClr>
                </a:solidFill>
                <a:latin typeface="Arial"/>
              </a:defRPr>
            </a:lvl1pPr>
          </a:lstStyle>
          <a:p>
            <a:pPr indent="0" defTabSz="457200">
              <a:lnSpc>
                <a:spcPct val="100000"/>
              </a:lnSpc>
              <a:buNone/>
            </a:pPr>
            <a:r>
              <a:rPr b="0" lang="en-US" sz="1200" spc="-1" strike="noStrike">
                <a:solidFill>
                  <a:schemeClr val="dk1">
                    <a:tint val="75000"/>
                  </a:schemeClr>
                </a:solidFill>
                <a:latin typeface="Arial"/>
              </a:rPr>
              <a:t>&lt;date/time&gt;</a:t>
            </a:r>
            <a:endParaRPr b="0" lang="en-NZ" sz="1200" spc="-1" strike="noStrike">
              <a:solidFill>
                <a:srgbClr val="000000"/>
              </a:solidFill>
              <a:latin typeface="Times New Roman"/>
            </a:endParaRPr>
          </a:p>
        </p:txBody>
      </p:sp>
      <p:sp>
        <p:nvSpPr>
          <p:cNvPr id="3" name="PlaceHolder 4"/>
          <p:cNvSpPr>
            <a:spLocks noGrp="1"/>
          </p:cNvSpPr>
          <p:nvPr>
            <p:ph type="ftr" idx="2"/>
          </p:nvPr>
        </p:nvSpPr>
        <p:spPr>
          <a:xfrm>
            <a:off x="3029040" y="6356520"/>
            <a:ext cx="3085920" cy="364680"/>
          </a:xfrm>
          <a:prstGeom prst="rect">
            <a:avLst/>
          </a:prstGeom>
          <a:noFill/>
          <a:ln w="0">
            <a:noFill/>
          </a:ln>
        </p:spPr>
        <p:txBody>
          <a:bodyPr lIns="91440" rIns="91440" tIns="45720" bIns="45720" anchor="ctr">
            <a:noAutofit/>
          </a:bodyPr>
          <a:lstStyle>
            <a:lvl1pPr indent="0" algn="ctr">
              <a:buNone/>
              <a:defRPr b="0" lang="en-NZ" sz="1400" spc="-1" strike="noStrike">
                <a:solidFill>
                  <a:srgbClr val="000000"/>
                </a:solidFill>
                <a:latin typeface="Times New Roman"/>
              </a:defRPr>
            </a:lvl1pPr>
          </a:lstStyle>
          <a:p>
            <a:pPr indent="0" algn="ctr">
              <a:buNone/>
            </a:pPr>
            <a:r>
              <a:rPr b="0" lang="en-NZ" sz="1400" spc="-1" strike="noStrike">
                <a:solidFill>
                  <a:srgbClr val="000000"/>
                </a:solidFill>
                <a:latin typeface="Times New Roman"/>
              </a:rPr>
              <a:t>&lt;footer&gt;</a:t>
            </a:r>
            <a:endParaRPr b="0" lang="en-NZ"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hyperlink" Target="https://www.youtube.com/watch?v=W1hYBxMuTug" TargetMode="External"/><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hyperlink" Target="https://www.youtube.com/watch?v=renN4IQViFc" TargetMode="External"/><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www.become.nz/articles/how-avoid-supermarket-rip-offs" TargetMode="External"/><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rmAutofit/>
          </a:bodyPr>
          <a:p>
            <a:pPr indent="0" algn="ctr" defTabSz="914400">
              <a:lnSpc>
                <a:spcPct val="90000"/>
              </a:lnSpc>
              <a:buNone/>
            </a:pPr>
            <a:r>
              <a:rPr b="0" lang="en-US" sz="3600" spc="-1" strike="noStrike">
                <a:solidFill>
                  <a:schemeClr val="dk1"/>
                </a:solidFill>
                <a:latin typeface="Arial"/>
              </a:rPr>
              <a:t>Term 4 Week 4: </a:t>
            </a:r>
            <a:endParaRPr b="0" lang="en-US" sz="3600" spc="-1" strike="noStrike">
              <a:solidFill>
                <a:schemeClr val="dk1"/>
              </a:solidFill>
              <a:latin typeface="Arial"/>
            </a:endParaRPr>
          </a:p>
        </p:txBody>
      </p:sp>
      <p:sp>
        <p:nvSpPr>
          <p:cNvPr id="41" name="PlaceHolder 2"/>
          <p:cNvSpPr>
            <a:spLocks noGrp="1"/>
          </p:cNvSpPr>
          <p:nvPr>
            <p:ph/>
          </p:nvPr>
        </p:nvSpPr>
        <p:spPr>
          <a:xfrm>
            <a:off x="628560" y="1825560"/>
            <a:ext cx="7886520" cy="4350960"/>
          </a:xfrm>
          <a:prstGeom prst="rect">
            <a:avLst/>
          </a:prstGeom>
          <a:noFill/>
          <a:ln w="0">
            <a:noFill/>
          </a:ln>
        </p:spPr>
        <p:txBody>
          <a:bodyPr lIns="91440" rIns="91440" tIns="45720" bIns="45720" anchor="t">
            <a:normAutofit fontScale="90336" lnSpcReduction="10000"/>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Lesson 1:  How Supermarkets get you to buy more than you intended to buy</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Success Criteria: </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Students are going to become familiar with the different ways that major supermarkets get you to buy items that you never intended to buy. By the end of the week students will be able to give specific examples of selling strategies that are used by many stores.    </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Write and answer the following questions in Your </a:t>
            </a:r>
            <a:r>
              <a:rPr b="0" lang="en-US" sz="2800" spc="-1" strike="noStrike">
                <a:solidFill>
                  <a:schemeClr val="lt2"/>
                </a:solidFill>
                <a:latin typeface="Arial"/>
              </a:rPr>
              <a:t>Red Books</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Autofit/>
          </a:bodyPr>
          <a:p>
            <a:pPr indent="0" algn="ctr" defTabSz="914400">
              <a:lnSpc>
                <a:spcPct val="90000"/>
              </a:lnSpc>
              <a:buNone/>
            </a:pPr>
            <a:r>
              <a:rPr b="0" lang="en-US" sz="4400" spc="-1" strike="noStrike">
                <a:solidFill>
                  <a:schemeClr val="dk1"/>
                </a:solidFill>
                <a:latin typeface="Arial"/>
              </a:rPr>
              <a:t> </a:t>
            </a:r>
            <a:r>
              <a:rPr b="0" lang="en-US" sz="4400" spc="-1" strike="noStrike">
                <a:solidFill>
                  <a:schemeClr val="dk1"/>
                </a:solidFill>
                <a:latin typeface="Arial"/>
              </a:rPr>
              <a:t>Week 4:  Stores know more about you than you think!</a:t>
            </a:r>
            <a:endParaRPr b="0" lang="en-US" sz="4400" spc="-1" strike="noStrike">
              <a:solidFill>
                <a:schemeClr val="dk1"/>
              </a:solidFill>
              <a:latin typeface="Arial"/>
            </a:endParaRPr>
          </a:p>
        </p:txBody>
      </p:sp>
      <p:sp>
        <p:nvSpPr>
          <p:cNvPr id="43" name="PlaceHolder 2"/>
          <p:cNvSpPr>
            <a:spLocks noGrp="1"/>
          </p:cNvSpPr>
          <p:nvPr>
            <p:ph/>
          </p:nvPr>
        </p:nvSpPr>
        <p:spPr>
          <a:xfrm>
            <a:off x="628560" y="1825560"/>
            <a:ext cx="78865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Class discussion:  </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How much do you think that major stores that you shop at for groceries, monitor what you buy?  </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You may be surprised.</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Watch the Ted Talk on store monitoring at: </a:t>
            </a:r>
            <a:r>
              <a:rPr b="0" lang="en-US" sz="2800" spc="-1" strike="noStrike" u="sng">
                <a:solidFill>
                  <a:schemeClr val="dk1"/>
                </a:solidFill>
                <a:uFillTx/>
                <a:latin typeface="Arial"/>
                <a:hlinkClick r:id="rId1"/>
              </a:rPr>
              <a:t>https://www.youtube.com/watch?v=W1hYBxMuTug</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Autofit/>
          </a:bodyPr>
          <a:p>
            <a:pPr indent="0" defTabSz="914400">
              <a:lnSpc>
                <a:spcPct val="90000"/>
              </a:lnSpc>
              <a:buNone/>
            </a:pPr>
            <a:r>
              <a:rPr b="0" lang="en-US" sz="4400" spc="-1" strike="noStrike">
                <a:solidFill>
                  <a:schemeClr val="dk1"/>
                </a:solidFill>
                <a:latin typeface="Arial"/>
              </a:rPr>
              <a:t>Short Write</a:t>
            </a:r>
            <a:endParaRPr b="0" lang="en-US" sz="4400" spc="-1" strike="noStrike">
              <a:solidFill>
                <a:schemeClr val="dk1"/>
              </a:solidFill>
              <a:latin typeface="Arial"/>
            </a:endParaRPr>
          </a:p>
        </p:txBody>
      </p:sp>
      <p:sp>
        <p:nvSpPr>
          <p:cNvPr id="45" name="PlaceHolder 2"/>
          <p:cNvSpPr>
            <a:spLocks noGrp="1"/>
          </p:cNvSpPr>
          <p:nvPr>
            <p:ph/>
          </p:nvPr>
        </p:nvSpPr>
        <p:spPr>
          <a:xfrm>
            <a:off x="628560" y="1825560"/>
            <a:ext cx="78865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Based on watching this video, write down key dot-points on how stores monitor the behaviour of their customers.</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t>
            </a: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rmAutofit fontScale="93422"/>
          </a:bodyPr>
          <a:p>
            <a:pPr indent="0" defTabSz="914400">
              <a:lnSpc>
                <a:spcPct val="90000"/>
              </a:lnSpc>
              <a:buNone/>
            </a:pPr>
            <a:r>
              <a:rPr b="0" lang="en-US" sz="4400" spc="-1" strike="noStrike">
                <a:solidFill>
                  <a:schemeClr val="dk1"/>
                </a:solidFill>
                <a:latin typeface="Arial"/>
              </a:rPr>
              <a:t>Week 4 Continued:  How Major Food Stores get you to buy more</a:t>
            </a:r>
            <a:endParaRPr b="0" lang="en-US" sz="4400" spc="-1" strike="noStrike">
              <a:solidFill>
                <a:schemeClr val="dk1"/>
              </a:solidFill>
              <a:latin typeface="Arial"/>
            </a:endParaRPr>
          </a:p>
        </p:txBody>
      </p:sp>
      <p:sp>
        <p:nvSpPr>
          <p:cNvPr id="47" name="PlaceHolder 2"/>
          <p:cNvSpPr>
            <a:spLocks noGrp="1"/>
          </p:cNvSpPr>
          <p:nvPr>
            <p:ph/>
          </p:nvPr>
        </p:nvSpPr>
        <p:spPr>
          <a:xfrm>
            <a:off x="628560" y="1690560"/>
            <a:ext cx="7886520" cy="4485960"/>
          </a:xfrm>
          <a:prstGeom prst="rect">
            <a:avLst/>
          </a:prstGeom>
          <a:noFill/>
          <a:ln w="0">
            <a:noFill/>
          </a:ln>
        </p:spPr>
        <p:txBody>
          <a:bodyPr lIns="91440" rIns="91440" tIns="45720" bIns="45720" anchor="t">
            <a:normAutofit fontScale="96763"/>
          </a:bodyPr>
          <a:p>
            <a:pPr indent="0" defTabSz="914400">
              <a:lnSpc>
                <a:spcPct val="90000"/>
              </a:lnSpc>
              <a:spcBef>
                <a:spcPts val="1001"/>
              </a:spcBef>
              <a:buNone/>
              <a:tabLst>
                <a:tab algn="l" pos="0"/>
              </a:tabLst>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tabLst>
                <a:tab algn="l" pos="0"/>
              </a:tabLst>
            </a:pPr>
            <a:r>
              <a:rPr b="1" lang="en-US" sz="2800" spc="-1" strike="noStrike">
                <a:solidFill>
                  <a:schemeClr val="dk1"/>
                </a:solidFill>
                <a:latin typeface="Arial"/>
              </a:rPr>
              <a:t>Class Discussion:  </a:t>
            </a:r>
            <a:r>
              <a:rPr b="0" lang="en-US" sz="2800" spc="-1" strike="noStrike">
                <a:solidFill>
                  <a:schemeClr val="dk1"/>
                </a:solidFill>
                <a:latin typeface="Arial"/>
              </a:rPr>
              <a:t>When you go to Countdown, Pak n’ Save or New World, what ways do these store try to get you to spend more?</a:t>
            </a:r>
            <a:endParaRPr b="0" lang="en-US" sz="2800" spc="-1" strike="noStrike">
              <a:solidFill>
                <a:schemeClr val="dk1"/>
              </a:solidFill>
              <a:latin typeface="Arial"/>
            </a:endParaRPr>
          </a:p>
          <a:p>
            <a:pPr indent="0" defTabSz="914400">
              <a:lnSpc>
                <a:spcPct val="90000"/>
              </a:lnSpc>
              <a:spcBef>
                <a:spcPts val="1001"/>
              </a:spcBef>
              <a:buNone/>
              <a:tabLst>
                <a:tab algn="l" pos="0"/>
              </a:tabLst>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tabLst>
                <a:tab algn="l" pos="0"/>
              </a:tabLst>
            </a:pPr>
            <a:r>
              <a:rPr b="0" lang="en-US" sz="2800" spc="-1" strike="noStrike">
                <a:solidFill>
                  <a:schemeClr val="dk1"/>
                </a:solidFill>
                <a:latin typeface="Arial"/>
              </a:rPr>
              <a:t>Do you think you are more likely to buy more if you are tired or hungry?</a:t>
            </a:r>
            <a:endParaRPr b="0" lang="en-US" sz="2800" spc="-1" strike="noStrike">
              <a:solidFill>
                <a:schemeClr val="dk1"/>
              </a:solidFill>
              <a:latin typeface="Arial"/>
            </a:endParaRPr>
          </a:p>
          <a:p>
            <a:pPr indent="0" defTabSz="914400">
              <a:lnSpc>
                <a:spcPct val="90000"/>
              </a:lnSpc>
              <a:spcBef>
                <a:spcPts val="1001"/>
              </a:spcBef>
              <a:buNone/>
              <a:tabLst>
                <a:tab algn="l" pos="0"/>
              </a:tabLst>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tabLst>
                <a:tab algn="l" pos="0"/>
              </a:tabLst>
            </a:pPr>
            <a:r>
              <a:rPr b="0" lang="en-US" sz="2800" spc="-1" strike="noStrike">
                <a:solidFill>
                  <a:schemeClr val="dk1"/>
                </a:solidFill>
                <a:latin typeface="Arial"/>
              </a:rPr>
              <a:t>What is the worst item you ever bought at one of  these stores, then regretted it later?</a:t>
            </a:r>
            <a:endParaRPr b="0" lang="en-US" sz="2800" spc="-1" strike="noStrike">
              <a:solidFill>
                <a:schemeClr val="dk1"/>
              </a:solidFill>
              <a:latin typeface="Arial"/>
            </a:endParaRPr>
          </a:p>
          <a:p>
            <a:pPr indent="0" defTabSz="914400">
              <a:lnSpc>
                <a:spcPct val="90000"/>
              </a:lnSpc>
              <a:spcBef>
                <a:spcPts val="1001"/>
              </a:spcBef>
              <a:buNone/>
              <a:tabLst>
                <a:tab algn="l" pos="0"/>
              </a:tabLst>
            </a:pP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Autofit/>
          </a:bodyPr>
          <a:p>
            <a:pPr indent="0" defTabSz="914400">
              <a:lnSpc>
                <a:spcPct val="90000"/>
              </a:lnSpc>
              <a:buNone/>
            </a:pPr>
            <a:r>
              <a:rPr b="0" lang="en-US" sz="4400" spc="-1" strike="noStrike">
                <a:solidFill>
                  <a:schemeClr val="dk1"/>
                </a:solidFill>
                <a:latin typeface="Arial"/>
              </a:rPr>
              <a:t>Video Clip &amp; Discussion</a:t>
            </a:r>
            <a:endParaRPr b="0" lang="en-US" sz="4400" spc="-1" strike="noStrike">
              <a:solidFill>
                <a:schemeClr val="dk1"/>
              </a:solidFill>
              <a:latin typeface="Arial"/>
            </a:endParaRPr>
          </a:p>
        </p:txBody>
      </p:sp>
      <p:sp>
        <p:nvSpPr>
          <p:cNvPr id="49" name="PlaceHolder 2"/>
          <p:cNvSpPr>
            <a:spLocks noGrp="1"/>
          </p:cNvSpPr>
          <p:nvPr>
            <p:ph/>
          </p:nvPr>
        </p:nvSpPr>
        <p:spPr>
          <a:xfrm>
            <a:off x="628560" y="1825560"/>
            <a:ext cx="7886520" cy="4350960"/>
          </a:xfrm>
          <a:prstGeom prst="rect">
            <a:avLst/>
          </a:prstGeom>
          <a:noFill/>
          <a:ln w="0">
            <a:noFill/>
          </a:ln>
        </p:spPr>
        <p:txBody>
          <a:bodyPr lIns="91440" rIns="91440" tIns="45720" bIns="45720" anchor="t">
            <a:normAutofit/>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Watch the following video on how some stores get people to spend more:</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NZ" sz="2800" spc="-1" strike="noStrike" u="sng">
                <a:solidFill>
                  <a:schemeClr val="dk1"/>
                </a:solidFill>
                <a:uFillTx/>
                <a:latin typeface="Arial"/>
                <a:hlinkClick r:id="rId1"/>
              </a:rPr>
              <a:t>https://www.youtube.com/watch?v=renN4IQViFc</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NZ" sz="2800" spc="-1" strike="noStrike">
                <a:solidFill>
                  <a:schemeClr val="dk1"/>
                </a:solidFill>
                <a:latin typeface="Arial"/>
              </a:rPr>
              <a:t>Using this information, you will create a ‘Consumer Beware Poster’ raising awareness to customers, so people are more likely to spend less and make better choices.</a:t>
            </a: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title"/>
          </p:nvPr>
        </p:nvSpPr>
        <p:spPr>
          <a:xfrm>
            <a:off x="628560" y="365040"/>
            <a:ext cx="7886520" cy="1325160"/>
          </a:xfrm>
          <a:prstGeom prst="rect">
            <a:avLst/>
          </a:prstGeom>
          <a:noFill/>
          <a:ln w="0">
            <a:noFill/>
          </a:ln>
        </p:spPr>
        <p:txBody>
          <a:bodyPr lIns="91440" rIns="91440" tIns="45720" bIns="45720" anchor="ctr">
            <a:noAutofit/>
          </a:bodyPr>
          <a:p>
            <a:pPr indent="0" algn="ctr" defTabSz="914400">
              <a:lnSpc>
                <a:spcPct val="90000"/>
              </a:lnSpc>
              <a:buNone/>
            </a:pPr>
            <a:r>
              <a:rPr b="0" lang="en-US" sz="4400" spc="-1" strike="noStrike">
                <a:solidFill>
                  <a:schemeClr val="dk1"/>
                </a:solidFill>
                <a:latin typeface="Arial"/>
              </a:rPr>
              <a:t>Lessons 2 &amp; 3</a:t>
            </a:r>
            <a:br>
              <a:rPr sz="4400"/>
            </a:br>
            <a:r>
              <a:rPr b="0" lang="en-US" sz="4400" spc="-1" strike="noStrike">
                <a:solidFill>
                  <a:schemeClr val="dk1"/>
                </a:solidFill>
                <a:latin typeface="Arial"/>
              </a:rPr>
              <a:t>Consumer Beware Poster </a:t>
            </a:r>
            <a:endParaRPr b="0" lang="en-US" sz="4400" spc="-1" strike="noStrike">
              <a:solidFill>
                <a:schemeClr val="dk1"/>
              </a:solidFill>
              <a:latin typeface="Arial"/>
            </a:endParaRPr>
          </a:p>
        </p:txBody>
      </p:sp>
      <p:sp>
        <p:nvSpPr>
          <p:cNvPr id="51" name="PlaceHolder 2"/>
          <p:cNvSpPr>
            <a:spLocks noGrp="1"/>
          </p:cNvSpPr>
          <p:nvPr>
            <p:ph/>
          </p:nvPr>
        </p:nvSpPr>
        <p:spPr>
          <a:xfrm>
            <a:off x="628560" y="1825560"/>
            <a:ext cx="7886520" cy="4350960"/>
          </a:xfrm>
          <a:prstGeom prst="rect">
            <a:avLst/>
          </a:prstGeom>
          <a:noFill/>
          <a:ln w="0">
            <a:noFill/>
          </a:ln>
        </p:spPr>
        <p:txBody>
          <a:bodyPr lIns="91440" rIns="91440" tIns="45720" bIns="45720" anchor="t">
            <a:normAutofit fontScale="93550" lnSpcReduction="10000"/>
          </a:bodyPr>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Go to the following site:  </a:t>
            </a: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u="sng">
                <a:solidFill>
                  <a:schemeClr val="dk1"/>
                </a:solidFill>
                <a:uFillTx/>
                <a:latin typeface="Arial"/>
                <a:hlinkClick r:id="rId1"/>
              </a:rPr>
              <a:t>https://www.become.nz/articles/how-avoid-supermarket-rip-offs</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a:p>
            <a:pPr marL="228600" indent="-228600" defTabSz="914400">
              <a:lnSpc>
                <a:spcPct val="90000"/>
              </a:lnSpc>
              <a:spcBef>
                <a:spcPts val="1001"/>
              </a:spcBef>
              <a:buClr>
                <a:srgbClr val="000000"/>
              </a:buClr>
              <a:buFont typeface="Arial"/>
              <a:buChar char="•"/>
            </a:pPr>
            <a:r>
              <a:rPr b="0" lang="en-US" sz="2800" spc="-1" strike="noStrike">
                <a:solidFill>
                  <a:schemeClr val="dk1"/>
                </a:solidFill>
                <a:latin typeface="Arial"/>
              </a:rPr>
              <a:t>and create a poster or Infographic (either in a word file or in your </a:t>
            </a:r>
            <a:r>
              <a:rPr b="0" lang="en-US" sz="2800" spc="-1" strike="noStrike">
                <a:solidFill>
                  <a:srgbClr val="ff0000"/>
                </a:solidFill>
                <a:latin typeface="Arial"/>
              </a:rPr>
              <a:t>Red Book</a:t>
            </a:r>
            <a:r>
              <a:rPr b="0" lang="en-US" sz="2800" spc="-1" strike="noStrike">
                <a:solidFill>
                  <a:schemeClr val="dk1"/>
                </a:solidFill>
                <a:latin typeface="Arial"/>
              </a:rPr>
              <a:t>) that highlights the 6 common ways that supermarkets get you to spend more money when you are in the store.  Include a catchy title, key dot points, and at least one image with a caption.  Take your time and do a nice job, then print it out and place the poster in your </a:t>
            </a:r>
            <a:r>
              <a:rPr b="1" lang="en-US" sz="2800" spc="-1" strike="noStrike">
                <a:solidFill>
                  <a:schemeClr val="dk1"/>
                </a:solidFill>
                <a:latin typeface="Arial"/>
              </a:rPr>
              <a:t>Red Books – or you can create this in 2 blank pages in your Red Book.  </a:t>
            </a:r>
            <a:endParaRPr b="0" lang="en-US" sz="2800" spc="-1" strike="noStrike">
              <a:solidFill>
                <a:schemeClr val="dk1"/>
              </a:solidFill>
              <a:latin typeface="Arial"/>
            </a:endParaRPr>
          </a:p>
          <a:p>
            <a:pPr indent="0" defTabSz="914400">
              <a:lnSpc>
                <a:spcPct val="90000"/>
              </a:lnSpc>
              <a:spcBef>
                <a:spcPts val="1001"/>
              </a:spcBef>
              <a:buNone/>
            </a:pPr>
            <a:endParaRPr b="0" lang="en-US" sz="28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UNL Colors">
      <a:dk1>
        <a:srgbClr val="000000"/>
      </a:dk1>
      <a:lt1>
        <a:srgbClr val="ffffff"/>
      </a:lt1>
      <a:dk2>
        <a:srgbClr val="5f5f5f"/>
      </a:dk2>
      <a:lt2>
        <a:srgbClr val="c00000"/>
      </a:lt2>
      <a:accent1>
        <a:srgbClr val="d00000"/>
      </a:accent1>
      <a:accent2>
        <a:srgbClr val="d00000"/>
      </a:accent2>
      <a:accent3>
        <a:srgbClr val="595959"/>
      </a:accent3>
      <a:accent4>
        <a:srgbClr val="7f7f7f"/>
      </a:accent4>
      <a:accent5>
        <a:srgbClr val="c2bc80"/>
      </a:accent5>
      <a:accent6>
        <a:srgbClr val="94a088"/>
      </a:accent6>
      <a:hlink>
        <a:srgbClr val="2998e3"/>
      </a:hlink>
      <a:folHlink>
        <a:srgbClr val="8c8c8c"/>
      </a:folHlink>
    </a:clrScheme>
    <a:fontScheme name="Arial">
      <a:majorFont>
        <a:latin typeface="Arial" panose="020B0604020202020204" pitchFamily="0" charset="1"/>
        <a:ea typeface=""/>
        <a:cs typeface=""/>
      </a:majorFont>
      <a:minorFont>
        <a:latin typeface="Arial" panose="020B06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2283</TotalTime>
  <Application>LibreOffice/7.6.2.1$MacOSX_AARCH64 LibreOffice_project/56f7684011345957bbf33a7ee678afaf4d2ba333</Application>
  <AppVersion>15.0000</AppVersion>
  <Words>431</Words>
  <Paragraphs>37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2019-04-23T18:14:41Z</dcterms:created>
  <dc:creator>Alice Henneman</dc:creator>
  <dc:description/>
  <dc:language>en-NZ</dc:language>
  <cp:lastModifiedBy>Robert Bartholomew</cp:lastModifiedBy>
  <cp:lastPrinted>2019-04-23T18:18:13Z</cp:lastPrinted>
  <dcterms:modified xsi:type="dcterms:W3CDTF">2023-10-29T09:33:44Z</dcterms:modified>
  <cp:revision>142</cp:revision>
  <dc:subject/>
  <dc:title>What’s on a Food Label?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6</vt:i4>
  </property>
</Properties>
</file>