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Raleway"/>
      <p:regular r:id="rId18"/>
      <p:bold r:id="rId19"/>
      <p:italic r:id="rId20"/>
      <p:boldItalic r:id="rId21"/>
    </p:embeddedFont>
    <p:embeddedFont>
      <p:font typeface="Roboto"/>
      <p:regular r:id="rId22"/>
      <p:bold r:id="rId23"/>
      <p:italic r:id="rId24"/>
      <p:boldItalic r:id="rId25"/>
    </p:embeddedFont>
    <p:embeddedFont>
      <p:font typeface="La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300C68E-4711-4CA3-B26A-F5135126F133}">
  <a:tblStyle styleId="{4300C68E-4711-4CA3-B26A-F5135126F13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22" Type="http://schemas.openxmlformats.org/officeDocument/2006/relationships/font" Target="fonts/Roboto-regular.fntdata"/><Relationship Id="rId21" Type="http://schemas.openxmlformats.org/officeDocument/2006/relationships/font" Target="fonts/Raleway-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regular.fntdata"/><Relationship Id="rId25" Type="http://schemas.openxmlformats.org/officeDocument/2006/relationships/font" Target="fonts/Roboto-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aleway-bold.fntdata"/><Relationship Id="rId1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c35c356f6a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c35c356f6a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c35c356f6a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c35c356f6a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c35c356f6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c35c356f6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c35c356f6a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c35c356f6a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c35c356f6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c35c356f6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c35c356f6a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c35c356f6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c35c356f6a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c35c356f6a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c35c356f6a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c35c356f6a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c35c356f6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c35c356f6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c35c356f6a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c35c356f6a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chnddmC7po4"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Social Organisation Slideshow</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1200">
                <a:solidFill>
                  <a:srgbClr val="495057"/>
                </a:solidFill>
                <a:highlight>
                  <a:srgbClr val="FFFFFF"/>
                </a:highlight>
                <a:latin typeface="Roboto"/>
                <a:ea typeface="Roboto"/>
                <a:cs typeface="Roboto"/>
                <a:sym typeface="Roboto"/>
              </a:rPr>
              <a:t>L.I: We are FOCUSING on social organisation by </a:t>
            </a:r>
            <a:r>
              <a:rPr i="1" lang="en" sz="1200">
                <a:solidFill>
                  <a:srgbClr val="495057"/>
                </a:solidFill>
                <a:highlight>
                  <a:srgbClr val="FFFFFF"/>
                </a:highlight>
                <a:latin typeface="Roboto"/>
                <a:ea typeface="Roboto"/>
                <a:cs typeface="Roboto"/>
                <a:sym typeface="Roboto"/>
              </a:rPr>
              <a:t>explaining</a:t>
            </a:r>
            <a:r>
              <a:rPr lang="en" sz="1200">
                <a:solidFill>
                  <a:srgbClr val="495057"/>
                </a:solidFill>
                <a:highlight>
                  <a:srgbClr val="FFFFFF"/>
                </a:highlight>
                <a:latin typeface="Roboto"/>
                <a:ea typeface="Roboto"/>
                <a:cs typeface="Roboto"/>
                <a:sym typeface="Roboto"/>
              </a:rPr>
              <a:t> the significance of He Whakaputanga o te Rangatiratanga o Nu Tireni | The Declaration of Independence.</a:t>
            </a:r>
            <a:endParaRPr sz="1200"/>
          </a:p>
        </p:txBody>
      </p:sp>
      <p:pic>
        <p:nvPicPr>
          <p:cNvPr id="74" name="Google Shape;74;p13"/>
          <p:cNvPicPr preferRelativeResize="0"/>
          <p:nvPr/>
        </p:nvPicPr>
        <p:blipFill>
          <a:blip r:embed="rId3">
            <a:alphaModFix/>
          </a:blip>
          <a:stretch>
            <a:fillRect/>
          </a:stretch>
        </p:blipFill>
        <p:spPr>
          <a:xfrm>
            <a:off x="152400" y="1086888"/>
            <a:ext cx="2066925" cy="29697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None/>
            </a:pPr>
            <a:r>
              <a:rPr lang="en"/>
              <a:t>Hongi Hika with Kendall and Waikato in England: Hongi is on the left.</a:t>
            </a:r>
            <a:endParaRPr/>
          </a:p>
        </p:txBody>
      </p:sp>
      <p:pic>
        <p:nvPicPr>
          <p:cNvPr id="129" name="Google Shape;129;p22"/>
          <p:cNvPicPr preferRelativeResize="0"/>
          <p:nvPr/>
        </p:nvPicPr>
        <p:blipFill>
          <a:blip r:embed="rId3">
            <a:alphaModFix/>
          </a:blip>
          <a:stretch>
            <a:fillRect/>
          </a:stretch>
        </p:blipFill>
        <p:spPr>
          <a:xfrm>
            <a:off x="1097450" y="152400"/>
            <a:ext cx="6978100" cy="39212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35" name="Google Shape;135;p23"/>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Look at slide 10 and write in speech bubbles in your global studies books what each person is thinking.</a:t>
            </a:r>
            <a:endParaRPr/>
          </a:p>
        </p:txBody>
      </p:sp>
      <p:pic>
        <p:nvPicPr>
          <p:cNvPr id="136" name="Google Shape;136;p23"/>
          <p:cNvPicPr preferRelativeResize="0"/>
          <p:nvPr/>
        </p:nvPicPr>
        <p:blipFill>
          <a:blip r:embed="rId3">
            <a:alphaModFix/>
          </a:blip>
          <a:stretch>
            <a:fillRect/>
          </a:stretch>
        </p:blipFill>
        <p:spPr>
          <a:xfrm>
            <a:off x="2961025" y="152400"/>
            <a:ext cx="6030577" cy="4848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Functionalism</a:t>
            </a:r>
            <a:endParaRPr/>
          </a:p>
        </p:txBody>
      </p:sp>
      <p:sp>
        <p:nvSpPr>
          <p:cNvPr id="80" name="Google Shape;80;p14"/>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functionalism.</a:t>
            </a:r>
            <a:endParaRPr/>
          </a:p>
        </p:txBody>
      </p:sp>
      <p:pic>
        <p:nvPicPr>
          <p:cNvPr id="81" name="Google Shape;81;p14"/>
          <p:cNvPicPr preferRelativeResize="0"/>
          <p:nvPr/>
        </p:nvPicPr>
        <p:blipFill>
          <a:blip r:embed="rId4">
            <a:alphaModFix/>
          </a:blip>
          <a:stretch>
            <a:fillRect/>
          </a:stretch>
        </p:blipFill>
        <p:spPr>
          <a:xfrm>
            <a:off x="2719550" y="152400"/>
            <a:ext cx="6272050" cy="4843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Decisions Game 2</a:t>
            </a:r>
            <a:endParaRPr/>
          </a:p>
        </p:txBody>
      </p:sp>
      <p:sp>
        <p:nvSpPr>
          <p:cNvPr id="87" name="Google Shape;87;p15"/>
          <p:cNvSpPr txBox="1"/>
          <p:nvPr>
            <p:ph idx="1" type="body"/>
          </p:nvPr>
        </p:nvSpPr>
        <p:spPr>
          <a:xfrm>
            <a:off x="319500" y="1846804"/>
            <a:ext cx="2808000" cy="28062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1200"/>
              </a:spcAft>
              <a:buNone/>
            </a:pPr>
            <a:r>
              <a:rPr lang="en" sz="1250"/>
              <a:t>You and your friends decide to check out a new part of town and take photos with one of your friend’s digital camera. </a:t>
            </a:r>
            <a:r>
              <a:rPr lang="en" sz="1250">
                <a:solidFill>
                  <a:srgbClr val="000000"/>
                </a:solidFill>
                <a:highlight>
                  <a:schemeClr val="lt1"/>
                </a:highlight>
              </a:rPr>
              <a:t>That's when you notice an old house with a sign that says "BEWARE—DANGER" on one side and "PLEASE COME IN" on the other. Of course, you decide to go and see what's up. The old man who lives there tells you he's looking for help cleaning out his garage. You start cleaning the garage when suddenly you see an old, dusty mirror hidden in the corner. You and your friends go over to the mirror and look at it for a few seconds when suddenly you get sucked into another world. But you have no time to guess what is happening because there is a bull in front of you who is ready to charge at all of you. That’s when you and friends turn around and run away as fast as you can.</a:t>
            </a:r>
            <a:endParaRPr sz="1250">
              <a:solidFill>
                <a:srgbClr val="000000"/>
              </a:solidFill>
              <a:highlight>
                <a:schemeClr val="lt1"/>
              </a:highlight>
            </a:endParaRPr>
          </a:p>
        </p:txBody>
      </p:sp>
      <p:pic>
        <p:nvPicPr>
          <p:cNvPr id="88" name="Google Shape;88;p15"/>
          <p:cNvPicPr preferRelativeResize="0"/>
          <p:nvPr/>
        </p:nvPicPr>
        <p:blipFill>
          <a:blip r:embed="rId3">
            <a:alphaModFix/>
          </a:blip>
          <a:stretch>
            <a:fillRect/>
          </a:stretch>
        </p:blipFill>
        <p:spPr>
          <a:xfrm>
            <a:off x="3279900" y="152400"/>
            <a:ext cx="5711701" cy="4853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graphicFrame>
        <p:nvGraphicFramePr>
          <p:cNvPr id="93" name="Google Shape;93;p16"/>
          <p:cNvGraphicFramePr/>
          <p:nvPr/>
        </p:nvGraphicFramePr>
        <p:xfrm>
          <a:off x="952500" y="194550"/>
          <a:ext cx="3000000" cy="3000000"/>
        </p:xfrm>
        <a:graphic>
          <a:graphicData uri="http://schemas.openxmlformats.org/drawingml/2006/table">
            <a:tbl>
              <a:tblPr>
                <a:noFill/>
                <a:tableStyleId>{4300C68E-4711-4CA3-B26A-F5135126F133}</a:tableStyleId>
              </a:tblPr>
              <a:tblGrid>
                <a:gridCol w="3619500"/>
                <a:gridCol w="3619500"/>
              </a:tblGrid>
              <a:tr h="381000">
                <a:tc>
                  <a:txBody>
                    <a:bodyPr/>
                    <a:lstStyle/>
                    <a:p>
                      <a:pPr indent="-317500" lvl="0" marL="457200" rtl="0" algn="l">
                        <a:spcBef>
                          <a:spcPts val="0"/>
                        </a:spcBef>
                        <a:spcAft>
                          <a:spcPts val="0"/>
                        </a:spcAft>
                        <a:buSzPts val="1400"/>
                        <a:buAutoNum type="alphaUcParenR"/>
                      </a:pPr>
                      <a:r>
                        <a:rPr lang="en"/>
                        <a:t>Split up and run away from the bull</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B) Don’t split up and run away from </a:t>
                      </a:r>
                      <a:r>
                        <a:rPr lang="en"/>
                        <a:t>the</a:t>
                      </a:r>
                      <a:r>
                        <a:rPr lang="en"/>
                        <a:t> bull</a:t>
                      </a:r>
                      <a:endParaRPr/>
                    </a:p>
                  </a:txBody>
                  <a:tcPr marT="91425" marB="91425" marR="91425" marL="91425">
                    <a:solidFill>
                      <a:srgbClr val="FFFF00"/>
                    </a:solidFill>
                  </a:tcPr>
                </a:tc>
              </a:tr>
              <a:tr h="381000">
                <a:tc>
                  <a:txBody>
                    <a:bodyPr/>
                    <a:lstStyle/>
                    <a:p>
                      <a:pPr indent="0" lvl="0" marL="0" rtl="0" algn="l">
                        <a:spcBef>
                          <a:spcPts val="0"/>
                        </a:spcBef>
                        <a:spcAft>
                          <a:spcPts val="0"/>
                        </a:spcAft>
                        <a:buNone/>
                      </a:pPr>
                      <a:r>
                        <a:rPr lang="en"/>
                        <a:t>Smash the mirror that’s in front of you</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Don’t smash the mirror that’s in front of you</a:t>
                      </a:r>
                      <a:endParaRPr/>
                    </a:p>
                  </a:txBody>
                  <a:tcPr marT="91425" marB="91425" marR="91425" marL="91425">
                    <a:solidFill>
                      <a:srgbClr val="FFFF00"/>
                    </a:solidFill>
                  </a:tcPr>
                </a:tc>
              </a:tr>
              <a:tr h="381000">
                <a:tc>
                  <a:txBody>
                    <a:bodyPr/>
                    <a:lstStyle/>
                    <a:p>
                      <a:pPr indent="0" lvl="0" marL="0" rtl="0" algn="l">
                        <a:spcBef>
                          <a:spcPts val="0"/>
                        </a:spcBef>
                        <a:spcAft>
                          <a:spcPts val="0"/>
                        </a:spcAft>
                        <a:buNone/>
                      </a:pPr>
                      <a:r>
                        <a:rPr lang="en"/>
                        <a:t>Cross the lake that goes to the palace</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Don’t cross the lake that goes to the palace</a:t>
                      </a:r>
                      <a:endParaRPr/>
                    </a:p>
                  </a:txBody>
                  <a:tcPr marT="91425" marB="91425" marR="91425" marL="91425">
                    <a:solidFill>
                      <a:srgbClr val="FFFF00"/>
                    </a:solidFill>
                  </a:tcPr>
                </a:tc>
              </a:tr>
              <a:tr h="381000">
                <a:tc>
                  <a:txBody>
                    <a:bodyPr/>
                    <a:lstStyle/>
                    <a:p>
                      <a:pPr indent="0" lvl="0" marL="0" rtl="0" algn="l">
                        <a:spcBef>
                          <a:spcPts val="0"/>
                        </a:spcBef>
                        <a:spcAft>
                          <a:spcPts val="0"/>
                        </a:spcAft>
                        <a:buNone/>
                      </a:pPr>
                      <a:r>
                        <a:rPr lang="en"/>
                        <a:t>Try drinking some of the monster’s blood</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Give the monster’s blood to the tortoise</a:t>
                      </a:r>
                      <a:endParaRPr/>
                    </a:p>
                  </a:txBody>
                  <a:tcPr marT="91425" marB="91425" marR="91425" marL="91425">
                    <a:solidFill>
                      <a:srgbClr val="FFFF00"/>
                    </a:solidFill>
                  </a:tcPr>
                </a:tc>
              </a:tr>
              <a:tr h="381000">
                <a:tc>
                  <a:txBody>
                    <a:bodyPr/>
                    <a:lstStyle/>
                    <a:p>
                      <a:pPr indent="0" lvl="0" marL="0" rtl="0" algn="l">
                        <a:spcBef>
                          <a:spcPts val="0"/>
                        </a:spcBef>
                        <a:spcAft>
                          <a:spcPts val="0"/>
                        </a:spcAft>
                        <a:buNone/>
                      </a:pPr>
                      <a:r>
                        <a:rPr lang="en"/>
                        <a:t>Try to escape by riding on a giant crow</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Try to escape in the bumper cars</a:t>
                      </a:r>
                      <a:endParaRPr/>
                    </a:p>
                  </a:txBody>
                  <a:tcPr marT="91425" marB="91425" marR="91425" marL="91425">
                    <a:solidFill>
                      <a:srgbClr val="FFFF00"/>
                    </a:solidFill>
                  </a:tcPr>
                </a:tc>
              </a:tr>
              <a:tr h="381000">
                <a:tc>
                  <a:txBody>
                    <a:bodyPr/>
                    <a:lstStyle/>
                    <a:p>
                      <a:pPr indent="0" lvl="0" marL="0" rtl="0" algn="l">
                        <a:spcBef>
                          <a:spcPts val="0"/>
                        </a:spcBef>
                        <a:spcAft>
                          <a:spcPts val="0"/>
                        </a:spcAft>
                        <a:buClr>
                          <a:schemeClr val="dk2"/>
                        </a:buClr>
                        <a:buSzPts val="1100"/>
                        <a:buFont typeface="Arial"/>
                        <a:buNone/>
                      </a:pPr>
                      <a:r>
                        <a:rPr lang="en">
                          <a:solidFill>
                            <a:schemeClr val="dk2"/>
                          </a:solidFill>
                        </a:rPr>
                        <a:t>Take a photo of the hunters</a:t>
                      </a:r>
                      <a:endParaRPr/>
                    </a:p>
                  </a:txBody>
                  <a:tcPr marT="91425" marB="91425" marR="91425" marL="91425">
                    <a:solidFill>
                      <a:srgbClr val="FF9900"/>
                    </a:solidFill>
                  </a:tcPr>
                </a:tc>
                <a:tc>
                  <a:txBody>
                    <a:bodyPr/>
                    <a:lstStyle/>
                    <a:p>
                      <a:pPr indent="0" lvl="0" marL="0" rtl="0" algn="l">
                        <a:spcBef>
                          <a:spcPts val="0"/>
                        </a:spcBef>
                        <a:spcAft>
                          <a:spcPts val="0"/>
                        </a:spcAft>
                        <a:buClr>
                          <a:schemeClr val="dk2"/>
                        </a:buClr>
                        <a:buSzPts val="1100"/>
                        <a:buFont typeface="Arial"/>
                        <a:buNone/>
                      </a:pPr>
                      <a:r>
                        <a:rPr lang="en">
                          <a:solidFill>
                            <a:schemeClr val="dk2"/>
                          </a:solidFill>
                        </a:rPr>
                        <a:t>Don’t take a photo of the hunters</a:t>
                      </a:r>
                      <a:endParaRPr/>
                    </a:p>
                  </a:txBody>
                  <a:tcPr marT="91425" marB="91425" marR="91425" marL="91425">
                    <a:solidFill>
                      <a:srgbClr val="FFFF00"/>
                    </a:solidFill>
                  </a:tcPr>
                </a:tc>
              </a:tr>
              <a:tr h="381000">
                <a:tc>
                  <a:txBody>
                    <a:bodyPr/>
                    <a:lstStyle/>
                    <a:p>
                      <a:pPr indent="0" lvl="0" marL="0" rtl="0" algn="l">
                        <a:spcBef>
                          <a:spcPts val="0"/>
                        </a:spcBef>
                        <a:spcAft>
                          <a:spcPts val="0"/>
                        </a:spcAft>
                        <a:buNone/>
                      </a:pPr>
                      <a:r>
                        <a:rPr lang="en"/>
                        <a:t>Press reverse on the remote control</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Press fast forward on the remote control</a:t>
                      </a:r>
                      <a:endParaRPr/>
                    </a:p>
                  </a:txBody>
                  <a:tcPr marT="91425" marB="91425" marR="91425" marL="91425">
                    <a:solidFill>
                      <a:srgbClr val="FFFF00"/>
                    </a:solidFill>
                  </a:tcPr>
                </a:tc>
              </a:tr>
              <a:tr h="381000">
                <a:tc>
                  <a:txBody>
                    <a:bodyPr/>
                    <a:lstStyle/>
                    <a:p>
                      <a:pPr indent="0" lvl="0" marL="0" rtl="0" algn="l">
                        <a:spcBef>
                          <a:spcPts val="0"/>
                        </a:spcBef>
                        <a:spcAft>
                          <a:spcPts val="0"/>
                        </a:spcAft>
                        <a:buNone/>
                      </a:pPr>
                      <a:r>
                        <a:rPr lang="en"/>
                        <a:t>Try to talk and reason with the bugs</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Use the fire extinguisher to fight the bugs</a:t>
                      </a:r>
                      <a:endParaRPr/>
                    </a:p>
                  </a:txBody>
                  <a:tcPr marT="91425" marB="91425" marR="91425" marL="91425">
                    <a:solidFill>
                      <a:srgbClr val="FFFF00"/>
                    </a:solidFill>
                  </a:tcPr>
                </a:tc>
              </a:tr>
              <a:tr h="381000">
                <a:tc>
                  <a:txBody>
                    <a:bodyPr/>
                    <a:lstStyle/>
                    <a:p>
                      <a:pPr indent="0" lvl="0" marL="0" rtl="0" algn="l">
                        <a:spcBef>
                          <a:spcPts val="0"/>
                        </a:spcBef>
                        <a:spcAft>
                          <a:spcPts val="0"/>
                        </a:spcAft>
                        <a:buNone/>
                      </a:pPr>
                      <a:r>
                        <a:rPr lang="en"/>
                        <a:t>Press the emergency hatch inside the ship</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Brace yourself for the landing of the ship</a:t>
                      </a:r>
                      <a:endParaRPr/>
                    </a:p>
                  </a:txBody>
                  <a:tcPr marT="91425" marB="91425" marR="91425" marL="91425">
                    <a:solidFill>
                      <a:srgbClr val="FFFF00"/>
                    </a:solidFill>
                  </a:tcPr>
                </a:tc>
              </a:tr>
              <a:tr h="381000">
                <a:tc>
                  <a:txBody>
                    <a:bodyPr/>
                    <a:lstStyle/>
                    <a:p>
                      <a:pPr indent="0" lvl="0" marL="0" rtl="0" algn="l">
                        <a:spcBef>
                          <a:spcPts val="0"/>
                        </a:spcBef>
                        <a:spcAft>
                          <a:spcPts val="0"/>
                        </a:spcAft>
                        <a:buNone/>
                      </a:pPr>
                      <a:r>
                        <a:rPr lang="en"/>
                        <a:t>Choose the giant magnifying glass</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Choose the giant compass</a:t>
                      </a:r>
                      <a:endParaRPr/>
                    </a:p>
                  </a:txBody>
                  <a:tcPr marT="91425" marB="91425" marR="91425" marL="91425">
                    <a:solidFill>
                      <a:srgbClr val="FFFF00"/>
                    </a:solidFill>
                  </a:tcPr>
                </a:tc>
              </a:tr>
              <a:tr h="381000">
                <a:tc>
                  <a:txBody>
                    <a:bodyPr/>
                    <a:lstStyle/>
                    <a:p>
                      <a:pPr indent="0" lvl="0" marL="0" rtl="0" algn="l">
                        <a:spcBef>
                          <a:spcPts val="0"/>
                        </a:spcBef>
                        <a:spcAft>
                          <a:spcPts val="0"/>
                        </a:spcAft>
                        <a:buNone/>
                      </a:pPr>
                      <a:r>
                        <a:rPr lang="en"/>
                        <a:t>Use the dummy mask to go in</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Don’t use the dummy mask to go in</a:t>
                      </a:r>
                      <a:endParaRPr/>
                    </a:p>
                  </a:txBody>
                  <a:tcPr marT="91425" marB="91425" marR="91425" marL="91425">
                    <a:solidFill>
                      <a:srgbClr val="FFFF00"/>
                    </a:solidFill>
                  </a:tcPr>
                </a:tc>
              </a:tr>
              <a:tr h="381000">
                <a:tc>
                  <a:txBody>
                    <a:bodyPr/>
                    <a:lstStyle/>
                    <a:p>
                      <a:pPr indent="0" lvl="0" marL="0" rtl="0" algn="l">
                        <a:spcBef>
                          <a:spcPts val="0"/>
                        </a:spcBef>
                        <a:spcAft>
                          <a:spcPts val="0"/>
                        </a:spcAft>
                        <a:buNone/>
                      </a:pPr>
                      <a:r>
                        <a:rPr lang="en"/>
                        <a:t>Join the king with what he wants you to do</a:t>
                      </a:r>
                      <a:endParaRPr/>
                    </a:p>
                  </a:txBody>
                  <a:tcPr marT="91425" marB="91425" marR="91425" marL="91425">
                    <a:solidFill>
                      <a:srgbClr val="FF9900"/>
                    </a:solidFill>
                  </a:tcPr>
                </a:tc>
                <a:tc>
                  <a:txBody>
                    <a:bodyPr/>
                    <a:lstStyle/>
                    <a:p>
                      <a:pPr indent="0" lvl="0" marL="0" rtl="0" algn="l">
                        <a:spcBef>
                          <a:spcPts val="0"/>
                        </a:spcBef>
                        <a:spcAft>
                          <a:spcPts val="0"/>
                        </a:spcAft>
                        <a:buNone/>
                      </a:pPr>
                      <a:r>
                        <a:rPr lang="en"/>
                        <a:t>Tell the king that you’d rather not join him</a:t>
                      </a:r>
                      <a:endParaRPr/>
                    </a:p>
                  </a:txBody>
                  <a:tcPr marT="91425" marB="91425" marR="91425" marL="91425">
                    <a:solidFill>
                      <a:srgbClr val="FFFF00"/>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Did you see the link to social organisation in the game you played?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nvSpPr>
        <p:spPr>
          <a:xfrm>
            <a:off x="0" y="0"/>
            <a:ext cx="9144000" cy="4894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u="sng">
                <a:solidFill>
                  <a:schemeClr val="dk2"/>
                </a:solidFill>
                <a:latin typeface="Lato"/>
                <a:ea typeface="Lato"/>
                <a:cs typeface="Lato"/>
                <a:sym typeface="Lato"/>
              </a:rPr>
              <a:t>Social Organisation in the Bay of Islands</a:t>
            </a:r>
            <a:endParaRPr b="1" sz="3600" u="sng">
              <a:solidFill>
                <a:schemeClr val="dk2"/>
              </a:solidFill>
              <a:latin typeface="Lato"/>
              <a:ea typeface="Lato"/>
              <a:cs typeface="Lato"/>
              <a:sym typeface="Lato"/>
            </a:endParaRPr>
          </a:p>
          <a:p>
            <a:pPr indent="0" lvl="0" marL="0" rtl="0" algn="l">
              <a:spcBef>
                <a:spcPts val="0"/>
              </a:spcBef>
              <a:spcAft>
                <a:spcPts val="0"/>
              </a:spcAft>
              <a:buNone/>
            </a:pPr>
            <a:r>
              <a:t/>
            </a:r>
            <a:endParaRPr sz="1800">
              <a:solidFill>
                <a:schemeClr val="dk2"/>
              </a:solidFill>
              <a:latin typeface="Lato"/>
              <a:ea typeface="Lato"/>
              <a:cs typeface="Lato"/>
              <a:sym typeface="Lato"/>
            </a:endParaRPr>
          </a:p>
          <a:p>
            <a:pPr indent="0" lvl="0" marL="0" rtl="0" algn="l">
              <a:spcBef>
                <a:spcPts val="0"/>
              </a:spcBef>
              <a:spcAft>
                <a:spcPts val="0"/>
              </a:spcAft>
              <a:buNone/>
            </a:pPr>
            <a:r>
              <a:rPr lang="en" sz="1800">
                <a:solidFill>
                  <a:schemeClr val="dk2"/>
                </a:solidFill>
                <a:latin typeface="Lato"/>
                <a:ea typeface="Lato"/>
                <a:cs typeface="Lato"/>
                <a:sym typeface="Lato"/>
              </a:rPr>
              <a:t>When Hongi Hika and Waikato were in London with missionary Thomas Kendall, they met a Frenchman called Baron de Thierry, who talked to them about buying land in NZ, although it was to be Tamati Waka Nene who granted land to the baron in Hokianga.</a:t>
            </a:r>
            <a:endParaRPr sz="1800">
              <a:solidFill>
                <a:schemeClr val="dk2"/>
              </a:solidFill>
              <a:latin typeface="Lato"/>
              <a:ea typeface="Lato"/>
              <a:cs typeface="Lato"/>
              <a:sym typeface="Lato"/>
            </a:endParaRPr>
          </a:p>
          <a:p>
            <a:pPr indent="0" lvl="0" marL="0" rtl="0" algn="l">
              <a:spcBef>
                <a:spcPts val="0"/>
              </a:spcBef>
              <a:spcAft>
                <a:spcPts val="0"/>
              </a:spcAft>
              <a:buNone/>
            </a:pPr>
            <a:r>
              <a:t/>
            </a:r>
            <a:endParaRPr sz="1800">
              <a:solidFill>
                <a:schemeClr val="dk2"/>
              </a:solidFill>
              <a:latin typeface="Lato"/>
              <a:ea typeface="Lato"/>
              <a:cs typeface="Lato"/>
              <a:sym typeface="Lato"/>
            </a:endParaRPr>
          </a:p>
          <a:p>
            <a:pPr indent="0" lvl="0" marL="0" rtl="0" algn="l">
              <a:spcBef>
                <a:spcPts val="0"/>
              </a:spcBef>
              <a:spcAft>
                <a:spcPts val="0"/>
              </a:spcAft>
              <a:buNone/>
            </a:pPr>
            <a:r>
              <a:rPr lang="en" sz="1800">
                <a:solidFill>
                  <a:schemeClr val="dk2"/>
                </a:solidFill>
                <a:latin typeface="Lato"/>
                <a:ea typeface="Lato"/>
                <a:cs typeface="Lato"/>
                <a:sym typeface="Lato"/>
              </a:rPr>
              <a:t>Later the baron sent a letter to James Busby from Tahiti. He said he was the Sovereign Chief of NZ, and he would be coming ‘with armed ships, with guns, and with property’ to set up a ‘sovereign and independent state’ on the 4000 acres of Hokianga land that he had bought. Rumours flew round the Bay of Islands that a mad Frenchie was on the way to make NZ a French colony.</a:t>
            </a:r>
            <a:endParaRPr sz="1800">
              <a:solidFill>
                <a:schemeClr val="dk2"/>
              </a:solidFill>
              <a:latin typeface="Lato"/>
              <a:ea typeface="Lato"/>
              <a:cs typeface="Lato"/>
              <a:sym typeface="Lato"/>
            </a:endParaRPr>
          </a:p>
          <a:p>
            <a:pPr indent="0" lvl="0" marL="0" rtl="0" algn="l">
              <a:spcBef>
                <a:spcPts val="0"/>
              </a:spcBef>
              <a:spcAft>
                <a:spcPts val="0"/>
              </a:spcAft>
              <a:buNone/>
            </a:pPr>
            <a:r>
              <a:t/>
            </a:r>
            <a:endParaRPr sz="1800">
              <a:solidFill>
                <a:schemeClr val="dk2"/>
              </a:solidFill>
              <a:latin typeface="Lato"/>
              <a:ea typeface="Lato"/>
              <a:cs typeface="Lato"/>
              <a:sym typeface="Lato"/>
            </a:endParaRPr>
          </a:p>
          <a:p>
            <a:pPr indent="0" lvl="0" marL="0" rtl="0" algn="l">
              <a:spcBef>
                <a:spcPts val="0"/>
              </a:spcBef>
              <a:spcAft>
                <a:spcPts val="0"/>
              </a:spcAft>
              <a:buNone/>
            </a:pPr>
            <a:r>
              <a:rPr lang="en" sz="1800">
                <a:solidFill>
                  <a:schemeClr val="dk2"/>
                </a:solidFill>
                <a:latin typeface="Lato"/>
                <a:ea typeface="Lato"/>
                <a:cs typeface="Lato"/>
                <a:sym typeface="Lato"/>
              </a:rPr>
              <a:t>James Busby called a meeting at Waitangi on 28 October 1835. He had a document called the Declaration of Independence. Independence means you are not ruled or controlled by another. The missionaries translated it into Maori. Thirty-four northern chiefs from the North Cape to Thames, four English witnesses, and Busby, signed it.</a:t>
            </a:r>
            <a:endParaRPr sz="1800">
              <a:solidFill>
                <a:schemeClr val="dk2"/>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09" name="Google Shape;109;p19"/>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Imagine that you are the Sovereign Chief of NZ and you are writing a letter to James Busby from Tahiti. Write a letter in your global studies books saying that some people are thinking of taking land. Also, draw what the army would look like to take the land.</a:t>
            </a:r>
            <a:endParaRPr/>
          </a:p>
        </p:txBody>
      </p:sp>
      <p:pic>
        <p:nvPicPr>
          <p:cNvPr id="110" name="Google Shape;110;p19"/>
          <p:cNvPicPr preferRelativeResize="0"/>
          <p:nvPr/>
        </p:nvPicPr>
        <p:blipFill>
          <a:blip r:embed="rId3">
            <a:alphaModFix/>
          </a:blip>
          <a:stretch>
            <a:fillRect/>
          </a:stretch>
        </p:blipFill>
        <p:spPr>
          <a:xfrm>
            <a:off x="3279900" y="152400"/>
            <a:ext cx="5561775"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 of Declaration</a:t>
            </a:r>
            <a:endParaRPr/>
          </a:p>
        </p:txBody>
      </p:sp>
      <p:sp>
        <p:nvSpPr>
          <p:cNvPr id="116" name="Google Shape;116;p20"/>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fontScale="92500" lnSpcReduction="20000"/>
          </a:bodyPr>
          <a:lstStyle/>
          <a:p>
            <a:pPr indent="0" lvl="0" marL="0" rtl="0" algn="l">
              <a:lnSpc>
                <a:spcPct val="100000"/>
              </a:lnSpc>
              <a:spcBef>
                <a:spcPts val="0"/>
              </a:spcBef>
              <a:spcAft>
                <a:spcPts val="0"/>
              </a:spcAft>
              <a:buClr>
                <a:schemeClr val="dk2"/>
              </a:buClr>
              <a:buSzPct val="61111"/>
              <a:buFont typeface="Arial"/>
              <a:buNone/>
            </a:pPr>
            <a:r>
              <a:rPr lang="en"/>
              <a:t>The Declaration of the Independence of NZ (Te Whakaputanga o te Rangatiratanga o Nui Tireni said the chiefs:</a:t>
            </a:r>
            <a:endParaRPr/>
          </a:p>
          <a:p>
            <a:pPr indent="0" lvl="0" marL="0" rtl="0" algn="l">
              <a:lnSpc>
                <a:spcPct val="100000"/>
              </a:lnSpc>
              <a:spcBef>
                <a:spcPts val="0"/>
              </a:spcBef>
              <a:spcAft>
                <a:spcPts val="0"/>
              </a:spcAft>
              <a:buClr>
                <a:schemeClr val="dk2"/>
              </a:buClr>
              <a:buSzPct val="61111"/>
              <a:buFont typeface="Arial"/>
              <a:buNone/>
            </a:pPr>
            <a:r>
              <a:t/>
            </a:r>
            <a:endParaRPr/>
          </a:p>
          <a:p>
            <a:pPr indent="-334327" lvl="0" marL="457200" rtl="0" algn="l">
              <a:lnSpc>
                <a:spcPct val="100000"/>
              </a:lnSpc>
              <a:spcBef>
                <a:spcPts val="0"/>
              </a:spcBef>
              <a:spcAft>
                <a:spcPts val="0"/>
              </a:spcAft>
              <a:buSzPct val="100000"/>
              <a:buFont typeface="Lato"/>
              <a:buChar char="●"/>
            </a:pPr>
            <a:r>
              <a:rPr lang="en"/>
              <a:t>Declared the independence of their country</a:t>
            </a:r>
            <a:endParaRPr/>
          </a:p>
          <a:p>
            <a:pPr indent="-334327" lvl="0" marL="457200" rtl="0" algn="l">
              <a:lnSpc>
                <a:spcPct val="100000"/>
              </a:lnSpc>
              <a:spcBef>
                <a:spcPts val="0"/>
              </a:spcBef>
              <a:spcAft>
                <a:spcPts val="0"/>
              </a:spcAft>
              <a:buSzPct val="100000"/>
              <a:buFont typeface="Lato"/>
              <a:buChar char="●"/>
            </a:pPr>
            <a:r>
              <a:rPr lang="en"/>
              <a:t>Had sovereign power and authority (were the bosses)</a:t>
            </a:r>
            <a:endParaRPr/>
          </a:p>
          <a:p>
            <a:pPr indent="-334327" lvl="0" marL="457200" rtl="0" algn="l">
              <a:lnSpc>
                <a:spcPct val="100000"/>
              </a:lnSpc>
              <a:spcBef>
                <a:spcPts val="0"/>
              </a:spcBef>
              <a:spcAft>
                <a:spcPts val="0"/>
              </a:spcAft>
              <a:buSzPct val="100000"/>
              <a:buFont typeface="Lato"/>
              <a:buChar char="●"/>
            </a:pPr>
            <a:r>
              <a:rPr lang="en"/>
              <a:t>Would meet at Waitangi each year to make laws, keep peace, and deal with trade; they invited the southern tribes to join them</a:t>
            </a:r>
            <a:endParaRPr/>
          </a:p>
          <a:p>
            <a:pPr indent="-334327" lvl="0" marL="457200" rtl="0" algn="l">
              <a:lnSpc>
                <a:spcPct val="100000"/>
              </a:lnSpc>
              <a:spcBef>
                <a:spcPts val="0"/>
              </a:spcBef>
              <a:spcAft>
                <a:spcPts val="0"/>
              </a:spcAft>
              <a:buSzPct val="100000"/>
              <a:buFont typeface="Lato"/>
              <a:buChar char="●"/>
            </a:pPr>
            <a:r>
              <a:rPr lang="en"/>
              <a:t>Agreed to send a copy of the Declaration to the King of England, to thank him for acknowledging their flag, and in return for his friendship and protection begged him to continue to be the parent of their infant state and become its Protector.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22" name="Google Shape;122;p21"/>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Draw, label and colour pictures that show each point for the Declaration of Independence of NZ on slide 8 in your global studies books to </a:t>
            </a:r>
            <a:r>
              <a:rPr b="1" lang="en" sz="1800" u="sng">
                <a:solidFill>
                  <a:srgbClr val="1C1C1C"/>
                </a:solidFill>
                <a:latin typeface="Arial"/>
                <a:ea typeface="Arial"/>
                <a:cs typeface="Arial"/>
                <a:sym typeface="Arial"/>
              </a:rPr>
              <a:t>AT LEAST A YEAR SEVEN STANDARD.</a:t>
            </a:r>
            <a:r>
              <a:rPr lang="en"/>
              <a:t>.</a:t>
            </a:r>
            <a:endParaRPr/>
          </a:p>
        </p:txBody>
      </p:sp>
      <p:pic>
        <p:nvPicPr>
          <p:cNvPr id="123" name="Google Shape;123;p21"/>
          <p:cNvPicPr preferRelativeResize="0"/>
          <p:nvPr/>
        </p:nvPicPr>
        <p:blipFill>
          <a:blip r:embed="rId3">
            <a:alphaModFix/>
          </a:blip>
          <a:stretch>
            <a:fillRect/>
          </a:stretch>
        </p:blipFill>
        <p:spPr>
          <a:xfrm>
            <a:off x="3292325" y="152400"/>
            <a:ext cx="5487250" cy="4848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