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Lst>
  <p:sldSz cy="5143500" cx="9144000"/>
  <p:notesSz cx="6858000" cy="9144000"/>
  <p:embeddedFontLst>
    <p:embeddedFont>
      <p:font typeface="Gravitas One"/>
      <p:regular r:id="rId1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font" Target="fonts/GravitasOne-regular.fntdata"/><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11e9cd70ff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11e9cd70ff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11e9cd70ff1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11e9cd70ff1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11e9cd70ff1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11e9cd70ff1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11e9cd70ff1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11e9cd70ff1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25"/>
            <a:ext cx="9144000" cy="5143500"/>
          </a:xfrm>
          <a:prstGeom prst="rect">
            <a:avLst/>
          </a:prstGeom>
          <a:noFill/>
          <a:ln>
            <a:noFill/>
          </a:ln>
        </p:spPr>
      </p:pic>
      <p:sp>
        <p:nvSpPr>
          <p:cNvPr id="55" name="Google Shape;55;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solidFill>
                  <a:schemeClr val="lt1"/>
                </a:solidFill>
                <a:latin typeface="Gravitas One"/>
                <a:ea typeface="Gravitas One"/>
                <a:cs typeface="Gravitas One"/>
                <a:sym typeface="Gravitas One"/>
              </a:rPr>
              <a:t>Politics and You</a:t>
            </a:r>
            <a:endParaRPr>
              <a:solidFill>
                <a:schemeClr val="lt1"/>
              </a:solidFill>
              <a:latin typeface="Gravitas One"/>
              <a:ea typeface="Gravitas One"/>
              <a:cs typeface="Gravitas One"/>
              <a:sym typeface="Gravitas One"/>
            </a:endParaRPr>
          </a:p>
        </p:txBody>
      </p:sp>
      <p:sp>
        <p:nvSpPr>
          <p:cNvPr id="56" name="Google Shape;56;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b="1" lang="en" sz="3600">
                <a:solidFill>
                  <a:schemeClr val="lt1"/>
                </a:solidFill>
              </a:rPr>
              <a:t>Project</a:t>
            </a:r>
            <a:endParaRPr b="1" sz="3600">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pic>
        <p:nvPicPr>
          <p:cNvPr id="61" name="Google Shape;61;p14"/>
          <p:cNvPicPr preferRelativeResize="0"/>
          <p:nvPr/>
        </p:nvPicPr>
        <p:blipFill>
          <a:blip r:embed="rId3">
            <a:alphaModFix/>
          </a:blip>
          <a:stretch>
            <a:fillRect/>
          </a:stretch>
        </p:blipFill>
        <p:spPr>
          <a:xfrm>
            <a:off x="4777913" y="-12"/>
            <a:ext cx="4366075" cy="4366100"/>
          </a:xfrm>
          <a:prstGeom prst="rect">
            <a:avLst/>
          </a:prstGeom>
          <a:noFill/>
          <a:ln>
            <a:noFill/>
          </a:ln>
        </p:spPr>
      </p:pic>
      <p:sp>
        <p:nvSpPr>
          <p:cNvPr id="62" name="Google Shape;62;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Task 1: </a:t>
            </a:r>
            <a:r>
              <a:rPr lang="en" sz="2322">
                <a:latin typeface="Calibri"/>
                <a:ea typeface="Calibri"/>
                <a:cs typeface="Calibri"/>
                <a:sym typeface="Calibri"/>
              </a:rPr>
              <a:t>Getting our heads around Government</a:t>
            </a:r>
            <a:endParaRPr sz="4022"/>
          </a:p>
        </p:txBody>
      </p:sp>
      <p:sp>
        <p:nvSpPr>
          <p:cNvPr id="63" name="Google Shape;63;p14"/>
          <p:cNvSpPr txBox="1"/>
          <p:nvPr>
            <p:ph idx="1" type="body"/>
          </p:nvPr>
        </p:nvSpPr>
        <p:spPr>
          <a:xfrm>
            <a:off x="311700" y="1152475"/>
            <a:ext cx="5414400" cy="3416400"/>
          </a:xfrm>
          <a:prstGeom prst="rect">
            <a:avLst/>
          </a:prstGeom>
        </p:spPr>
        <p:txBody>
          <a:bodyPr anchorCtr="0" anchor="t" bIns="91425" lIns="91425" spcFirstLastPara="1" rIns="91425" wrap="square" tIns="91425">
            <a:normAutofit lnSpcReduction="10000"/>
          </a:bodyPr>
          <a:lstStyle/>
          <a:p>
            <a:pPr indent="0" lvl="0" marL="0" rtl="0" algn="l">
              <a:lnSpc>
                <a:spcPct val="100000"/>
              </a:lnSpc>
              <a:spcBef>
                <a:spcPts val="0"/>
              </a:spcBef>
              <a:spcAft>
                <a:spcPts val="0"/>
              </a:spcAft>
              <a:buNone/>
            </a:pPr>
            <a:r>
              <a:rPr b="1" lang="en" sz="2300">
                <a:solidFill>
                  <a:schemeClr val="dk1"/>
                </a:solidFill>
                <a:latin typeface="Calibri"/>
                <a:ea typeface="Calibri"/>
                <a:cs typeface="Calibri"/>
                <a:sym typeface="Calibri"/>
              </a:rPr>
              <a:t>Create an A3 poster.</a:t>
            </a:r>
            <a:endParaRPr b="1" sz="2300">
              <a:solidFill>
                <a:schemeClr val="dk1"/>
              </a:solidFill>
              <a:latin typeface="Calibri"/>
              <a:ea typeface="Calibri"/>
              <a:cs typeface="Calibri"/>
              <a:sym typeface="Calibri"/>
            </a:endParaRPr>
          </a:p>
          <a:p>
            <a:pPr indent="0" lvl="0" marL="457200" rtl="0" algn="l">
              <a:lnSpc>
                <a:spcPct val="100000"/>
              </a:lnSpc>
              <a:spcBef>
                <a:spcPts val="0"/>
              </a:spcBef>
              <a:spcAft>
                <a:spcPts val="0"/>
              </a:spcAft>
              <a:buNone/>
            </a:pPr>
            <a:r>
              <a:t/>
            </a:r>
            <a:endParaRPr sz="11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Draw a political continuum from left to right and place the five parties along the continuum and explain why you have done so. (This is what we mean by Left-wing, Right-wing)</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What do we refer to when we refer to the cabinet? Name some of the people in our current cabinet?</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What is a coalition?</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When leaders say “we will discuss that in caucus today” what does that mean?</a:t>
            </a:r>
            <a:endParaRPr sz="2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4CCCC"/>
        </a:solidFill>
      </p:bgPr>
    </p:bg>
    <p:spTree>
      <p:nvGrpSpPr>
        <p:cNvPr id="67" name="Shape 67"/>
        <p:cNvGrpSpPr/>
        <p:nvPr/>
      </p:nvGrpSpPr>
      <p:grpSpPr>
        <a:xfrm>
          <a:off x="0" y="0"/>
          <a:ext cx="0" cy="0"/>
          <a:chOff x="0" y="0"/>
          <a:chExt cx="0" cy="0"/>
        </a:xfrm>
      </p:grpSpPr>
      <p:pic>
        <p:nvPicPr>
          <p:cNvPr id="68" name="Google Shape;68;p15"/>
          <p:cNvPicPr preferRelativeResize="0"/>
          <p:nvPr/>
        </p:nvPicPr>
        <p:blipFill>
          <a:blip r:embed="rId3">
            <a:alphaModFix amt="58000"/>
          </a:blip>
          <a:stretch>
            <a:fillRect/>
          </a:stretch>
        </p:blipFill>
        <p:spPr>
          <a:xfrm>
            <a:off x="5276133" y="863550"/>
            <a:ext cx="3556162" cy="3416400"/>
          </a:xfrm>
          <a:prstGeom prst="rect">
            <a:avLst/>
          </a:prstGeom>
          <a:noFill/>
          <a:ln>
            <a:noFill/>
          </a:ln>
        </p:spPr>
      </p:pic>
      <p:sp>
        <p:nvSpPr>
          <p:cNvPr id="69" name="Google Shape;69;p1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b="1" lang="en" sz="2500">
                <a:latin typeface="Calibri"/>
                <a:ea typeface="Calibri"/>
                <a:cs typeface="Calibri"/>
                <a:sym typeface="Calibri"/>
              </a:rPr>
              <a:t>Task 2: </a:t>
            </a:r>
            <a:r>
              <a:rPr lang="en" sz="2500">
                <a:latin typeface="Calibri"/>
                <a:ea typeface="Calibri"/>
                <a:cs typeface="Calibri"/>
                <a:sym typeface="Calibri"/>
              </a:rPr>
              <a:t>Party time</a:t>
            </a:r>
            <a:endParaRPr sz="4200"/>
          </a:p>
        </p:txBody>
      </p:sp>
      <p:sp>
        <p:nvSpPr>
          <p:cNvPr id="70" name="Google Shape;70;p15"/>
          <p:cNvSpPr txBox="1"/>
          <p:nvPr>
            <p:ph idx="1" type="body"/>
          </p:nvPr>
        </p:nvSpPr>
        <p:spPr>
          <a:xfrm>
            <a:off x="311700" y="1152475"/>
            <a:ext cx="4964400" cy="3778200"/>
          </a:xfrm>
          <a:prstGeom prst="rect">
            <a:avLst/>
          </a:prstGeom>
        </p:spPr>
        <p:txBody>
          <a:bodyPr anchorCtr="0" anchor="t" bIns="91425" lIns="91425" spcFirstLastPara="1" rIns="91425" wrap="square" tIns="91425">
            <a:normAutofit lnSpcReduction="20000"/>
          </a:bodyPr>
          <a:lstStyle/>
          <a:p>
            <a:pPr indent="0" lvl="0" marL="0" rtl="0" algn="l">
              <a:lnSpc>
                <a:spcPct val="100000"/>
              </a:lnSpc>
              <a:spcBef>
                <a:spcPts val="0"/>
              </a:spcBef>
              <a:spcAft>
                <a:spcPts val="0"/>
              </a:spcAft>
              <a:buClr>
                <a:schemeClr val="dk1"/>
              </a:buClr>
              <a:buSzPts val="1100"/>
              <a:buFont typeface="Arial"/>
              <a:buNone/>
            </a:pPr>
            <a:r>
              <a:rPr lang="en" sz="1900">
                <a:solidFill>
                  <a:schemeClr val="dk1"/>
                </a:solidFill>
                <a:latin typeface="Calibri"/>
                <a:ea typeface="Calibri"/>
                <a:cs typeface="Calibri"/>
                <a:sym typeface="Calibri"/>
              </a:rPr>
              <a:t>This  will be your individual project/homework: Present it as a brochure: </a:t>
            </a:r>
            <a:endParaRPr sz="1900">
              <a:solidFill>
                <a:schemeClr val="dk1"/>
              </a:solidFill>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Research a famous past Prime Minister! Try and find one the class may not know a lot about!!! </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What was his Party?</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What were his ideas?</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Write a short bio (100-150 words on each)</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What actions did he take during his term(s)?</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What did people think about him and why? </a:t>
            </a:r>
            <a:endParaRPr sz="1900">
              <a:solidFill>
                <a:schemeClr val="dk1"/>
              </a:solidFill>
              <a:latin typeface="Calibri"/>
              <a:ea typeface="Calibri"/>
              <a:cs typeface="Calibri"/>
              <a:sym typeface="Calibri"/>
            </a:endParaRPr>
          </a:p>
          <a:p>
            <a:pPr indent="-349250" lvl="0" marL="457200" rtl="0" algn="l">
              <a:lnSpc>
                <a:spcPct val="100000"/>
              </a:lnSpc>
              <a:spcBef>
                <a:spcPts val="0"/>
              </a:spcBef>
              <a:spcAft>
                <a:spcPts val="0"/>
              </a:spcAft>
              <a:buClr>
                <a:schemeClr val="dk1"/>
              </a:buClr>
              <a:buSzPts val="1900"/>
              <a:buFont typeface="Calibri"/>
              <a:buAutoNum type="arabicPeriod"/>
            </a:pPr>
            <a:r>
              <a:rPr lang="en" sz="1900">
                <a:solidFill>
                  <a:schemeClr val="dk1"/>
                </a:solidFill>
                <a:latin typeface="Calibri"/>
                <a:ea typeface="Calibri"/>
                <a:cs typeface="Calibri"/>
                <a:sym typeface="Calibri"/>
              </a:rPr>
              <a:t>Include any other interesting information of your choice! Remember specific details!!!</a:t>
            </a:r>
            <a:endParaRPr sz="1900">
              <a:solidFill>
                <a:schemeClr val="dk1"/>
              </a:solidFill>
              <a:latin typeface="Calibri"/>
              <a:ea typeface="Calibri"/>
              <a:cs typeface="Calibri"/>
              <a:sym typeface="Calibri"/>
            </a:endParaRPr>
          </a:p>
          <a:p>
            <a:pPr indent="0" lvl="0" marL="0" rtl="0" algn="l">
              <a:spcBef>
                <a:spcPts val="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pic>
        <p:nvPicPr>
          <p:cNvPr id="75" name="Google Shape;75;p16"/>
          <p:cNvPicPr preferRelativeResize="0"/>
          <p:nvPr/>
        </p:nvPicPr>
        <p:blipFill>
          <a:blip r:embed="rId3">
            <a:alphaModFix/>
          </a:blip>
          <a:stretch>
            <a:fillRect/>
          </a:stretch>
        </p:blipFill>
        <p:spPr>
          <a:xfrm>
            <a:off x="0" y="11422"/>
            <a:ext cx="9164406" cy="5132075"/>
          </a:xfrm>
          <a:prstGeom prst="rect">
            <a:avLst/>
          </a:prstGeom>
          <a:noFill/>
          <a:ln>
            <a:noFill/>
          </a:ln>
        </p:spPr>
      </p:pic>
      <p:sp>
        <p:nvSpPr>
          <p:cNvPr id="76" name="Google Shape;76;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1590">
                <a:latin typeface="Gravitas One"/>
                <a:ea typeface="Gravitas One"/>
                <a:cs typeface="Gravitas One"/>
                <a:sym typeface="Gravitas One"/>
              </a:rPr>
              <a:t>TASK 3: </a:t>
            </a:r>
            <a:r>
              <a:rPr lang="en" sz="1590">
                <a:latin typeface="Gravitas One"/>
                <a:ea typeface="Gravitas One"/>
                <a:cs typeface="Gravitas One"/>
                <a:sym typeface="Gravitas One"/>
              </a:rPr>
              <a:t>Current Issues Presentation</a:t>
            </a:r>
            <a:endParaRPr sz="1590">
              <a:latin typeface="Gravitas One"/>
              <a:ea typeface="Gravitas One"/>
              <a:cs typeface="Gravitas One"/>
              <a:sym typeface="Gravitas One"/>
            </a:endParaRPr>
          </a:p>
          <a:p>
            <a:pPr indent="0" lvl="0" marL="0" rtl="0" algn="l">
              <a:spcBef>
                <a:spcPts val="0"/>
              </a:spcBef>
              <a:spcAft>
                <a:spcPts val="0"/>
              </a:spcAft>
              <a:buSzPts val="990"/>
              <a:buNone/>
            </a:pPr>
            <a:r>
              <a:rPr lang="en" sz="1590">
                <a:latin typeface="Gravitas One"/>
                <a:ea typeface="Gravitas One"/>
                <a:cs typeface="Gravitas One"/>
                <a:sym typeface="Gravitas One"/>
              </a:rPr>
              <a:t>Group Presentation or Individual</a:t>
            </a:r>
            <a:endParaRPr sz="3120">
              <a:latin typeface="Gravitas One"/>
              <a:ea typeface="Gravitas One"/>
              <a:cs typeface="Gravitas One"/>
              <a:sym typeface="Gravitas One"/>
            </a:endParaRPr>
          </a:p>
        </p:txBody>
      </p:sp>
      <p:sp>
        <p:nvSpPr>
          <p:cNvPr id="77" name="Google Shape;77;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55600" lvl="0" marL="457200" rtl="0" algn="l">
              <a:lnSpc>
                <a:spcPct val="100000"/>
              </a:lnSpc>
              <a:spcBef>
                <a:spcPts val="0"/>
              </a:spcBef>
              <a:spcAft>
                <a:spcPts val="0"/>
              </a:spcAft>
              <a:buClr>
                <a:schemeClr val="lt2"/>
              </a:buClr>
              <a:buSzPts val="2000"/>
              <a:buFont typeface="Calibri"/>
              <a:buAutoNum type="arabicPeriod"/>
            </a:pPr>
            <a:r>
              <a:rPr lang="en" sz="2000">
                <a:solidFill>
                  <a:schemeClr val="lt2"/>
                </a:solidFill>
                <a:latin typeface="Calibri"/>
                <a:ea typeface="Calibri"/>
                <a:cs typeface="Calibri"/>
                <a:sym typeface="Calibri"/>
              </a:rPr>
              <a:t>Research a current/recent political issue. (It must be different to the others in the class)</a:t>
            </a:r>
            <a:endParaRPr sz="2000">
              <a:solidFill>
                <a:schemeClr val="lt2"/>
              </a:solidFill>
              <a:latin typeface="Calibri"/>
              <a:ea typeface="Calibri"/>
              <a:cs typeface="Calibri"/>
              <a:sym typeface="Calibri"/>
            </a:endParaRPr>
          </a:p>
          <a:p>
            <a:pPr indent="0" lvl="0" marL="457200" rtl="0" algn="l">
              <a:lnSpc>
                <a:spcPct val="100000"/>
              </a:lnSpc>
              <a:spcBef>
                <a:spcPts val="0"/>
              </a:spcBef>
              <a:spcAft>
                <a:spcPts val="0"/>
              </a:spcAft>
              <a:buClr>
                <a:schemeClr val="dk1"/>
              </a:buClr>
              <a:buSzPts val="1100"/>
              <a:buFont typeface="Arial"/>
              <a:buNone/>
            </a:pPr>
            <a:r>
              <a:rPr lang="en" sz="2000">
                <a:solidFill>
                  <a:schemeClr val="lt2"/>
                </a:solidFill>
                <a:latin typeface="Calibri"/>
                <a:ea typeface="Calibri"/>
                <a:cs typeface="Calibri"/>
                <a:sym typeface="Calibri"/>
              </a:rPr>
              <a:t>Some ideas could be: pandemic, homelessness, dirty dairying/waterways, refugee quota, housing crisis, kiwi build, petrol taxes, euthanasia, abortion laws, policing, strikes of midwives, nurses, teachers etc., TPPA (or its new form), foreign companies bottling water, water charges…..THE LIST IS ENDLESS!</a:t>
            </a:r>
            <a:endParaRPr sz="2000">
              <a:solidFill>
                <a:schemeClr val="lt2"/>
              </a:solidFill>
              <a:latin typeface="Calibri"/>
              <a:ea typeface="Calibri"/>
              <a:cs typeface="Calibri"/>
              <a:sym typeface="Calibri"/>
            </a:endParaRPr>
          </a:p>
          <a:p>
            <a:pPr indent="-355600" lvl="0" marL="457200" rtl="0" algn="l">
              <a:lnSpc>
                <a:spcPct val="100000"/>
              </a:lnSpc>
              <a:spcBef>
                <a:spcPts val="0"/>
              </a:spcBef>
              <a:spcAft>
                <a:spcPts val="0"/>
              </a:spcAft>
              <a:buClr>
                <a:schemeClr val="lt2"/>
              </a:buClr>
              <a:buSzPts val="2000"/>
              <a:buFont typeface="Calibri"/>
              <a:buAutoNum type="arabicPeriod"/>
            </a:pPr>
            <a:r>
              <a:rPr lang="en" sz="2000">
                <a:solidFill>
                  <a:schemeClr val="lt2"/>
                </a:solidFill>
                <a:latin typeface="Calibri"/>
                <a:ea typeface="Calibri"/>
                <a:cs typeface="Calibri"/>
                <a:sym typeface="Calibri"/>
              </a:rPr>
              <a:t>Try and find the perspectives of at least 3 parties on this issue. </a:t>
            </a:r>
            <a:endParaRPr sz="2000">
              <a:solidFill>
                <a:schemeClr val="lt2"/>
              </a:solidFill>
              <a:latin typeface="Calibri"/>
              <a:ea typeface="Calibri"/>
              <a:cs typeface="Calibri"/>
              <a:sym typeface="Calibri"/>
            </a:endParaRPr>
          </a:p>
          <a:p>
            <a:pPr indent="-355600" lvl="0" marL="457200" rtl="0" algn="l">
              <a:lnSpc>
                <a:spcPct val="100000"/>
              </a:lnSpc>
              <a:spcBef>
                <a:spcPts val="0"/>
              </a:spcBef>
              <a:spcAft>
                <a:spcPts val="0"/>
              </a:spcAft>
              <a:buClr>
                <a:schemeClr val="lt2"/>
              </a:buClr>
              <a:buSzPts val="2000"/>
              <a:buFont typeface="Calibri"/>
              <a:buAutoNum type="arabicPeriod"/>
            </a:pPr>
            <a:r>
              <a:rPr lang="en" sz="2000">
                <a:solidFill>
                  <a:schemeClr val="lt2"/>
                </a:solidFill>
                <a:latin typeface="Calibri"/>
                <a:ea typeface="Calibri"/>
                <a:cs typeface="Calibri"/>
                <a:sym typeface="Calibri"/>
              </a:rPr>
              <a:t>What are some of the views of the experts and NZ public?</a:t>
            </a:r>
            <a:endParaRPr sz="2000">
              <a:solidFill>
                <a:schemeClr val="lt2"/>
              </a:solidFill>
              <a:latin typeface="Calibri"/>
              <a:ea typeface="Calibri"/>
              <a:cs typeface="Calibri"/>
              <a:sym typeface="Calibri"/>
            </a:endParaRPr>
          </a:p>
          <a:p>
            <a:pPr indent="-355600" lvl="0" marL="457200" rtl="0" algn="l">
              <a:lnSpc>
                <a:spcPct val="100000"/>
              </a:lnSpc>
              <a:spcBef>
                <a:spcPts val="0"/>
              </a:spcBef>
              <a:spcAft>
                <a:spcPts val="0"/>
              </a:spcAft>
              <a:buClr>
                <a:schemeClr val="lt2"/>
              </a:buClr>
              <a:buSzPts val="2000"/>
              <a:buFont typeface="Calibri"/>
              <a:buAutoNum type="arabicPeriod"/>
            </a:pPr>
            <a:r>
              <a:rPr lang="en" sz="2000">
                <a:solidFill>
                  <a:schemeClr val="lt2"/>
                </a:solidFill>
                <a:latin typeface="Calibri"/>
                <a:ea typeface="Calibri"/>
                <a:cs typeface="Calibri"/>
                <a:sym typeface="Calibri"/>
              </a:rPr>
              <a:t>What progress has been made on these issues to date?</a:t>
            </a:r>
            <a:endParaRPr sz="2000">
              <a:solidFill>
                <a:schemeClr val="lt2"/>
              </a:solidFill>
              <a:latin typeface="Calibri"/>
              <a:ea typeface="Calibri"/>
              <a:cs typeface="Calibri"/>
              <a:sym typeface="Calibri"/>
            </a:endParaRPr>
          </a:p>
          <a:p>
            <a:pPr indent="-355600" lvl="0" marL="457200" rtl="0" algn="l">
              <a:lnSpc>
                <a:spcPct val="100000"/>
              </a:lnSpc>
              <a:spcBef>
                <a:spcPts val="0"/>
              </a:spcBef>
              <a:spcAft>
                <a:spcPts val="0"/>
              </a:spcAft>
              <a:buClr>
                <a:schemeClr val="lt2"/>
              </a:buClr>
              <a:buSzPts val="2000"/>
              <a:buFont typeface="Calibri"/>
              <a:buAutoNum type="arabicPeriod"/>
            </a:pPr>
            <a:r>
              <a:rPr lang="en" sz="2000">
                <a:solidFill>
                  <a:schemeClr val="lt2"/>
                </a:solidFill>
                <a:latin typeface="Calibri"/>
                <a:ea typeface="Calibri"/>
                <a:cs typeface="Calibri"/>
                <a:sym typeface="Calibri"/>
              </a:rPr>
              <a:t>What is your position on these issues? </a:t>
            </a:r>
            <a:endParaRPr sz="2700">
              <a:solidFill>
                <a:schemeClr val="lt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pic>
        <p:nvPicPr>
          <p:cNvPr id="82" name="Google Shape;82;p17"/>
          <p:cNvPicPr preferRelativeResize="0"/>
          <p:nvPr/>
        </p:nvPicPr>
        <p:blipFill>
          <a:blip r:embed="rId3">
            <a:alphaModFix/>
          </a:blip>
          <a:stretch>
            <a:fillRect/>
          </a:stretch>
        </p:blipFill>
        <p:spPr>
          <a:xfrm>
            <a:off x="0" y="-464350"/>
            <a:ext cx="9144000" cy="5607849"/>
          </a:xfrm>
          <a:prstGeom prst="rect">
            <a:avLst/>
          </a:prstGeom>
          <a:noFill/>
          <a:ln>
            <a:noFill/>
          </a:ln>
        </p:spPr>
      </p:pic>
      <p:sp>
        <p:nvSpPr>
          <p:cNvPr id="83" name="Google Shape;83;p17"/>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400">
                <a:solidFill>
                  <a:schemeClr val="lt2"/>
                </a:solidFill>
                <a:latin typeface="Gravitas One"/>
                <a:ea typeface="Gravitas One"/>
                <a:cs typeface="Gravitas One"/>
                <a:sym typeface="Gravitas One"/>
              </a:rPr>
              <a:t>TASK 4: extra for experts:</a:t>
            </a:r>
            <a:endParaRPr sz="4100">
              <a:solidFill>
                <a:schemeClr val="lt2"/>
              </a:solidFill>
              <a:latin typeface="Gravitas One"/>
              <a:ea typeface="Gravitas One"/>
              <a:cs typeface="Gravitas One"/>
              <a:sym typeface="Gravitas One"/>
            </a:endParaRPr>
          </a:p>
        </p:txBody>
      </p:sp>
      <p:sp>
        <p:nvSpPr>
          <p:cNvPr id="84" name="Google Shape;84;p17"/>
          <p:cNvSpPr txBox="1"/>
          <p:nvPr>
            <p:ph idx="1" type="body"/>
          </p:nvPr>
        </p:nvSpPr>
        <p:spPr>
          <a:xfrm>
            <a:off x="311700" y="1152475"/>
            <a:ext cx="8520600" cy="3733200"/>
          </a:xfrm>
          <a:prstGeom prst="rect">
            <a:avLst/>
          </a:prstGeom>
        </p:spPr>
        <p:txBody>
          <a:bodyPr anchorCtr="0" anchor="t" bIns="91425" lIns="91425" spcFirstLastPara="1" rIns="91425" wrap="square" tIns="91425">
            <a:normAutofit lnSpcReduction="10000"/>
          </a:bodyPr>
          <a:lstStyle/>
          <a:p>
            <a:pPr indent="0" lvl="0" marL="0" rtl="0" algn="l">
              <a:lnSpc>
                <a:spcPct val="100000"/>
              </a:lnSpc>
              <a:spcBef>
                <a:spcPts val="0"/>
              </a:spcBef>
              <a:spcAft>
                <a:spcPts val="0"/>
              </a:spcAft>
              <a:buNone/>
            </a:pPr>
            <a:r>
              <a:rPr lang="en" sz="2100">
                <a:solidFill>
                  <a:srgbClr val="FFFF00"/>
                </a:solidFill>
                <a:latin typeface="Calibri"/>
                <a:ea typeface="Calibri"/>
                <a:cs typeface="Calibri"/>
                <a:sym typeface="Calibri"/>
              </a:rPr>
              <a:t>Politics is often rocked by “Scandal”…. Look at some of the recent newsworthy “political dramas” that have made the news this year: </a:t>
            </a:r>
            <a:endParaRPr sz="2100">
              <a:solidFill>
                <a:srgbClr val="FFFF00"/>
              </a:solidFill>
              <a:latin typeface="Calibri"/>
              <a:ea typeface="Calibri"/>
              <a:cs typeface="Calibri"/>
              <a:sym typeface="Calibri"/>
            </a:endParaRPr>
          </a:p>
          <a:p>
            <a:pPr indent="0" lvl="0" marL="0" rtl="0" algn="l">
              <a:lnSpc>
                <a:spcPct val="100000"/>
              </a:lnSpc>
              <a:spcBef>
                <a:spcPts val="0"/>
              </a:spcBef>
              <a:spcAft>
                <a:spcPts val="0"/>
              </a:spcAft>
              <a:buNone/>
            </a:pPr>
            <a:r>
              <a:t/>
            </a:r>
            <a:endParaRPr sz="2100">
              <a:solidFill>
                <a:srgbClr val="FFFF00"/>
              </a:solidFill>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rPr b="1" lang="en" sz="2100">
                <a:solidFill>
                  <a:srgbClr val="FF00FF"/>
                </a:solidFill>
                <a:latin typeface="Calibri"/>
                <a:ea typeface="Calibri"/>
                <a:cs typeface="Calibri"/>
                <a:sym typeface="Calibri"/>
              </a:rPr>
              <a:t>choose 1 or 2 (depending on time)</a:t>
            </a:r>
            <a:endParaRPr b="1" sz="2100">
              <a:solidFill>
                <a:srgbClr val="FF00FF"/>
              </a:solidFill>
              <a:latin typeface="Calibri"/>
              <a:ea typeface="Calibri"/>
              <a:cs typeface="Calibri"/>
              <a:sym typeface="Calibri"/>
            </a:endParaRPr>
          </a:p>
          <a:p>
            <a:pPr indent="-361950" lvl="0" marL="457200" rtl="0" algn="l">
              <a:lnSpc>
                <a:spcPct val="100000"/>
              </a:lnSpc>
              <a:spcBef>
                <a:spcPts val="0"/>
              </a:spcBef>
              <a:spcAft>
                <a:spcPts val="0"/>
              </a:spcAft>
              <a:buClr>
                <a:srgbClr val="FFFF00"/>
              </a:buClr>
              <a:buSzPts val="2100"/>
              <a:buFont typeface="Calibri"/>
              <a:buAutoNum type="arabicPeriod"/>
            </a:pPr>
            <a:r>
              <a:rPr lang="en" sz="2100">
                <a:solidFill>
                  <a:srgbClr val="FFFF00"/>
                </a:solidFill>
                <a:latin typeface="Calibri"/>
                <a:ea typeface="Calibri"/>
                <a:cs typeface="Calibri"/>
                <a:sym typeface="Calibri"/>
              </a:rPr>
              <a:t>What party did it concern</a:t>
            </a:r>
            <a:endParaRPr sz="2100">
              <a:solidFill>
                <a:srgbClr val="FFFF00"/>
              </a:solidFill>
              <a:latin typeface="Calibri"/>
              <a:ea typeface="Calibri"/>
              <a:cs typeface="Calibri"/>
              <a:sym typeface="Calibri"/>
            </a:endParaRPr>
          </a:p>
          <a:p>
            <a:pPr indent="-361950" lvl="0" marL="457200" rtl="0" algn="l">
              <a:lnSpc>
                <a:spcPct val="100000"/>
              </a:lnSpc>
              <a:spcBef>
                <a:spcPts val="0"/>
              </a:spcBef>
              <a:spcAft>
                <a:spcPts val="0"/>
              </a:spcAft>
              <a:buClr>
                <a:srgbClr val="FFFF00"/>
              </a:buClr>
              <a:buSzPts val="2100"/>
              <a:buFont typeface="Calibri"/>
              <a:buAutoNum type="arabicPeriod"/>
            </a:pPr>
            <a:r>
              <a:rPr lang="en" sz="2100">
                <a:solidFill>
                  <a:srgbClr val="FFFF00"/>
                </a:solidFill>
                <a:latin typeface="Calibri"/>
                <a:ea typeface="Calibri"/>
                <a:cs typeface="Calibri"/>
                <a:sym typeface="Calibri"/>
              </a:rPr>
              <a:t>What was the summary of the “drama”/what happened</a:t>
            </a:r>
            <a:endParaRPr sz="2100">
              <a:solidFill>
                <a:srgbClr val="FFFF00"/>
              </a:solidFill>
              <a:latin typeface="Calibri"/>
              <a:ea typeface="Calibri"/>
              <a:cs typeface="Calibri"/>
              <a:sym typeface="Calibri"/>
            </a:endParaRPr>
          </a:p>
          <a:p>
            <a:pPr indent="-361950" lvl="0" marL="457200" rtl="0" algn="l">
              <a:lnSpc>
                <a:spcPct val="100000"/>
              </a:lnSpc>
              <a:spcBef>
                <a:spcPts val="0"/>
              </a:spcBef>
              <a:spcAft>
                <a:spcPts val="0"/>
              </a:spcAft>
              <a:buClr>
                <a:srgbClr val="FFFF00"/>
              </a:buClr>
              <a:buSzPts val="2100"/>
              <a:buFont typeface="Calibri"/>
              <a:buAutoNum type="arabicPeriod"/>
            </a:pPr>
            <a:r>
              <a:rPr lang="en" sz="2100">
                <a:solidFill>
                  <a:srgbClr val="FFFF00"/>
                </a:solidFill>
                <a:latin typeface="Calibri"/>
                <a:ea typeface="Calibri"/>
                <a:cs typeface="Calibri"/>
                <a:sym typeface="Calibri"/>
              </a:rPr>
              <a:t>What did the Media say about it?</a:t>
            </a:r>
            <a:endParaRPr sz="2100">
              <a:solidFill>
                <a:srgbClr val="FFFF00"/>
              </a:solidFill>
              <a:latin typeface="Calibri"/>
              <a:ea typeface="Calibri"/>
              <a:cs typeface="Calibri"/>
              <a:sym typeface="Calibri"/>
            </a:endParaRPr>
          </a:p>
          <a:p>
            <a:pPr indent="-361950" lvl="0" marL="457200" rtl="0" algn="l">
              <a:lnSpc>
                <a:spcPct val="100000"/>
              </a:lnSpc>
              <a:spcBef>
                <a:spcPts val="0"/>
              </a:spcBef>
              <a:spcAft>
                <a:spcPts val="0"/>
              </a:spcAft>
              <a:buClr>
                <a:srgbClr val="FFFF00"/>
              </a:buClr>
              <a:buSzPts val="2100"/>
              <a:buFont typeface="Calibri"/>
              <a:buAutoNum type="arabicPeriod"/>
            </a:pPr>
            <a:r>
              <a:rPr lang="en" sz="2100">
                <a:solidFill>
                  <a:srgbClr val="FFFF00"/>
                </a:solidFill>
                <a:latin typeface="Calibri"/>
                <a:ea typeface="Calibri"/>
                <a:cs typeface="Calibri"/>
                <a:sym typeface="Calibri"/>
              </a:rPr>
              <a:t>What outcome was there?</a:t>
            </a:r>
            <a:endParaRPr sz="2100">
              <a:solidFill>
                <a:srgbClr val="FFFF00"/>
              </a:solidFill>
              <a:latin typeface="Calibri"/>
              <a:ea typeface="Calibri"/>
              <a:cs typeface="Calibri"/>
              <a:sym typeface="Calibri"/>
            </a:endParaRPr>
          </a:p>
          <a:p>
            <a:pPr indent="-361950" lvl="0" marL="457200" rtl="0" algn="l">
              <a:lnSpc>
                <a:spcPct val="100000"/>
              </a:lnSpc>
              <a:spcBef>
                <a:spcPts val="0"/>
              </a:spcBef>
              <a:spcAft>
                <a:spcPts val="0"/>
              </a:spcAft>
              <a:buClr>
                <a:srgbClr val="FFFF00"/>
              </a:buClr>
              <a:buSzPts val="2100"/>
              <a:buFont typeface="Calibri"/>
              <a:buAutoNum type="arabicPeriod"/>
            </a:pPr>
            <a:r>
              <a:rPr lang="en" sz="2100">
                <a:solidFill>
                  <a:srgbClr val="FFFF00"/>
                </a:solidFill>
                <a:latin typeface="Calibri"/>
                <a:ea typeface="Calibri"/>
                <a:cs typeface="Calibri"/>
                <a:sym typeface="Calibri"/>
              </a:rPr>
              <a:t>How did the opposition “capitalize” on it?</a:t>
            </a:r>
            <a:endParaRPr sz="2100">
              <a:solidFill>
                <a:srgbClr val="FFFF00"/>
              </a:solidFill>
              <a:latin typeface="Calibri"/>
              <a:ea typeface="Calibri"/>
              <a:cs typeface="Calibri"/>
              <a:sym typeface="Calibri"/>
            </a:endParaRPr>
          </a:p>
          <a:p>
            <a:pPr indent="-361950" lvl="0" marL="457200" rtl="0" algn="l">
              <a:lnSpc>
                <a:spcPct val="100000"/>
              </a:lnSpc>
              <a:spcBef>
                <a:spcPts val="0"/>
              </a:spcBef>
              <a:spcAft>
                <a:spcPts val="0"/>
              </a:spcAft>
              <a:buClr>
                <a:srgbClr val="FFFF00"/>
              </a:buClr>
              <a:buSzPts val="2100"/>
              <a:buFont typeface="Calibri"/>
              <a:buAutoNum type="arabicPeriod"/>
            </a:pPr>
            <a:r>
              <a:rPr lang="en" sz="2100">
                <a:solidFill>
                  <a:srgbClr val="FFFF00"/>
                </a:solidFill>
                <a:latin typeface="Calibri"/>
                <a:ea typeface="Calibri"/>
                <a:cs typeface="Calibri"/>
                <a:sym typeface="Calibri"/>
              </a:rPr>
              <a:t>What were the major “oops” moments that made the situation worse?</a:t>
            </a:r>
            <a:endParaRPr sz="2100">
              <a:solidFill>
                <a:srgbClr val="FFFF00"/>
              </a:solidFill>
              <a:latin typeface="Calibri"/>
              <a:ea typeface="Calibri"/>
              <a:cs typeface="Calibri"/>
              <a:sym typeface="Calibri"/>
            </a:endParaRPr>
          </a:p>
          <a:p>
            <a:pPr indent="-361950" lvl="0" marL="457200" rtl="0" algn="l">
              <a:lnSpc>
                <a:spcPct val="100000"/>
              </a:lnSpc>
              <a:spcBef>
                <a:spcPts val="0"/>
              </a:spcBef>
              <a:spcAft>
                <a:spcPts val="0"/>
              </a:spcAft>
              <a:buClr>
                <a:srgbClr val="FFFF00"/>
              </a:buClr>
              <a:buSzPts val="2100"/>
              <a:buFont typeface="Calibri"/>
              <a:buAutoNum type="arabicPeriod"/>
            </a:pPr>
            <a:r>
              <a:rPr lang="en" sz="2100">
                <a:solidFill>
                  <a:srgbClr val="FFFF00"/>
                </a:solidFill>
                <a:latin typeface="Calibri"/>
                <a:ea typeface="Calibri"/>
                <a:cs typeface="Calibri"/>
                <a:sym typeface="Calibri"/>
              </a:rPr>
              <a:t>How would you have managed the situation differently?</a:t>
            </a:r>
            <a:endParaRPr b="1" sz="2100">
              <a:solidFill>
                <a:srgbClr val="FFFF00"/>
              </a:solidFill>
              <a:latin typeface="Calibri"/>
              <a:ea typeface="Calibri"/>
              <a:cs typeface="Calibri"/>
              <a:sym typeface="Calibri"/>
            </a:endParaRPr>
          </a:p>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