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Raleway"/>
      <p:regular r:id="rId15"/>
      <p:bold r:id="rId16"/>
      <p:italic r:id="rId17"/>
      <p:boldItalic r:id="rId18"/>
    </p:embeddedFont>
    <p:embeddedFont>
      <p:font typeface="La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.fntdata"/><Relationship Id="rId11" Type="http://schemas.openxmlformats.org/officeDocument/2006/relationships/slide" Target="slides/slide6.xml"/><Relationship Id="rId22" Type="http://schemas.openxmlformats.org/officeDocument/2006/relationships/font" Target="fonts/Lato-boldItalic.fntdata"/><Relationship Id="rId10" Type="http://schemas.openxmlformats.org/officeDocument/2006/relationships/slide" Target="slides/slide5.xml"/><Relationship Id="rId21" Type="http://schemas.openxmlformats.org/officeDocument/2006/relationships/font" Target="fonts/La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aleway-regular.fntdata"/><Relationship Id="rId14" Type="http://schemas.openxmlformats.org/officeDocument/2006/relationships/slide" Target="slides/slide9.xml"/><Relationship Id="rId17" Type="http://schemas.openxmlformats.org/officeDocument/2006/relationships/font" Target="fonts/Raleway-italic.fntdata"/><Relationship Id="rId16" Type="http://schemas.openxmlformats.org/officeDocument/2006/relationships/font" Target="fonts/Raleway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regular.fntdata"/><Relationship Id="rId6" Type="http://schemas.openxmlformats.org/officeDocument/2006/relationships/slide" Target="slides/slide1.xml"/><Relationship Id="rId18" Type="http://schemas.openxmlformats.org/officeDocument/2006/relationships/font" Target="fonts/Raleway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5960691bc8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5960691bc8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5960691bc8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5960691bc8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5960691bc8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5960691bc8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5960691bc8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5960691bc8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5960691bc8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5960691bc8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5960691bc8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5960691bc8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5960691bc8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5960691bc8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5960691bc8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5960691bc8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9.png"/><Relationship Id="rId5" Type="http://schemas.openxmlformats.org/officeDocument/2006/relationships/image" Target="../media/image6.png"/><Relationship Id="rId6" Type="http://schemas.openxmlformats.org/officeDocument/2006/relationships/image" Target="../media/image3.png"/><Relationship Id="rId7" Type="http://schemas.openxmlformats.org/officeDocument/2006/relationships/image" Target="../media/image2.png"/><Relationship Id="rId8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9.png"/><Relationship Id="rId5" Type="http://schemas.openxmlformats.org/officeDocument/2006/relationships/image" Target="../media/image6.png"/><Relationship Id="rId6" Type="http://schemas.openxmlformats.org/officeDocument/2006/relationships/image" Target="../media/image3.png"/><Relationship Id="rId7" Type="http://schemas.openxmlformats.org/officeDocument/2006/relationships/image" Target="../media/image11.png"/><Relationship Id="rId8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youtube.com/watch?v=AUs6af5Iu8g" TargetMode="External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science to me?</a:t>
            </a:r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L.I: To express my understanding of science.</a:t>
            </a:r>
            <a:endParaRPr/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5700" y="2517025"/>
            <a:ext cx="2040800" cy="204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/>
        </p:nvSpPr>
        <p:spPr>
          <a:xfrm>
            <a:off x="0" y="0"/>
            <a:ext cx="9144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Look at the following pictures of scientists and discuss who you think is a scientist and who is not. 4 of them are and 2 are not.</a:t>
            </a:r>
            <a:endParaRPr/>
          </a:p>
        </p:txBody>
      </p:sp>
      <p:pic>
        <p:nvPicPr>
          <p:cNvPr id="94" name="Google Shape;9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5300" y="537300"/>
            <a:ext cx="2270800" cy="14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96250" y="2094900"/>
            <a:ext cx="1659800" cy="133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44450" y="491700"/>
            <a:ext cx="2124876" cy="1405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08600" y="3565800"/>
            <a:ext cx="1960725" cy="147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36650" y="3565800"/>
            <a:ext cx="1988100" cy="147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54525" y="2051150"/>
            <a:ext cx="1614174" cy="1405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9075" y="491700"/>
            <a:ext cx="1988100" cy="1186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/>
          <p:nvPr/>
        </p:nvSpPr>
        <p:spPr>
          <a:xfrm>
            <a:off x="127675" y="72975"/>
            <a:ext cx="4067400" cy="3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Dr Ebele Mogo, Researcher of MRC 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Epidemiology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6" name="Google Shape;10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04425" y="2096750"/>
            <a:ext cx="1450025" cy="1268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5"/>
          <p:cNvSpPr txBox="1"/>
          <p:nvPr/>
        </p:nvSpPr>
        <p:spPr>
          <a:xfrm>
            <a:off x="198000" y="1740950"/>
            <a:ext cx="4067400" cy="3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JJ Thomson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, Physicist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8" name="Google Shape;10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44450" y="491700"/>
            <a:ext cx="2124876" cy="1186326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5"/>
          <p:cNvSpPr txBox="1"/>
          <p:nvPr/>
        </p:nvSpPr>
        <p:spPr>
          <a:xfrm>
            <a:off x="4627525" y="72975"/>
            <a:ext cx="4067400" cy="3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Neil deGrasse Tyson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, Astrophysicist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0" name="Google Shape;110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36275" y="3720825"/>
            <a:ext cx="1833050" cy="1315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5"/>
          <p:cNvSpPr txBox="1"/>
          <p:nvPr/>
        </p:nvSpPr>
        <p:spPr>
          <a:xfrm>
            <a:off x="4783238" y="3365025"/>
            <a:ext cx="4067400" cy="3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Carolyn Porco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, Planetary Scientist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2" name="Google Shape;112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40800" y="2096750"/>
            <a:ext cx="1624000" cy="13596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5"/>
          <p:cNvSpPr txBox="1"/>
          <p:nvPr/>
        </p:nvSpPr>
        <p:spPr>
          <a:xfrm>
            <a:off x="4783250" y="1709488"/>
            <a:ext cx="4067400" cy="3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Li Ka-Shing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, Investor/Philanthropist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4" name="Google Shape;114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49075" y="3783750"/>
            <a:ext cx="1988100" cy="125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5"/>
          <p:cNvSpPr txBox="1"/>
          <p:nvPr/>
        </p:nvSpPr>
        <p:spPr>
          <a:xfrm>
            <a:off x="257275" y="3396475"/>
            <a:ext cx="4067400" cy="3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Dr 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Phillip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 Calvin McGraw, TV Personality/Author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Scientist?</a:t>
            </a:r>
            <a:endParaRPr/>
          </a:p>
        </p:txBody>
      </p:sp>
      <p:sp>
        <p:nvSpPr>
          <p:cNvPr id="121" name="Google Shape;121;p16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Watch the following </a:t>
            </a:r>
            <a:r>
              <a:rPr lang="en" u="sng">
                <a:solidFill>
                  <a:schemeClr val="hlink"/>
                </a:solidFill>
                <a:hlinkClick r:id="rId3"/>
              </a:rPr>
              <a:t>video</a:t>
            </a:r>
            <a:r>
              <a:rPr lang="en"/>
              <a:t> about what is a scientist.</a:t>
            </a:r>
            <a:endParaRPr/>
          </a:p>
        </p:txBody>
      </p:sp>
      <p:pic>
        <p:nvPicPr>
          <p:cNvPr id="122" name="Google Shape;12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0875" y="1374425"/>
            <a:ext cx="2752725" cy="295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</a:t>
            </a:r>
            <a:endParaRPr/>
          </a:p>
        </p:txBody>
      </p:sp>
      <p:sp>
        <p:nvSpPr>
          <p:cNvPr id="128" name="Google Shape;128;p1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The class will be divided into 5 different groups. On each sheet of paper you will write what being a scientist either looks like, feels like, smells like, hears like and tastes like. You will rotate around each sheet of paper every 3 minutes.</a:t>
            </a:r>
            <a:endParaRPr/>
          </a:p>
        </p:txBody>
      </p:sp>
      <p:pic>
        <p:nvPicPr>
          <p:cNvPr id="129" name="Google Shape;12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6525" y="1510150"/>
            <a:ext cx="4808301" cy="2704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 1</a:t>
            </a:r>
            <a:endParaRPr/>
          </a:p>
        </p:txBody>
      </p:sp>
      <p:sp>
        <p:nvSpPr>
          <p:cNvPr id="135" name="Google Shape;135;p18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Using the papers in the last activity create an informative poster which describes the 5 different senses that show a scientist. Remember to use colour, text, big bold letters for titles and images. Also, use the notes you made about science strands.</a:t>
            </a:r>
            <a:endParaRPr/>
          </a:p>
        </p:txBody>
      </p:sp>
      <p:pic>
        <p:nvPicPr>
          <p:cNvPr id="136" name="Google Shape;13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3875" y="1192025"/>
            <a:ext cx="4808299" cy="3294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0" lang="en" sz="1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Here are a list of learning areas which you will have learned during your time when you were at school.</a:t>
            </a:r>
            <a:endParaRPr sz="1200"/>
          </a:p>
        </p:txBody>
      </p:sp>
      <p:sp>
        <p:nvSpPr>
          <p:cNvPr id="142" name="Google Shape;142;p19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AutoNum type="arabicPeriod"/>
            </a:pPr>
            <a:r>
              <a:rPr lang="en" sz="1400">
                <a:solidFill>
                  <a:srgbClr val="000000"/>
                </a:solidFill>
              </a:rPr>
              <a:t>English - Reading / Writing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AutoNum type="arabicPeriod"/>
            </a:pPr>
            <a:r>
              <a:rPr lang="en" sz="1400">
                <a:solidFill>
                  <a:srgbClr val="000000"/>
                </a:solidFill>
              </a:rPr>
              <a:t>Mathematics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AutoNum type="arabicPeriod"/>
            </a:pPr>
            <a:r>
              <a:rPr lang="en" sz="1400">
                <a:solidFill>
                  <a:srgbClr val="000000"/>
                </a:solidFill>
              </a:rPr>
              <a:t>Health / Physical Education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AutoNum type="arabicPeriod"/>
            </a:pPr>
            <a:r>
              <a:rPr lang="en" sz="1400">
                <a:solidFill>
                  <a:srgbClr val="000000"/>
                </a:solidFill>
              </a:rPr>
              <a:t>Languages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AutoNum type="arabicPeriod"/>
            </a:pPr>
            <a:r>
              <a:rPr lang="en" sz="1400">
                <a:solidFill>
                  <a:srgbClr val="000000"/>
                </a:solidFill>
              </a:rPr>
              <a:t>Science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AutoNum type="arabicPeriod"/>
            </a:pPr>
            <a:r>
              <a:rPr lang="en" sz="1400">
                <a:solidFill>
                  <a:srgbClr val="000000"/>
                </a:solidFill>
              </a:rPr>
              <a:t>Social Sciences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AutoNum type="arabicPeriod"/>
            </a:pPr>
            <a:r>
              <a:rPr lang="en" sz="1400">
                <a:solidFill>
                  <a:srgbClr val="000000"/>
                </a:solidFill>
              </a:rPr>
              <a:t>Technology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Think of any more learning areas or anything else you have learnt which is not included above.</a:t>
            </a:r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Transdisciplinary Science</a:t>
            </a:r>
            <a:endParaRPr/>
          </a:p>
        </p:txBody>
      </p:sp>
      <p:sp>
        <p:nvSpPr>
          <p:cNvPr id="148" name="Google Shape;148;p20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Discuss with the people next to you how you have seen science to be integrated with the other learning areas. We will share back as a class with 2 parts of a table that shows what you have seen and what else you would like to see with science lessons.</a:t>
            </a:r>
            <a:endParaRPr/>
          </a:p>
        </p:txBody>
      </p:sp>
      <p:pic>
        <p:nvPicPr>
          <p:cNvPr id="149" name="Google Shape;14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3300" y="674850"/>
            <a:ext cx="4735750" cy="428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 2</a:t>
            </a:r>
            <a:endParaRPr/>
          </a:p>
        </p:txBody>
      </p:sp>
      <p:sp>
        <p:nvSpPr>
          <p:cNvPr id="155" name="Google Shape;155;p21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With the information that you have seen and heard with the class create a mind map of how science can be taught in school. You can use the image (right) to help model what a mind map will look like.</a:t>
            </a:r>
            <a:endParaRPr/>
          </a:p>
        </p:txBody>
      </p:sp>
      <p:pic>
        <p:nvPicPr>
          <p:cNvPr id="156" name="Google Shape;15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4725" y="1099900"/>
            <a:ext cx="4808299" cy="347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