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Lato"/>
      <p:regular r:id="rId15"/>
      <p:bold r:id="rId16"/>
      <p:italic r:id="rId17"/>
      <p:boldItalic r:id="rId18"/>
    </p:embeddedFont>
    <p:embeddedFont>
      <p:font typeface="Comfortaa"/>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regular.fntdata"/><Relationship Id="rId14" Type="http://schemas.openxmlformats.org/officeDocument/2006/relationships/slide" Target="slides/slide9.xml"/><Relationship Id="rId17" Type="http://schemas.openxmlformats.org/officeDocument/2006/relationships/font" Target="fonts/Lato-italic.fntdata"/><Relationship Id="rId16" Type="http://schemas.openxmlformats.org/officeDocument/2006/relationships/font" Target="fonts/Lato-bold.fntdata"/><Relationship Id="rId5" Type="http://schemas.openxmlformats.org/officeDocument/2006/relationships/notesMaster" Target="notesMasters/notesMaster1.xml"/><Relationship Id="rId19" Type="http://schemas.openxmlformats.org/officeDocument/2006/relationships/font" Target="fonts/Comfortaa-regular.fntdata"/><Relationship Id="rId6" Type="http://schemas.openxmlformats.org/officeDocument/2006/relationships/slide" Target="slides/slide1.xml"/><Relationship Id="rId18"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69b001fe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69b001fe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169b001fe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169b001fe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169b001fef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169b001fef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169b001fef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169b001fef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69b001fef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169b001fe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Brainstorm, socialise with people, listen to people when they talk, give people space, try new things, read more, study more, work smarter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169b001fef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169b001fef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169b001fef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169b001fef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169b001fef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169b001fef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69b001fef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169b001fef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fjLVSEhB5DI" TargetMode="Externa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8.png"/><Relationship Id="rId11" Type="http://schemas.openxmlformats.org/officeDocument/2006/relationships/image" Target="../media/image11.png"/><Relationship Id="rId10" Type="http://schemas.openxmlformats.org/officeDocument/2006/relationships/image" Target="../media/image9.png"/><Relationship Id="rId12" Type="http://schemas.openxmlformats.org/officeDocument/2006/relationships/image" Target="../media/image14.png"/><Relationship Id="rId9"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10.jpg"/><Relationship Id="rId7" Type="http://schemas.openxmlformats.org/officeDocument/2006/relationships/image" Target="../media/image4.png"/><Relationship Id="rId8"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teara.govt.nz/en/glossary#mana" TargetMode="External"/><Relationship Id="rId4" Type="http://schemas.openxmlformats.org/officeDocument/2006/relationships/hyperlink" Target="https://teara.govt.nz/en/whakairo-maori-carving/page-4" TargetMode="External"/><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teara.govt.nz/en/canoe-navigation/print"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0"/>
            <a:ext cx="9144000" cy="1144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None/>
            </a:pPr>
            <a:r>
              <a:rPr lang="en" sz="2400">
                <a:solidFill>
                  <a:srgbClr val="1C1C1C"/>
                </a:solidFill>
              </a:rPr>
              <a:t>Restoring Mana </a:t>
            </a:r>
            <a:r>
              <a:rPr lang="en" sz="2400">
                <a:solidFill>
                  <a:srgbClr val="1C1C1C"/>
                </a:solidFill>
              </a:rPr>
              <a:t>is when</a:t>
            </a:r>
            <a:endParaRPr/>
          </a:p>
        </p:txBody>
      </p:sp>
      <p:sp>
        <p:nvSpPr>
          <p:cNvPr id="55" name="Google Shape;55;p13"/>
          <p:cNvSpPr txBox="1"/>
          <p:nvPr/>
        </p:nvSpPr>
        <p:spPr>
          <a:xfrm>
            <a:off x="0" y="1080925"/>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 sz="3000">
                <a:solidFill>
                  <a:srgbClr val="1C1C1C"/>
                </a:solidFill>
              </a:rPr>
              <a:t>‘power is restored’</a:t>
            </a:r>
            <a:endParaRPr/>
          </a:p>
        </p:txBody>
      </p:sp>
      <p:sp>
        <p:nvSpPr>
          <p:cNvPr id="56" name="Google Shape;56;p13"/>
          <p:cNvSpPr txBox="1"/>
          <p:nvPr/>
        </p:nvSpPr>
        <p:spPr>
          <a:xfrm>
            <a:off x="0" y="3462300"/>
            <a:ext cx="9144000" cy="1061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2400">
                <a:solidFill>
                  <a:srgbClr val="1C1C1C"/>
                </a:solidFill>
              </a:rPr>
              <a:t>for the Māori</a:t>
            </a:r>
            <a:endParaRPr sz="2400">
              <a:solidFill>
                <a:srgbClr val="1C1C1C"/>
              </a:solidFill>
            </a:endParaRPr>
          </a:p>
          <a:p>
            <a:pPr indent="0" lvl="0" marL="0" rtl="0" algn="ctr">
              <a:lnSpc>
                <a:spcPct val="90000"/>
              </a:lnSpc>
              <a:spcBef>
                <a:spcPts val="1000"/>
              </a:spcBef>
              <a:spcAft>
                <a:spcPts val="0"/>
              </a:spcAft>
              <a:buNone/>
            </a:pPr>
            <a:r>
              <a:rPr b="1" lang="en" sz="3000">
                <a:solidFill>
                  <a:srgbClr val="1C1C1C"/>
                </a:solidFill>
              </a:rPr>
              <a:t>it means spiritual power</a:t>
            </a:r>
            <a:r>
              <a:rPr b="1" lang="en" sz="3000">
                <a:solidFill>
                  <a:srgbClr val="1C1C1C"/>
                </a:solidFill>
              </a:rPr>
              <a:t>.</a:t>
            </a:r>
            <a:endParaRPr/>
          </a:p>
        </p:txBody>
      </p:sp>
      <p:pic>
        <p:nvPicPr>
          <p:cNvPr id="57" name="Google Shape;57;p13"/>
          <p:cNvPicPr preferRelativeResize="0"/>
          <p:nvPr/>
        </p:nvPicPr>
        <p:blipFill>
          <a:blip r:embed="rId3">
            <a:alphaModFix/>
          </a:blip>
          <a:stretch>
            <a:fillRect/>
          </a:stretch>
        </p:blipFill>
        <p:spPr>
          <a:xfrm>
            <a:off x="171050" y="1734850"/>
            <a:ext cx="2834400" cy="1727450"/>
          </a:xfrm>
          <a:prstGeom prst="rect">
            <a:avLst/>
          </a:prstGeom>
          <a:noFill/>
          <a:ln>
            <a:noFill/>
          </a:ln>
        </p:spPr>
      </p:pic>
      <p:pic>
        <p:nvPicPr>
          <p:cNvPr id="58" name="Google Shape;58;p13"/>
          <p:cNvPicPr preferRelativeResize="0"/>
          <p:nvPr/>
        </p:nvPicPr>
        <p:blipFill>
          <a:blip r:embed="rId4">
            <a:alphaModFix/>
          </a:blip>
          <a:stretch>
            <a:fillRect/>
          </a:stretch>
        </p:blipFill>
        <p:spPr>
          <a:xfrm>
            <a:off x="3164300" y="1734850"/>
            <a:ext cx="2834400" cy="1727450"/>
          </a:xfrm>
          <a:prstGeom prst="rect">
            <a:avLst/>
          </a:prstGeom>
          <a:noFill/>
          <a:ln>
            <a:noFill/>
          </a:ln>
        </p:spPr>
      </p:pic>
      <p:pic>
        <p:nvPicPr>
          <p:cNvPr id="59" name="Google Shape;59;p13"/>
          <p:cNvPicPr preferRelativeResize="0"/>
          <p:nvPr/>
        </p:nvPicPr>
        <p:blipFill>
          <a:blip r:embed="rId5">
            <a:alphaModFix/>
          </a:blip>
          <a:stretch>
            <a:fillRect/>
          </a:stretch>
        </p:blipFill>
        <p:spPr>
          <a:xfrm>
            <a:off x="6157550" y="1734850"/>
            <a:ext cx="2773325" cy="1727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Insights Into Mana</a:t>
            </a:r>
            <a:endParaRPr/>
          </a:p>
        </p:txBody>
      </p:sp>
      <p:sp>
        <p:nvSpPr>
          <p:cNvPr id="65" name="Google Shape;65;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the following </a:t>
            </a:r>
            <a:r>
              <a:rPr lang="en" sz="3000" u="sng">
                <a:solidFill>
                  <a:schemeClr val="hlink"/>
                </a:solidFill>
                <a:hlinkClick r:id="rId3"/>
              </a:rPr>
              <a:t>video</a:t>
            </a:r>
            <a:r>
              <a:rPr lang="en" sz="3000"/>
              <a:t> about insights into Mana.</a:t>
            </a:r>
            <a:endParaRPr sz="3000"/>
          </a:p>
        </p:txBody>
      </p:sp>
      <p:pic>
        <p:nvPicPr>
          <p:cNvPr descr="File:Mana and Kapiti Islands.jpg - Wikimedia Commons" id="66" name="Google Shape;66;p14"/>
          <p:cNvPicPr preferRelativeResize="0"/>
          <p:nvPr/>
        </p:nvPicPr>
        <p:blipFill>
          <a:blip r:embed="rId4">
            <a:alphaModFix/>
          </a:blip>
          <a:stretch>
            <a:fillRect/>
          </a:stretch>
        </p:blipFill>
        <p:spPr>
          <a:xfrm>
            <a:off x="4276075" y="1453875"/>
            <a:ext cx="3555250" cy="23212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Complete TASK 1.</a:t>
            </a:r>
            <a:endParaRPr/>
          </a:p>
          <a:p>
            <a:pPr indent="0" lvl="0" marL="0" rtl="0" algn="ctr">
              <a:spcBef>
                <a:spcPts val="0"/>
              </a:spcBef>
              <a:spcAft>
                <a:spcPts val="0"/>
              </a:spcAft>
              <a:buNone/>
            </a:pPr>
            <a:r>
              <a:rPr lang="en"/>
              <a:t>When you finish, </a:t>
            </a:r>
            <a:endParaRPr/>
          </a:p>
          <a:p>
            <a:pPr indent="0" lvl="0" marL="0" rtl="0" algn="ctr">
              <a:spcBef>
                <a:spcPts val="0"/>
              </a:spcBef>
              <a:spcAft>
                <a:spcPts val="0"/>
              </a:spcAft>
              <a:buNone/>
            </a:pPr>
            <a:r>
              <a:rPr lang="en"/>
              <a:t>go on to TASKS 2 and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77" name="Google Shape;77;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Restore Mana</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There are many various actions people do to restore mana</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which actions are the most common ones and why:</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Discussing ideas, good relationships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Taking </a:t>
            </a:r>
            <a:r>
              <a:rPr lang="en" sz="1800">
                <a:solidFill>
                  <a:schemeClr val="dk1"/>
                </a:solidFill>
                <a:latin typeface="Lato"/>
                <a:ea typeface="Lato"/>
                <a:cs typeface="Lato"/>
                <a:sym typeface="Lato"/>
              </a:rPr>
              <a:t>responsibility</a:t>
            </a:r>
            <a:r>
              <a:rPr lang="en" sz="1800">
                <a:solidFill>
                  <a:schemeClr val="dk1"/>
                </a:solidFill>
                <a:latin typeface="Lato"/>
                <a:ea typeface="Lato"/>
                <a:cs typeface="Lato"/>
                <a:sym typeface="Lato"/>
              </a:rPr>
              <a:t>, gain knowledge, develop skills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Inheriting at birth</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If you do not any do any of these actions, what else could you do instead?</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83" name="Google Shape;83;p17"/>
          <p:cNvSpPr txBox="1"/>
          <p:nvPr/>
        </p:nvSpPr>
        <p:spPr>
          <a:xfrm>
            <a:off x="7402325" y="630525"/>
            <a:ext cx="16209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  Respecting others</a:t>
            </a:r>
            <a:r>
              <a:rPr lang="en">
                <a:solidFill>
                  <a:schemeClr val="dk1"/>
                </a:solidFill>
              </a:rPr>
              <a:t>                              </a:t>
            </a:r>
            <a:r>
              <a:rPr lang="en" sz="1800">
                <a:solidFill>
                  <a:srgbClr val="595959"/>
                </a:solidFill>
              </a:rPr>
              <a:t>       </a:t>
            </a:r>
            <a:endParaRPr>
              <a:solidFill>
                <a:srgbClr val="595959"/>
              </a:solidFill>
            </a:endParaRPr>
          </a:p>
        </p:txBody>
      </p:sp>
      <p:sp>
        <p:nvSpPr>
          <p:cNvPr id="84" name="Google Shape;84;p17"/>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5" name="Google Shape;85;p17"/>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sz="1200"/>
              <a:t>Discussing ideas</a:t>
            </a:r>
            <a:r>
              <a:rPr lang="en"/>
              <a:t>                                                                                                                  </a:t>
            </a:r>
            <a:endParaRPr/>
          </a:p>
        </p:txBody>
      </p:sp>
      <p:sp>
        <p:nvSpPr>
          <p:cNvPr id="86" name="Google Shape;86;p17"/>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7" name="Google Shape;87;p17"/>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8" name="Google Shape;88;p17"/>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a:t>
            </a:r>
            <a:r>
              <a:rPr lang="en" sz="1200">
                <a:solidFill>
                  <a:schemeClr val="dk1"/>
                </a:solidFill>
              </a:rPr>
              <a:t>Meditation</a:t>
            </a:r>
            <a:r>
              <a:rPr lang="en">
                <a:solidFill>
                  <a:schemeClr val="dk1"/>
                </a:solidFill>
              </a:rPr>
              <a:t>                    </a:t>
            </a:r>
            <a:r>
              <a:rPr lang="en">
                <a:solidFill>
                  <a:srgbClr val="595959"/>
                </a:solidFill>
              </a:rPr>
              <a:t>             </a:t>
            </a:r>
            <a:endParaRPr>
              <a:solidFill>
                <a:schemeClr val="dk1"/>
              </a:solidFill>
            </a:endParaRPr>
          </a:p>
        </p:txBody>
      </p:sp>
      <p:sp>
        <p:nvSpPr>
          <p:cNvPr id="89" name="Google Shape;89;p17"/>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sz="1200">
                <a:solidFill>
                  <a:schemeClr val="dk1"/>
                </a:solidFill>
              </a:rPr>
              <a:t>Gain knowledge</a:t>
            </a:r>
            <a:r>
              <a:rPr lang="en" sz="1800">
                <a:solidFill>
                  <a:srgbClr val="595959"/>
                </a:solidFill>
              </a:rPr>
              <a:t>    </a:t>
            </a:r>
            <a:r>
              <a:rPr lang="en" sz="1800">
                <a:solidFill>
                  <a:srgbClr val="595959"/>
                </a:solidFill>
              </a:rPr>
              <a:t>                                              </a:t>
            </a:r>
            <a:endParaRPr>
              <a:solidFill>
                <a:srgbClr val="595959"/>
              </a:solidFill>
            </a:endParaRPr>
          </a:p>
        </p:txBody>
      </p:sp>
      <p:sp>
        <p:nvSpPr>
          <p:cNvPr id="90" name="Google Shape;90;p17"/>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 name="Google Shape;91;p17"/>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2" name="Google Shape;92;p17"/>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sz="1200"/>
              <a:t>Develop skills</a:t>
            </a:r>
            <a:r>
              <a:rPr lang="en"/>
              <a:t>                   </a:t>
            </a:r>
            <a:endParaRPr/>
          </a:p>
        </p:txBody>
      </p:sp>
      <p:sp>
        <p:nvSpPr>
          <p:cNvPr id="93" name="Google Shape;93;p17"/>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sz="1200"/>
              <a:t>Healing others</a:t>
            </a:r>
            <a:r>
              <a:rPr lang="en"/>
              <a:t>                  </a:t>
            </a:r>
            <a:endParaRPr/>
          </a:p>
        </p:txBody>
      </p:sp>
      <p:sp>
        <p:nvSpPr>
          <p:cNvPr id="94" name="Google Shape;94;p17"/>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5" name="Google Shape;95;p17"/>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6" name="Google Shape;96;p17"/>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sz="1200"/>
              <a:t>Good relationships</a:t>
            </a:r>
            <a:r>
              <a:rPr lang="en"/>
              <a:t>                            </a:t>
            </a:r>
            <a:endParaRPr/>
          </a:p>
        </p:txBody>
      </p:sp>
      <p:sp>
        <p:nvSpPr>
          <p:cNvPr id="97" name="Google Shape;97;p17"/>
          <p:cNvSpPr txBox="1"/>
          <p:nvPr/>
        </p:nvSpPr>
        <p:spPr>
          <a:xfrm>
            <a:off x="7425050"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 Helping community</a:t>
            </a:r>
            <a:r>
              <a:rPr lang="en">
                <a:solidFill>
                  <a:schemeClr val="dk1"/>
                </a:solidFill>
              </a:rPr>
              <a:t>                        </a:t>
            </a:r>
            <a:r>
              <a:rPr lang="en" sz="1800">
                <a:solidFill>
                  <a:schemeClr val="dk2"/>
                </a:solidFill>
              </a:rPr>
              <a:t>         </a:t>
            </a:r>
            <a:endParaRPr/>
          </a:p>
        </p:txBody>
      </p:sp>
      <p:sp>
        <p:nvSpPr>
          <p:cNvPr id="98" name="Google Shape;98;p17"/>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9" name="Google Shape;99;p17"/>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0" name="Google Shape;100;p17"/>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sz="1200"/>
              <a:t>Taking responsibility</a:t>
            </a:r>
            <a:r>
              <a:rPr lang="en"/>
              <a:t>                                           </a:t>
            </a:r>
            <a:endParaRPr/>
          </a:p>
        </p:txBody>
      </p:sp>
      <p:sp>
        <p:nvSpPr>
          <p:cNvPr id="101" name="Google Shape;101;p17"/>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Inheriting at birth</a:t>
            </a:r>
            <a:r>
              <a:rPr lang="en"/>
              <a:t>                     </a:t>
            </a:r>
            <a:endParaRPr/>
          </a:p>
        </p:txBody>
      </p:sp>
      <p:pic>
        <p:nvPicPr>
          <p:cNvPr id="102" name="Google Shape;102;p17"/>
          <p:cNvPicPr preferRelativeResize="0"/>
          <p:nvPr/>
        </p:nvPicPr>
        <p:blipFill>
          <a:blip r:embed="rId3">
            <a:alphaModFix/>
          </a:blip>
          <a:stretch>
            <a:fillRect/>
          </a:stretch>
        </p:blipFill>
        <p:spPr>
          <a:xfrm>
            <a:off x="6083575" y="200750"/>
            <a:ext cx="1136425" cy="549550"/>
          </a:xfrm>
          <a:prstGeom prst="rect">
            <a:avLst/>
          </a:prstGeom>
          <a:noFill/>
          <a:ln>
            <a:noFill/>
          </a:ln>
        </p:spPr>
      </p:pic>
      <p:pic>
        <p:nvPicPr>
          <p:cNvPr id="103" name="Google Shape;103;p17"/>
          <p:cNvPicPr preferRelativeResize="0"/>
          <p:nvPr/>
        </p:nvPicPr>
        <p:blipFill>
          <a:blip r:embed="rId4">
            <a:alphaModFix/>
          </a:blip>
          <a:stretch>
            <a:fillRect/>
          </a:stretch>
        </p:blipFill>
        <p:spPr>
          <a:xfrm>
            <a:off x="7659850" y="200750"/>
            <a:ext cx="1136426" cy="549550"/>
          </a:xfrm>
          <a:prstGeom prst="rect">
            <a:avLst/>
          </a:prstGeom>
          <a:noFill/>
          <a:ln>
            <a:noFill/>
          </a:ln>
        </p:spPr>
      </p:pic>
      <p:pic>
        <p:nvPicPr>
          <p:cNvPr id="104" name="Google Shape;104;p17"/>
          <p:cNvPicPr preferRelativeResize="0"/>
          <p:nvPr/>
        </p:nvPicPr>
        <p:blipFill>
          <a:blip r:embed="rId5">
            <a:alphaModFix/>
          </a:blip>
          <a:stretch>
            <a:fillRect/>
          </a:stretch>
        </p:blipFill>
        <p:spPr>
          <a:xfrm>
            <a:off x="6083575" y="1133575"/>
            <a:ext cx="1136426" cy="651524"/>
          </a:xfrm>
          <a:prstGeom prst="rect">
            <a:avLst/>
          </a:prstGeom>
          <a:noFill/>
          <a:ln>
            <a:noFill/>
          </a:ln>
        </p:spPr>
      </p:pic>
      <p:pic>
        <p:nvPicPr>
          <p:cNvPr descr="Human knowledge 1080P, 2K, 4K, 5K HD wallpapers free download ..." id="105" name="Google Shape;105;p17"/>
          <p:cNvPicPr preferRelativeResize="0"/>
          <p:nvPr/>
        </p:nvPicPr>
        <p:blipFill>
          <a:blip r:embed="rId6">
            <a:alphaModFix/>
          </a:blip>
          <a:stretch>
            <a:fillRect/>
          </a:stretch>
        </p:blipFill>
        <p:spPr>
          <a:xfrm>
            <a:off x="7659850" y="1133575"/>
            <a:ext cx="1136424" cy="651525"/>
          </a:xfrm>
          <a:prstGeom prst="rect">
            <a:avLst/>
          </a:prstGeom>
          <a:noFill/>
          <a:ln>
            <a:noFill/>
          </a:ln>
        </p:spPr>
      </p:pic>
      <p:pic>
        <p:nvPicPr>
          <p:cNvPr id="106" name="Google Shape;106;p17"/>
          <p:cNvPicPr preferRelativeResize="0"/>
          <p:nvPr/>
        </p:nvPicPr>
        <p:blipFill>
          <a:blip r:embed="rId7">
            <a:alphaModFix/>
          </a:blip>
          <a:stretch>
            <a:fillRect/>
          </a:stretch>
        </p:blipFill>
        <p:spPr>
          <a:xfrm>
            <a:off x="6083575" y="2203525"/>
            <a:ext cx="1136426" cy="592349"/>
          </a:xfrm>
          <a:prstGeom prst="rect">
            <a:avLst/>
          </a:prstGeom>
          <a:noFill/>
          <a:ln>
            <a:noFill/>
          </a:ln>
        </p:spPr>
      </p:pic>
      <p:pic>
        <p:nvPicPr>
          <p:cNvPr descr="Miracle of Frankfurt': Lakenheath Airmen recovering after shooting ..." id="107" name="Google Shape;107;p17"/>
          <p:cNvPicPr preferRelativeResize="0"/>
          <p:nvPr/>
        </p:nvPicPr>
        <p:blipFill>
          <a:blip r:embed="rId8">
            <a:alphaModFix/>
          </a:blip>
          <a:stretch>
            <a:fillRect/>
          </a:stretch>
        </p:blipFill>
        <p:spPr>
          <a:xfrm>
            <a:off x="7652225" y="2203525"/>
            <a:ext cx="1136425" cy="592349"/>
          </a:xfrm>
          <a:prstGeom prst="rect">
            <a:avLst/>
          </a:prstGeom>
          <a:noFill/>
          <a:ln>
            <a:noFill/>
          </a:ln>
        </p:spPr>
      </p:pic>
      <p:pic>
        <p:nvPicPr>
          <p:cNvPr id="108" name="Google Shape;108;p17"/>
          <p:cNvPicPr preferRelativeResize="0"/>
          <p:nvPr/>
        </p:nvPicPr>
        <p:blipFill>
          <a:blip r:embed="rId9">
            <a:alphaModFix/>
          </a:blip>
          <a:stretch>
            <a:fillRect/>
          </a:stretch>
        </p:blipFill>
        <p:spPr>
          <a:xfrm>
            <a:off x="6083575" y="3228975"/>
            <a:ext cx="1136426" cy="549550"/>
          </a:xfrm>
          <a:prstGeom prst="rect">
            <a:avLst/>
          </a:prstGeom>
          <a:noFill/>
          <a:ln>
            <a:noFill/>
          </a:ln>
        </p:spPr>
      </p:pic>
      <p:pic>
        <p:nvPicPr>
          <p:cNvPr id="109" name="Google Shape;109;p17"/>
          <p:cNvPicPr preferRelativeResize="0"/>
          <p:nvPr/>
        </p:nvPicPr>
        <p:blipFill>
          <a:blip r:embed="rId10">
            <a:alphaModFix/>
          </a:blip>
          <a:stretch>
            <a:fillRect/>
          </a:stretch>
        </p:blipFill>
        <p:spPr>
          <a:xfrm>
            <a:off x="7643100" y="3242850"/>
            <a:ext cx="1136424" cy="549549"/>
          </a:xfrm>
          <a:prstGeom prst="rect">
            <a:avLst/>
          </a:prstGeom>
          <a:noFill/>
          <a:ln>
            <a:noFill/>
          </a:ln>
        </p:spPr>
      </p:pic>
      <p:pic>
        <p:nvPicPr>
          <p:cNvPr id="110" name="Google Shape;110;p17"/>
          <p:cNvPicPr preferRelativeResize="0"/>
          <p:nvPr/>
        </p:nvPicPr>
        <p:blipFill>
          <a:blip r:embed="rId11">
            <a:alphaModFix/>
          </a:blip>
          <a:stretch>
            <a:fillRect/>
          </a:stretch>
        </p:blipFill>
        <p:spPr>
          <a:xfrm>
            <a:off x="6083575" y="4192600"/>
            <a:ext cx="1136425" cy="518200"/>
          </a:xfrm>
          <a:prstGeom prst="rect">
            <a:avLst/>
          </a:prstGeom>
          <a:noFill/>
          <a:ln>
            <a:noFill/>
          </a:ln>
        </p:spPr>
      </p:pic>
      <p:pic>
        <p:nvPicPr>
          <p:cNvPr id="111" name="Google Shape;111;p17"/>
          <p:cNvPicPr preferRelativeResize="0"/>
          <p:nvPr/>
        </p:nvPicPr>
        <p:blipFill>
          <a:blip r:embed="rId12">
            <a:alphaModFix/>
          </a:blip>
          <a:stretch>
            <a:fillRect/>
          </a:stretch>
        </p:blipFill>
        <p:spPr>
          <a:xfrm>
            <a:off x="7653925" y="4192600"/>
            <a:ext cx="1136425" cy="518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117" name="Google Shape;117;p18"/>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highlight>
                  <a:schemeClr val="lt1"/>
                </a:highlight>
                <a:latin typeface="Comfortaa"/>
                <a:ea typeface="Comfortaa"/>
                <a:cs typeface="Comfortaa"/>
                <a:sym typeface="Comfortaa"/>
              </a:rPr>
              <a:t>The </a:t>
            </a:r>
            <a:r>
              <a:rPr lang="en" sz="1400">
                <a:solidFill>
                  <a:srgbClr val="000000"/>
                </a:solidFill>
                <a:highlight>
                  <a:schemeClr val="lt1"/>
                </a:highlight>
                <a:uFill>
                  <a:noFill/>
                </a:uFill>
                <a:latin typeface="Comfortaa"/>
                <a:ea typeface="Comfortaa"/>
                <a:cs typeface="Comfortaa"/>
                <a:sym typeface="Comfortaa"/>
                <a:hlinkClick r:id="rId3">
                  <a:extLst>
                    <a:ext uri="{A12FA001-AC4F-418D-AE19-62706E023703}">
                      <ahyp:hlinkClr val="tx"/>
                    </a:ext>
                  </a:extLst>
                </a:hlinkClick>
              </a:rPr>
              <a:t>mana</a:t>
            </a:r>
            <a:r>
              <a:rPr lang="en" sz="1400">
                <a:solidFill>
                  <a:srgbClr val="000000"/>
                </a:solidFill>
                <a:highlight>
                  <a:schemeClr val="lt1"/>
                </a:highlight>
                <a:latin typeface="Comfortaa"/>
                <a:ea typeface="Comfortaa"/>
                <a:cs typeface="Comfortaa"/>
                <a:sym typeface="Comfortaa"/>
              </a:rPr>
              <a:t> of a tribe was invested in the carving of elaborate pātaka (elevated food stores), which showed wealth and hospitality, and in large waka taua (carved canoes).</a:t>
            </a:r>
            <a:endParaRPr sz="1400">
              <a:solidFill>
                <a:srgbClr val="000000"/>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t/>
            </a:r>
            <a:endParaRPr sz="1400">
              <a:solidFill>
                <a:schemeClr val="dk1"/>
              </a:solidFill>
              <a:highlight>
                <a:srgbClr val="FFFFFF"/>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4"/>
              </a:rPr>
              <a:t>link</a:t>
            </a:r>
            <a:r>
              <a:rPr lang="en" sz="1400">
                <a:solidFill>
                  <a:srgbClr val="333333"/>
                </a:solidFill>
                <a:highlight>
                  <a:schemeClr val="lt1"/>
                </a:highlight>
                <a:latin typeface="Comfortaa"/>
                <a:ea typeface="Comfortaa"/>
                <a:cs typeface="Comfortaa"/>
                <a:sym typeface="Comfortaa"/>
              </a:rPr>
              <a:t> about Māori carvings.</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solidFill>
                <a:schemeClr val="dk1"/>
              </a:solidFill>
              <a:highlight>
                <a:srgbClr val="FFFFFF"/>
              </a:highlight>
              <a:latin typeface="Comfortaa"/>
              <a:ea typeface="Comfortaa"/>
              <a:cs typeface="Comfortaa"/>
              <a:sym typeface="Comfortaa"/>
            </a:endParaRPr>
          </a:p>
        </p:txBody>
      </p:sp>
      <p:pic>
        <p:nvPicPr>
          <p:cNvPr id="118" name="Google Shape;118;p18"/>
          <p:cNvPicPr preferRelativeResize="0"/>
          <p:nvPr/>
        </p:nvPicPr>
        <p:blipFill>
          <a:blip r:embed="rId5">
            <a:alphaModFix/>
          </a:blip>
          <a:stretch>
            <a:fillRect/>
          </a:stretch>
        </p:blipFill>
        <p:spPr>
          <a:xfrm>
            <a:off x="2823500" y="2172375"/>
            <a:ext cx="3396076" cy="2694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Famous Examples Of Māori Carvings</a:t>
            </a:r>
            <a:endParaRPr/>
          </a:p>
        </p:txBody>
      </p:sp>
      <p:sp>
        <p:nvSpPr>
          <p:cNvPr id="124" name="Google Shape;124;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1450">
                <a:solidFill>
                  <a:srgbClr val="333333"/>
                </a:solidFill>
                <a:highlight>
                  <a:srgbClr val="F9F7F4"/>
                </a:highlight>
                <a:latin typeface="Georgia"/>
                <a:ea typeface="Georgia"/>
                <a:cs typeface="Georgia"/>
                <a:sym typeface="Georgia"/>
              </a:rPr>
              <a:t>A famous example from this period is now known as the Te Kaha pātaka. The maihi (bargeboards) and kūwaha (doorway) survive from a pātaka that once stood at Maraenui, beside the Mōtū River in Bay of Plenty. Each maihi shows the hauling of a whale by alternate human and manaia (beaked) figures, superbly embellished with the taowaru style (where figures stand one above the other) of the taratara ā kae surface pattern, which depicts whales. The layering of the figures and the abstract patterning create an extraordinary sense of depth in the relief.</a:t>
            </a:r>
            <a:endParaRPr sz="1450">
              <a:solidFill>
                <a:srgbClr val="333333"/>
              </a:solidFill>
              <a:highlight>
                <a:srgbClr val="F9F7F4"/>
              </a:highlight>
              <a:latin typeface="Georgia"/>
              <a:ea typeface="Georgia"/>
              <a:cs typeface="Georgia"/>
              <a:sym typeface="Georgia"/>
            </a:endParaRPr>
          </a:p>
          <a:p>
            <a:pPr indent="0" lvl="0" marL="0" rtl="0" algn="l">
              <a:lnSpc>
                <a:spcPct val="125000"/>
              </a:lnSpc>
              <a:spcBef>
                <a:spcPts val="700"/>
              </a:spcBef>
              <a:spcAft>
                <a:spcPts val="0"/>
              </a:spcAft>
              <a:buNone/>
            </a:pPr>
            <a:r>
              <a:rPr lang="en" sz="1750">
                <a:solidFill>
                  <a:srgbClr val="010101"/>
                </a:solidFill>
                <a:highlight>
                  <a:srgbClr val="F9F7F4"/>
                </a:highlight>
                <a:latin typeface="Georgia"/>
                <a:ea typeface="Georgia"/>
                <a:cs typeface="Georgia"/>
                <a:sym typeface="Georgia"/>
              </a:rPr>
              <a:t>‘Serpentine’ style</a:t>
            </a:r>
            <a:endParaRPr sz="1300">
              <a:solidFill>
                <a:srgbClr val="333333"/>
              </a:solidFill>
              <a:highlight>
                <a:srgbClr val="F9F7F4"/>
              </a:highlight>
              <a:latin typeface="Georgia"/>
              <a:ea typeface="Georgia"/>
              <a:cs typeface="Georgia"/>
              <a:sym typeface="Georgia"/>
            </a:endParaRPr>
          </a:p>
          <a:p>
            <a:pPr indent="0" lvl="0" marL="0" rtl="0" algn="l">
              <a:lnSpc>
                <a:spcPct val="160000"/>
              </a:lnSpc>
              <a:spcBef>
                <a:spcPts val="700"/>
              </a:spcBef>
              <a:spcAft>
                <a:spcPts val="0"/>
              </a:spcAft>
              <a:buNone/>
            </a:pPr>
            <a:r>
              <a:rPr lang="en" sz="1300">
                <a:solidFill>
                  <a:srgbClr val="333333"/>
                </a:solidFill>
                <a:highlight>
                  <a:srgbClr val="F9F7F4"/>
                </a:highlight>
                <a:latin typeface="Georgia"/>
                <a:ea typeface="Georgia"/>
                <a:cs typeface="Georgia"/>
                <a:sym typeface="Georgia"/>
              </a:rPr>
              <a:t>Unaunahi is most prevalent in Te Tai Tokerau (Northland), and ritorito in carving by Te Āti Awa of Taranaki. Te Āti Awa examples are distinctive for the depth of modelling created by the figures’ intertwining limbs, and also for the unique shape of their foreheads, peaked in homage to the mountain Taranaki.</a:t>
            </a:r>
            <a:endParaRPr sz="1300">
              <a:solidFill>
                <a:srgbClr val="333333"/>
              </a:solidFill>
              <a:highlight>
                <a:srgbClr val="F9F7F4"/>
              </a:highlight>
              <a:latin typeface="Georgia"/>
              <a:ea typeface="Georgia"/>
              <a:cs typeface="Georgia"/>
              <a:sym typeface="Georgia"/>
            </a:endParaRPr>
          </a:p>
          <a:p>
            <a:pPr indent="0" lvl="0" marL="0" rtl="0" algn="l">
              <a:lnSpc>
                <a:spcPct val="125000"/>
              </a:lnSpc>
              <a:spcBef>
                <a:spcPts val="2000"/>
              </a:spcBef>
              <a:spcAft>
                <a:spcPts val="0"/>
              </a:spcAft>
              <a:buClr>
                <a:schemeClr val="dk1"/>
              </a:buClr>
              <a:buSzPts val="1100"/>
              <a:buFont typeface="Arial"/>
              <a:buNone/>
            </a:pPr>
            <a:r>
              <a:t/>
            </a:r>
            <a:endParaRPr sz="1300">
              <a:solidFill>
                <a:srgbClr val="333333"/>
              </a:solidFill>
              <a:highlight>
                <a:srgbClr val="F9F7F4"/>
              </a:highlight>
              <a:latin typeface="Georgia"/>
              <a:ea typeface="Georgia"/>
              <a:cs typeface="Georgia"/>
              <a:sym typeface="Georgia"/>
            </a:endParaRPr>
          </a:p>
          <a:p>
            <a:pPr indent="0" lvl="0" marL="0" rtl="0" algn="l">
              <a:spcBef>
                <a:spcPts val="1200"/>
              </a:spcBef>
              <a:spcAft>
                <a:spcPts val="1200"/>
              </a:spcAft>
              <a:buNone/>
            </a:pPr>
            <a:r>
              <a:t/>
            </a:r>
            <a:endParaRPr sz="1200">
              <a:solidFill>
                <a:schemeClr val="dk1"/>
              </a:solidFill>
              <a:highlight>
                <a:srgbClr val="FFFFFF"/>
              </a:highlight>
            </a:endParaRPr>
          </a:p>
        </p:txBody>
      </p:sp>
      <p:sp>
        <p:nvSpPr>
          <p:cNvPr id="125" name="Google Shape;125;p19"/>
          <p:cNvSpPr txBox="1"/>
          <p:nvPr/>
        </p:nvSpPr>
        <p:spPr>
          <a:xfrm>
            <a:off x="311700" y="1192525"/>
            <a:ext cx="8520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500">
              <a:solidFill>
                <a:srgbClr val="4A4A4C"/>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131" name="Google Shape;131;p20"/>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33333"/>
                </a:solidFill>
                <a:highlight>
                  <a:schemeClr val="lt1"/>
                </a:highlight>
              </a:rPr>
              <a:t>Thousands of years ago, the ancestors of Māori journeyed out of South-East Asia and into the Pacific. They sailed in waka (canoes).</a:t>
            </a:r>
            <a:endParaRPr sz="1800">
              <a:solidFill>
                <a:schemeClr val="dk1"/>
              </a:solidFill>
              <a:highlight>
                <a:schemeClr val="lt1"/>
              </a:highlight>
            </a:endParaRPr>
          </a:p>
          <a:p>
            <a:pPr indent="0" lvl="0" marL="0" rtl="0" algn="l">
              <a:lnSpc>
                <a:spcPct val="100000"/>
              </a:lnSpc>
              <a:spcBef>
                <a:spcPts val="1200"/>
              </a:spcBef>
              <a:spcAft>
                <a:spcPts val="0"/>
              </a:spcAft>
              <a:buNone/>
            </a:pPr>
            <a:r>
              <a:rPr lang="en" sz="1800">
                <a:solidFill>
                  <a:schemeClr val="dk1"/>
                </a:solidFill>
              </a:rPr>
              <a:t>Click on this </a:t>
            </a:r>
            <a:r>
              <a:rPr lang="en" sz="1800" u="sng">
                <a:solidFill>
                  <a:schemeClr val="hlink"/>
                </a:solidFill>
                <a:hlinkClick r:id="rId3"/>
              </a:rPr>
              <a:t>link</a:t>
            </a:r>
            <a:r>
              <a:rPr lang="en" sz="1800">
                <a:solidFill>
                  <a:schemeClr val="dk1"/>
                </a:solidFill>
                <a:highlight>
                  <a:schemeClr val="lt1"/>
                </a:highlight>
              </a:rPr>
              <a:t> about Māori canoe navigation</a:t>
            </a:r>
            <a:r>
              <a:rPr lang="en" sz="1800">
                <a:solidFill>
                  <a:schemeClr val="dk1"/>
                </a:solidFill>
                <a:highlight>
                  <a:schemeClr val="lt1"/>
                </a:highlight>
              </a:rPr>
              <a:t>.</a:t>
            </a:r>
            <a:endParaRPr sz="1800">
              <a:solidFill>
                <a:schemeClr val="dk1"/>
              </a:solidFill>
              <a:highlight>
                <a:schemeClr val="lt1"/>
              </a:highlight>
            </a:endParaRPr>
          </a:p>
          <a:p>
            <a:pPr indent="0" lvl="0" marL="457200" rtl="0" algn="l">
              <a:lnSpc>
                <a:spcPct val="100000"/>
              </a:lnSpc>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In your Global Studies book, write the date and the heading “Māori Canoe Navigation.” </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In small groups, </a:t>
            </a:r>
            <a:r>
              <a:rPr lang="en" sz="1800">
                <a:solidFill>
                  <a:srgbClr val="333333"/>
                </a:solidFill>
                <a:highlight>
                  <a:srgbClr val="FFFFFF"/>
                </a:highlight>
              </a:rPr>
              <a:t>write 10 reasons for why canoe navigation will help with restoring mana for the Māori.</a:t>
            </a:r>
            <a:endParaRPr sz="1800">
              <a:solidFill>
                <a:schemeClr val="dk1"/>
              </a:solidFill>
              <a:highlight>
                <a:schemeClr val="lt1"/>
              </a:highlight>
            </a:endParaRPr>
          </a:p>
        </p:txBody>
      </p:sp>
      <p:pic>
        <p:nvPicPr>
          <p:cNvPr id="132" name="Google Shape;132;p20"/>
          <p:cNvPicPr preferRelativeResize="0"/>
          <p:nvPr/>
        </p:nvPicPr>
        <p:blipFill>
          <a:blip r:embed="rId4">
            <a:alphaModFix/>
          </a:blip>
          <a:stretch>
            <a:fillRect/>
          </a:stretch>
        </p:blipFill>
        <p:spPr>
          <a:xfrm>
            <a:off x="6456500" y="236950"/>
            <a:ext cx="2438474" cy="13934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Māori Canoe Navigation</a:t>
            </a:r>
            <a:endParaRPr/>
          </a:p>
        </p:txBody>
      </p:sp>
      <p:sp>
        <p:nvSpPr>
          <p:cNvPr id="138" name="Google Shape;138;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571500" rtl="0" algn="l">
              <a:lnSpc>
                <a:spcPct val="137500"/>
              </a:lnSpc>
              <a:spcBef>
                <a:spcPts val="0"/>
              </a:spcBef>
              <a:spcAft>
                <a:spcPts val="0"/>
              </a:spcAft>
              <a:buClr>
                <a:schemeClr val="dk1"/>
              </a:buClr>
              <a:buSzPts val="1100"/>
              <a:buFont typeface="Arial"/>
              <a:buNone/>
            </a:pPr>
            <a:r>
              <a:t/>
            </a:r>
            <a:endParaRPr sz="1200">
              <a:solidFill>
                <a:srgbClr val="333333"/>
              </a:solidFill>
              <a:highlight>
                <a:srgbClr val="F9F7F4"/>
              </a:highlight>
              <a:latin typeface="Georgia"/>
              <a:ea typeface="Georgia"/>
              <a:cs typeface="Georgia"/>
              <a:sym typeface="Georgia"/>
            </a:endParaRPr>
          </a:p>
          <a:p>
            <a:pPr indent="0" lvl="0" marL="0" rtl="0" algn="l">
              <a:lnSpc>
                <a:spcPct val="160000"/>
              </a:lnSpc>
              <a:spcBef>
                <a:spcPts val="1700"/>
              </a:spcBef>
              <a:spcAft>
                <a:spcPts val="0"/>
              </a:spcAft>
              <a:buNone/>
            </a:pPr>
            <a:r>
              <a:t/>
            </a:r>
            <a:endParaRPr sz="1300">
              <a:solidFill>
                <a:srgbClr val="333333"/>
              </a:solidFill>
              <a:highlight>
                <a:srgbClr val="F9F7F4"/>
              </a:highlight>
              <a:latin typeface="Georgia"/>
              <a:ea typeface="Georgia"/>
              <a:cs typeface="Georgia"/>
              <a:sym typeface="Georgia"/>
            </a:endParaRPr>
          </a:p>
          <a:p>
            <a:pPr indent="0" lvl="0" marL="0" rtl="0" algn="l">
              <a:lnSpc>
                <a:spcPct val="125000"/>
              </a:lnSpc>
              <a:spcBef>
                <a:spcPts val="2000"/>
              </a:spcBef>
              <a:spcAft>
                <a:spcPts val="0"/>
              </a:spcAft>
              <a:buNone/>
            </a:pPr>
            <a:r>
              <a:t/>
            </a:r>
            <a:endParaRPr sz="1300">
              <a:solidFill>
                <a:srgbClr val="333333"/>
              </a:solidFill>
              <a:highlight>
                <a:srgbClr val="F9F7F4"/>
              </a:highlight>
              <a:latin typeface="Georgia"/>
              <a:ea typeface="Georgia"/>
              <a:cs typeface="Georgia"/>
              <a:sym typeface="Georgia"/>
            </a:endParaRPr>
          </a:p>
          <a:p>
            <a:pPr indent="0" lvl="0" marL="0" rtl="0" algn="l">
              <a:spcBef>
                <a:spcPts val="1200"/>
              </a:spcBef>
              <a:spcAft>
                <a:spcPts val="1200"/>
              </a:spcAft>
              <a:buNone/>
            </a:pPr>
            <a:r>
              <a:t/>
            </a:r>
            <a:endParaRPr sz="1200">
              <a:solidFill>
                <a:schemeClr val="dk1"/>
              </a:solidFill>
              <a:highlight>
                <a:srgbClr val="FFFFFF"/>
              </a:highlight>
            </a:endParaRPr>
          </a:p>
        </p:txBody>
      </p:sp>
      <p:sp>
        <p:nvSpPr>
          <p:cNvPr id="139" name="Google Shape;139;p21"/>
          <p:cNvSpPr txBox="1"/>
          <p:nvPr/>
        </p:nvSpPr>
        <p:spPr>
          <a:xfrm>
            <a:off x="311700" y="1192525"/>
            <a:ext cx="8520600" cy="4371300"/>
          </a:xfrm>
          <a:prstGeom prst="rect">
            <a:avLst/>
          </a:prstGeom>
          <a:noFill/>
          <a:ln>
            <a:noFill/>
          </a:ln>
        </p:spPr>
        <p:txBody>
          <a:bodyPr anchorCtr="0" anchor="t" bIns="91425" lIns="91425" spcFirstLastPara="1" rIns="91425" wrap="square" tIns="91425">
            <a:spAutoFit/>
          </a:bodyPr>
          <a:lstStyle/>
          <a:p>
            <a:pPr indent="0" lvl="0" marL="0" marR="571500" rtl="0" algn="l">
              <a:lnSpc>
                <a:spcPct val="137500"/>
              </a:lnSpc>
              <a:spcBef>
                <a:spcPts val="0"/>
              </a:spcBef>
              <a:spcAft>
                <a:spcPts val="0"/>
              </a:spcAft>
              <a:buClr>
                <a:schemeClr val="dk1"/>
              </a:buClr>
              <a:buSzPts val="1100"/>
              <a:buFont typeface="Arial"/>
              <a:buNone/>
            </a:pPr>
            <a:r>
              <a:rPr lang="en" sz="1200">
                <a:solidFill>
                  <a:srgbClr val="333333"/>
                </a:solidFill>
                <a:highlight>
                  <a:srgbClr val="F9F7F4"/>
                </a:highlight>
                <a:latin typeface="Georgia"/>
                <a:ea typeface="Georgia"/>
                <a:cs typeface="Georgia"/>
                <a:sym typeface="Georgia"/>
              </a:rPr>
              <a:t>Over time, an outrigger (a secondary hull fixed parallel to the canoe) was added to increase stability. Decks gave stability between the hull and the outrigger. Sails were also added for greater speed, and steering paddles controlled direction.</a:t>
            </a:r>
            <a:endParaRPr sz="1200">
              <a:solidFill>
                <a:srgbClr val="333333"/>
              </a:solidFill>
              <a:highlight>
                <a:srgbClr val="F9F7F4"/>
              </a:highlight>
              <a:latin typeface="Georgia"/>
              <a:ea typeface="Georgia"/>
              <a:cs typeface="Georgia"/>
              <a:sym typeface="Georgia"/>
            </a:endParaRPr>
          </a:p>
          <a:p>
            <a:pPr indent="0" lvl="0" marL="0" marR="571500" rtl="0" algn="l">
              <a:lnSpc>
                <a:spcPct val="137500"/>
              </a:lnSpc>
              <a:spcBef>
                <a:spcPts val="1700"/>
              </a:spcBef>
              <a:spcAft>
                <a:spcPts val="0"/>
              </a:spcAft>
              <a:buClr>
                <a:schemeClr val="dk1"/>
              </a:buClr>
              <a:buSzPts val="1100"/>
              <a:buFont typeface="Arial"/>
              <a:buNone/>
            </a:pPr>
            <a:r>
              <a:rPr lang="en" sz="1200">
                <a:solidFill>
                  <a:srgbClr val="333333"/>
                </a:solidFill>
                <a:highlight>
                  <a:srgbClr val="F9F7F4"/>
                </a:highlight>
                <a:latin typeface="Georgia"/>
                <a:ea typeface="Georgia"/>
                <a:cs typeface="Georgia"/>
                <a:sym typeface="Georgia"/>
              </a:rPr>
              <a:t>The Micronesian baurua and proa were the most sophisticated outrigger canoes. They were always sailed with the outrigger facing the oncoming wind, so that it did not drag and slow the vessel. Hulls had a distinctive asymmetric shape. The outside of the hull was flat, which stopped the wind pushing the canoe sideways; the inside was rounded to keep the water flowing between the hull and the outrigger. Carefully counter-balanced decks maintained overall stability.</a:t>
            </a:r>
            <a:endParaRPr sz="1200">
              <a:solidFill>
                <a:srgbClr val="333333"/>
              </a:solidFill>
              <a:highlight>
                <a:srgbClr val="F9F7F4"/>
              </a:highlight>
              <a:latin typeface="Georgia"/>
              <a:ea typeface="Georgia"/>
              <a:cs typeface="Georgia"/>
              <a:sym typeface="Georgia"/>
            </a:endParaRPr>
          </a:p>
          <a:p>
            <a:pPr indent="0" lvl="0" marL="0" marR="571500" rtl="0" algn="l">
              <a:lnSpc>
                <a:spcPct val="137500"/>
              </a:lnSpc>
              <a:spcBef>
                <a:spcPts val="1700"/>
              </a:spcBef>
              <a:spcAft>
                <a:spcPts val="0"/>
              </a:spcAft>
              <a:buClr>
                <a:schemeClr val="dk1"/>
              </a:buClr>
              <a:buSzPts val="1100"/>
              <a:buFont typeface="Arial"/>
              <a:buNone/>
            </a:pPr>
            <a:r>
              <a:rPr lang="en" sz="1200">
                <a:solidFill>
                  <a:srgbClr val="333333"/>
                </a:solidFill>
                <a:highlight>
                  <a:srgbClr val="F9F7F4"/>
                </a:highlight>
                <a:latin typeface="Georgia"/>
                <a:ea typeface="Georgia"/>
                <a:cs typeface="Georgia"/>
                <a:sym typeface="Georgia"/>
              </a:rPr>
              <a:t>The stability and speed of these canoes allowed navigators to sail across long stretches of open sea between relatively distant islands. European explorers, including James Cook and Charles Wilkes, observed craft like these moving much faster than their own ships: some were estimated to be travelling at up to 22 knots. In two separate incidents, Louis-Antoine de Bougainville in Samoa and Cook in Tonga wrote that outrigger canoes sailed around them, ‘with the same ease as if we had been at anchor’.</a:t>
            </a:r>
            <a:endParaRPr sz="1200">
              <a:solidFill>
                <a:srgbClr val="333333"/>
              </a:solidFill>
              <a:highlight>
                <a:srgbClr val="F9F7F4"/>
              </a:highlight>
              <a:latin typeface="Georgia"/>
              <a:ea typeface="Georgia"/>
              <a:cs typeface="Georgia"/>
              <a:sym typeface="Georgia"/>
            </a:endParaRPr>
          </a:p>
          <a:p>
            <a:pPr indent="0" lvl="0" marL="0" rtl="0" algn="l">
              <a:lnSpc>
                <a:spcPct val="115000"/>
              </a:lnSpc>
              <a:spcBef>
                <a:spcPts val="1700"/>
              </a:spcBef>
              <a:spcAft>
                <a:spcPts val="0"/>
              </a:spcAft>
              <a:buNone/>
            </a:pPr>
            <a:r>
              <a:t/>
            </a:r>
            <a:endParaRPr sz="1500">
              <a:solidFill>
                <a:srgbClr val="4A4A4C"/>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