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Roboto"/>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ato-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6928e416c5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6928e416c5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6928e416c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6928e416c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ba30fe9a5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ba30fe9a5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6928e416c5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6928e416c5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6928e416c5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g26928e416c5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6928e416c5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26928e416c5_0_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6928e416c5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26928e416c5_0_2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6928e416c5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6928e416c5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6928e416c5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6928e416c5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ZQTQSbjecLg"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Creative Writing Slideshow 2</a:t>
            </a:r>
            <a:endParaRPr/>
          </a:p>
        </p:txBody>
      </p:sp>
      <p:sp>
        <p:nvSpPr>
          <p:cNvPr id="59" name="Google Shape;59;p13"/>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solidFill>
                  <a:srgbClr val="495057"/>
                </a:solidFill>
                <a:highlight>
                  <a:srgbClr val="FFFFFF"/>
                </a:highlight>
                <a:latin typeface="Roboto"/>
                <a:ea typeface="Roboto"/>
                <a:cs typeface="Roboto"/>
                <a:sym typeface="Roboto"/>
              </a:rPr>
              <a:t>L.I: We are PLANNING creative writing by </a:t>
            </a:r>
            <a:r>
              <a:rPr i="1" lang="en" sz="1200">
                <a:solidFill>
                  <a:srgbClr val="495057"/>
                </a:solidFill>
                <a:highlight>
                  <a:srgbClr val="FFFFFF"/>
                </a:highlight>
                <a:latin typeface="Roboto"/>
                <a:ea typeface="Roboto"/>
                <a:cs typeface="Roboto"/>
                <a:sym typeface="Roboto"/>
              </a:rPr>
              <a:t>choosing </a:t>
            </a:r>
            <a:r>
              <a:rPr lang="en" sz="1200">
                <a:solidFill>
                  <a:srgbClr val="495057"/>
                </a:solidFill>
                <a:highlight>
                  <a:srgbClr val="FFFFFF"/>
                </a:highlight>
                <a:latin typeface="Roboto"/>
                <a:ea typeface="Roboto"/>
                <a:cs typeface="Roboto"/>
                <a:sym typeface="Roboto"/>
              </a:rPr>
              <a:t>language that is appropriate to the topic, audience, and purpose.</a:t>
            </a:r>
            <a:endParaRPr sz="1200"/>
          </a:p>
        </p:txBody>
      </p:sp>
      <p:pic>
        <p:nvPicPr>
          <p:cNvPr id="60" name="Google Shape;60;p13"/>
          <p:cNvPicPr preferRelativeResize="0"/>
          <p:nvPr/>
        </p:nvPicPr>
        <p:blipFill>
          <a:blip r:embed="rId3">
            <a:alphaModFix/>
          </a:blip>
          <a:stretch>
            <a:fillRect/>
          </a:stretch>
        </p:blipFill>
        <p:spPr>
          <a:xfrm>
            <a:off x="2332375" y="2751475"/>
            <a:ext cx="4479250" cy="2239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2"/>
          <p:cNvPicPr preferRelativeResize="0"/>
          <p:nvPr/>
        </p:nvPicPr>
        <p:blipFill>
          <a:blip r:embed="rId3">
            <a:alphaModFix/>
          </a:blip>
          <a:stretch>
            <a:fillRect/>
          </a:stretch>
        </p:blipFill>
        <p:spPr>
          <a:xfrm>
            <a:off x="152400" y="152400"/>
            <a:ext cx="8833950"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Fictional World</a:t>
            </a:r>
            <a:endParaRPr/>
          </a:p>
        </p:txBody>
      </p:sp>
      <p:sp>
        <p:nvSpPr>
          <p:cNvPr id="66" name="Google Shape;66;p14"/>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000"/>
              <a:t>Watch the following </a:t>
            </a:r>
            <a:r>
              <a:rPr lang="en" sz="3000" u="sng">
                <a:solidFill>
                  <a:schemeClr val="hlink"/>
                </a:solidFill>
                <a:hlinkClick r:id="rId3"/>
              </a:rPr>
              <a:t>video</a:t>
            </a:r>
            <a:r>
              <a:rPr lang="en" sz="3000"/>
              <a:t> on how to build a fictional world.</a:t>
            </a:r>
            <a:endParaRPr sz="3000"/>
          </a:p>
        </p:txBody>
      </p:sp>
      <p:pic>
        <p:nvPicPr>
          <p:cNvPr id="67" name="Google Shape;67;p14"/>
          <p:cNvPicPr preferRelativeResize="0"/>
          <p:nvPr/>
        </p:nvPicPr>
        <p:blipFill>
          <a:blip r:embed="rId4">
            <a:alphaModFix/>
          </a:blip>
          <a:stretch>
            <a:fillRect/>
          </a:stretch>
        </p:blipFill>
        <p:spPr>
          <a:xfrm>
            <a:off x="3272100" y="152400"/>
            <a:ext cx="5192000" cy="4833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nvSpPr>
        <p:spPr>
          <a:xfrm>
            <a:off x="0" y="0"/>
            <a:ext cx="91440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‘Creative potential’ in matauranga Maori is motivated by an internal quality, reacquainting themselves with their own mana and, among other things, being motivated and inspired by what they have rather than what they have lost. This is why creativity is so important for it brings the Maori people to an experience of their own mana. This is not to say that Māori communities were not creative in the past, for indeed they were. And some of their inventions and adaptations in changing and challenging circumstances were nothing short of ingenious. What is different now, however, is that there is a conscious articulation of creative potential and its correlates – innovation, opportunity, entrepreneurship. Māori and iwi leadership are consciously articulating creativity and opportunity as a cultural determining theme.</a:t>
            </a:r>
            <a:endParaRPr/>
          </a:p>
        </p:txBody>
      </p:sp>
      <p:pic>
        <p:nvPicPr>
          <p:cNvPr id="73" name="Google Shape;73;p15"/>
          <p:cNvPicPr preferRelativeResize="0"/>
          <p:nvPr/>
        </p:nvPicPr>
        <p:blipFill>
          <a:blip r:embed="rId3">
            <a:alphaModFix/>
          </a:blip>
          <a:stretch>
            <a:fillRect/>
          </a:stretch>
        </p:blipFill>
        <p:spPr>
          <a:xfrm>
            <a:off x="1803175" y="1908600"/>
            <a:ext cx="5488375" cy="308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Mysteries Theme</a:t>
            </a:r>
            <a:endParaRPr/>
          </a:p>
        </p:txBody>
      </p:sp>
      <p:sp>
        <p:nvSpPr>
          <p:cNvPr id="79" name="Google Shape;79;p16"/>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We are looking at the context of “Spooky Mysteries.” There should be this theme in your creative stories. Use your imagination to relate to the context.</a:t>
            </a:r>
            <a:endParaRPr sz="1800"/>
          </a:p>
        </p:txBody>
      </p:sp>
      <p:pic>
        <p:nvPicPr>
          <p:cNvPr id="80" name="Google Shape;80;p16"/>
          <p:cNvPicPr preferRelativeResize="0"/>
          <p:nvPr/>
        </p:nvPicPr>
        <p:blipFill>
          <a:blip r:embed="rId3">
            <a:alphaModFix/>
          </a:blip>
          <a:stretch>
            <a:fillRect/>
          </a:stretch>
        </p:blipFill>
        <p:spPr>
          <a:xfrm>
            <a:off x="3162950" y="152400"/>
            <a:ext cx="5828651" cy="4843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300"/>
              <a:buNone/>
            </a:pPr>
            <a:r>
              <a:rPr b="1" lang="en"/>
              <a:t>Example of d</a:t>
            </a:r>
            <a:r>
              <a:rPr b="1" lang="en"/>
              <a:t>escribing Red Riding Hood</a:t>
            </a:r>
            <a:endParaRPr b="1"/>
          </a:p>
        </p:txBody>
      </p:sp>
      <p:sp>
        <p:nvSpPr>
          <p:cNvPr id="86" name="Google Shape;86;p17"/>
          <p:cNvSpPr txBox="1"/>
          <p:nvPr/>
        </p:nvSpPr>
        <p:spPr>
          <a:xfrm>
            <a:off x="384375" y="246675"/>
            <a:ext cx="2039700" cy="1293000"/>
          </a:xfrm>
          <a:prstGeom prst="rect">
            <a:avLst/>
          </a:prstGeom>
          <a:solidFill>
            <a:schemeClr val="lt1"/>
          </a:solid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rgbClr val="FF0000"/>
              </a:buClr>
              <a:buSzPts val="1200"/>
              <a:buFont typeface="Lato"/>
              <a:buAutoNum type="arabicPeriod"/>
            </a:pPr>
            <a:r>
              <a:rPr b="0" i="0" lang="en" sz="1200" u="none" cap="none" strike="noStrike">
                <a:solidFill>
                  <a:srgbClr val="FF0000"/>
                </a:solidFill>
                <a:latin typeface="Lato"/>
                <a:ea typeface="Lato"/>
                <a:cs typeface="Lato"/>
                <a:sym typeface="Lato"/>
              </a:rPr>
              <a:t>Introduction - who or what are you describing?</a:t>
            </a:r>
            <a:endParaRPr b="0" i="0" sz="1200" u="none" cap="none" strike="noStrike">
              <a:solidFill>
                <a:srgbClr val="FF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0000"/>
                </a:solidFill>
                <a:latin typeface="Lato"/>
                <a:ea typeface="Lato"/>
                <a:cs typeface="Lato"/>
                <a:sym typeface="Lato"/>
              </a:rPr>
              <a:t>Red Riding Hood - lives in a cottage in woods with mum.</a:t>
            </a:r>
            <a:endParaRPr b="0" i="0" sz="1200" u="none" cap="none" strike="noStrike">
              <a:solidFill>
                <a:srgbClr val="FF0000"/>
              </a:solidFill>
              <a:latin typeface="Lato"/>
              <a:ea typeface="Lato"/>
              <a:cs typeface="Lato"/>
              <a:sym typeface="Lato"/>
            </a:endParaRPr>
          </a:p>
        </p:txBody>
      </p:sp>
      <p:sp>
        <p:nvSpPr>
          <p:cNvPr id="87" name="Google Shape;87;p17"/>
          <p:cNvSpPr/>
          <p:nvPr/>
        </p:nvSpPr>
        <p:spPr>
          <a:xfrm>
            <a:off x="2611250" y="847750"/>
            <a:ext cx="591300" cy="236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7"/>
          <p:cNvSpPr txBox="1"/>
          <p:nvPr/>
        </p:nvSpPr>
        <p:spPr>
          <a:xfrm>
            <a:off x="3369975" y="374775"/>
            <a:ext cx="21876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9900"/>
                </a:solidFill>
                <a:latin typeface="Lato"/>
                <a:ea typeface="Lato"/>
                <a:cs typeface="Lato"/>
                <a:sym typeface="Lato"/>
              </a:rPr>
              <a:t>2. Looks</a:t>
            </a:r>
            <a:endParaRPr b="0" i="0" sz="12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9900"/>
              </a:solidFill>
              <a:latin typeface="Lato"/>
              <a:ea typeface="Lato"/>
              <a:cs typeface="Lato"/>
              <a:sym typeface="Lato"/>
            </a:endParaRPr>
          </a:p>
          <a:p>
            <a:pPr indent="-304800" lvl="0" marL="457200" marR="0" rtl="0" algn="l">
              <a:lnSpc>
                <a:spcPct val="100000"/>
              </a:lnSpc>
              <a:spcBef>
                <a:spcPts val="0"/>
              </a:spcBef>
              <a:spcAft>
                <a:spcPts val="0"/>
              </a:spcAft>
              <a:buClr>
                <a:srgbClr val="FF9900"/>
              </a:buClr>
              <a:buSzPts val="1200"/>
              <a:buFont typeface="Lato"/>
              <a:buChar char="●"/>
            </a:pPr>
            <a:r>
              <a:rPr b="0" i="0" lang="en" sz="1200" u="none" cap="none" strike="noStrike">
                <a:solidFill>
                  <a:srgbClr val="FF9900"/>
                </a:solidFill>
                <a:latin typeface="Lato"/>
                <a:ea typeface="Lato"/>
                <a:cs typeface="Lato"/>
                <a:sym typeface="Lato"/>
              </a:rPr>
              <a:t>Warm brown eyes</a:t>
            </a:r>
            <a:endParaRPr b="0" i="0" sz="1200" u="none" cap="none" strike="noStrike">
              <a:solidFill>
                <a:srgbClr val="FF9900"/>
              </a:solidFill>
              <a:latin typeface="Lato"/>
              <a:ea typeface="Lato"/>
              <a:cs typeface="Lato"/>
              <a:sym typeface="Lato"/>
            </a:endParaRPr>
          </a:p>
          <a:p>
            <a:pPr indent="-304800" lvl="0" marL="457200" marR="0" rtl="0" algn="l">
              <a:lnSpc>
                <a:spcPct val="100000"/>
              </a:lnSpc>
              <a:spcBef>
                <a:spcPts val="0"/>
              </a:spcBef>
              <a:spcAft>
                <a:spcPts val="0"/>
              </a:spcAft>
              <a:buClr>
                <a:srgbClr val="FF9900"/>
              </a:buClr>
              <a:buSzPts val="1200"/>
              <a:buFont typeface="Lato"/>
              <a:buChar char="●"/>
            </a:pPr>
            <a:r>
              <a:rPr b="0" i="0" lang="en" sz="1200" u="none" cap="none" strike="noStrike">
                <a:solidFill>
                  <a:srgbClr val="FF9900"/>
                </a:solidFill>
                <a:latin typeface="Lato"/>
                <a:ea typeface="Lato"/>
                <a:cs typeface="Lato"/>
                <a:sym typeface="Lato"/>
              </a:rPr>
              <a:t>Red cape</a:t>
            </a:r>
            <a:endParaRPr b="0" i="0" sz="1200" u="none" cap="none" strike="noStrike">
              <a:solidFill>
                <a:srgbClr val="FF9900"/>
              </a:solidFill>
              <a:latin typeface="Lato"/>
              <a:ea typeface="Lato"/>
              <a:cs typeface="Lato"/>
              <a:sym typeface="Lato"/>
            </a:endParaRPr>
          </a:p>
          <a:p>
            <a:pPr indent="-304800" lvl="0" marL="457200" marR="0" rtl="0" algn="l">
              <a:lnSpc>
                <a:spcPct val="100000"/>
              </a:lnSpc>
              <a:spcBef>
                <a:spcPts val="0"/>
              </a:spcBef>
              <a:spcAft>
                <a:spcPts val="0"/>
              </a:spcAft>
              <a:buClr>
                <a:srgbClr val="FF9900"/>
              </a:buClr>
              <a:buSzPts val="1200"/>
              <a:buFont typeface="Lato"/>
              <a:buChar char="●"/>
            </a:pPr>
            <a:r>
              <a:rPr b="0" i="0" lang="en" sz="1200" u="none" cap="none" strike="noStrike">
                <a:solidFill>
                  <a:srgbClr val="FF9900"/>
                </a:solidFill>
                <a:latin typeface="Lato"/>
                <a:ea typeface="Lato"/>
                <a:cs typeface="Lato"/>
                <a:sym typeface="Lato"/>
              </a:rPr>
              <a:t>Blonde curls</a:t>
            </a:r>
            <a:endParaRPr b="0" i="0" sz="1200" u="none" cap="none" strike="noStrike">
              <a:solidFill>
                <a:srgbClr val="FF9900"/>
              </a:solidFill>
              <a:latin typeface="Lato"/>
              <a:ea typeface="Lato"/>
              <a:cs typeface="Lato"/>
              <a:sym typeface="Lato"/>
            </a:endParaRPr>
          </a:p>
        </p:txBody>
      </p:sp>
      <p:sp>
        <p:nvSpPr>
          <p:cNvPr id="89" name="Google Shape;89;p17"/>
          <p:cNvSpPr/>
          <p:nvPr/>
        </p:nvSpPr>
        <p:spPr>
          <a:xfrm>
            <a:off x="5675675" y="936425"/>
            <a:ext cx="591300" cy="236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7"/>
          <p:cNvSpPr txBox="1"/>
          <p:nvPr/>
        </p:nvSpPr>
        <p:spPr>
          <a:xfrm>
            <a:off x="6739850" y="305800"/>
            <a:ext cx="20988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38761D"/>
                </a:solidFill>
                <a:latin typeface="Lato"/>
                <a:ea typeface="Lato"/>
                <a:cs typeface="Lato"/>
                <a:sym typeface="Lato"/>
              </a:rPr>
              <a:t>3. Characteristics</a:t>
            </a:r>
            <a:endParaRPr b="0" i="0" sz="1200" u="none" cap="none" strike="noStrike">
              <a:solidFill>
                <a:srgbClr val="38761D"/>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38761D"/>
              </a:solidFill>
              <a:latin typeface="Lato"/>
              <a:ea typeface="Lato"/>
              <a:cs typeface="Lato"/>
              <a:sym typeface="Lato"/>
            </a:endParaRPr>
          </a:p>
          <a:p>
            <a:pPr indent="-304800" lvl="0" marL="457200" marR="0" rtl="0" algn="l">
              <a:lnSpc>
                <a:spcPct val="100000"/>
              </a:lnSpc>
              <a:spcBef>
                <a:spcPts val="0"/>
              </a:spcBef>
              <a:spcAft>
                <a:spcPts val="0"/>
              </a:spcAft>
              <a:buClr>
                <a:srgbClr val="38761D"/>
              </a:buClr>
              <a:buSzPts val="1200"/>
              <a:buFont typeface="Lato"/>
              <a:buChar char="●"/>
            </a:pPr>
            <a:r>
              <a:rPr b="0" i="0" lang="en" sz="1200" u="none" cap="none" strike="noStrike">
                <a:solidFill>
                  <a:srgbClr val="38761D"/>
                </a:solidFill>
                <a:latin typeface="Lato"/>
                <a:ea typeface="Lato"/>
                <a:cs typeface="Lato"/>
                <a:sym typeface="Lato"/>
              </a:rPr>
              <a:t>Kind and thoughtful</a:t>
            </a:r>
            <a:endParaRPr b="0" i="0" sz="1200" u="none" cap="none" strike="noStrike">
              <a:solidFill>
                <a:srgbClr val="38761D"/>
              </a:solidFill>
              <a:latin typeface="Lato"/>
              <a:ea typeface="Lato"/>
              <a:cs typeface="Lato"/>
              <a:sym typeface="Lato"/>
            </a:endParaRPr>
          </a:p>
          <a:p>
            <a:pPr indent="-304800" lvl="0" marL="457200" marR="0" rtl="0" algn="l">
              <a:lnSpc>
                <a:spcPct val="100000"/>
              </a:lnSpc>
              <a:spcBef>
                <a:spcPts val="0"/>
              </a:spcBef>
              <a:spcAft>
                <a:spcPts val="0"/>
              </a:spcAft>
              <a:buClr>
                <a:srgbClr val="38761D"/>
              </a:buClr>
              <a:buSzPts val="1200"/>
              <a:buFont typeface="Lato"/>
              <a:buChar char="●"/>
            </a:pPr>
            <a:r>
              <a:rPr b="0" i="0" lang="en" sz="1200" u="none" cap="none" strike="noStrike">
                <a:solidFill>
                  <a:srgbClr val="38761D"/>
                </a:solidFill>
                <a:latin typeface="Lato"/>
                <a:ea typeface="Lato"/>
                <a:cs typeface="Lato"/>
                <a:sym typeface="Lato"/>
              </a:rPr>
              <a:t>Trustworthy and responsible</a:t>
            </a:r>
            <a:endParaRPr b="0" i="0" sz="1200" u="none" cap="none" strike="noStrike">
              <a:solidFill>
                <a:srgbClr val="38761D"/>
              </a:solidFill>
              <a:latin typeface="Lato"/>
              <a:ea typeface="Lato"/>
              <a:cs typeface="Lato"/>
              <a:sym typeface="Lato"/>
            </a:endParaRPr>
          </a:p>
          <a:p>
            <a:pPr indent="-304800" lvl="0" marL="457200" marR="0" rtl="0" algn="l">
              <a:lnSpc>
                <a:spcPct val="100000"/>
              </a:lnSpc>
              <a:spcBef>
                <a:spcPts val="0"/>
              </a:spcBef>
              <a:spcAft>
                <a:spcPts val="0"/>
              </a:spcAft>
              <a:buClr>
                <a:srgbClr val="38761D"/>
              </a:buClr>
              <a:buSzPts val="1200"/>
              <a:buFont typeface="Lato"/>
              <a:buChar char="●"/>
            </a:pPr>
            <a:r>
              <a:rPr b="0" i="0" lang="en" sz="1200" u="none" cap="none" strike="noStrike">
                <a:solidFill>
                  <a:srgbClr val="38761D"/>
                </a:solidFill>
                <a:latin typeface="Lato"/>
                <a:ea typeface="Lato"/>
                <a:cs typeface="Lato"/>
                <a:sym typeface="Lato"/>
              </a:rPr>
              <a:t>Helps mum and grandma</a:t>
            </a:r>
            <a:endParaRPr b="0" i="0" sz="1200" u="none" cap="none" strike="noStrike">
              <a:solidFill>
                <a:srgbClr val="38761D"/>
              </a:solidFill>
              <a:latin typeface="Lato"/>
              <a:ea typeface="Lato"/>
              <a:cs typeface="Lato"/>
              <a:sym typeface="Lato"/>
            </a:endParaRPr>
          </a:p>
        </p:txBody>
      </p:sp>
      <p:sp>
        <p:nvSpPr>
          <p:cNvPr id="91" name="Google Shape;91;p17"/>
          <p:cNvSpPr/>
          <p:nvPr/>
        </p:nvSpPr>
        <p:spPr>
          <a:xfrm>
            <a:off x="6966475" y="1892200"/>
            <a:ext cx="207000" cy="4605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7"/>
          <p:cNvSpPr txBox="1"/>
          <p:nvPr/>
        </p:nvSpPr>
        <p:spPr>
          <a:xfrm>
            <a:off x="6128925" y="2572100"/>
            <a:ext cx="23451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FF"/>
                </a:solidFill>
                <a:latin typeface="Lato"/>
                <a:ea typeface="Lato"/>
                <a:cs typeface="Lato"/>
                <a:sym typeface="Lato"/>
              </a:rPr>
              <a:t>4. Actions</a:t>
            </a:r>
            <a:endParaRPr b="0" i="0" sz="1200" u="none" cap="none" strike="noStrike">
              <a:solidFill>
                <a:srgbClr val="0000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FF"/>
              </a:solidFill>
              <a:latin typeface="Lato"/>
              <a:ea typeface="Lato"/>
              <a:cs typeface="Lato"/>
              <a:sym typeface="Lato"/>
            </a:endParaRPr>
          </a:p>
          <a:p>
            <a:pPr indent="-304800" lvl="0" marL="457200" marR="0" rtl="0" algn="l">
              <a:lnSpc>
                <a:spcPct val="100000"/>
              </a:lnSpc>
              <a:spcBef>
                <a:spcPts val="0"/>
              </a:spcBef>
              <a:spcAft>
                <a:spcPts val="0"/>
              </a:spcAft>
              <a:buClr>
                <a:srgbClr val="0000FF"/>
              </a:buClr>
              <a:buSzPts val="1200"/>
              <a:buFont typeface="Lato"/>
              <a:buChar char="●"/>
            </a:pPr>
            <a:r>
              <a:rPr b="0" i="0" lang="en" sz="1200" u="none" cap="none" strike="noStrike">
                <a:solidFill>
                  <a:srgbClr val="0000FF"/>
                </a:solidFill>
                <a:latin typeface="Lato"/>
                <a:ea typeface="Lato"/>
                <a:cs typeface="Lato"/>
                <a:sym typeface="Lato"/>
              </a:rPr>
              <a:t>Adventurous - likes talking to people</a:t>
            </a:r>
            <a:endParaRPr b="0" i="0" sz="1200" u="none" cap="none" strike="noStrike">
              <a:solidFill>
                <a:srgbClr val="0000FF"/>
              </a:solidFill>
              <a:latin typeface="Lato"/>
              <a:ea typeface="Lato"/>
              <a:cs typeface="Lato"/>
              <a:sym typeface="Lato"/>
            </a:endParaRPr>
          </a:p>
          <a:p>
            <a:pPr indent="-304800" lvl="0" marL="457200" marR="0" rtl="0" algn="l">
              <a:lnSpc>
                <a:spcPct val="100000"/>
              </a:lnSpc>
              <a:spcBef>
                <a:spcPts val="0"/>
              </a:spcBef>
              <a:spcAft>
                <a:spcPts val="0"/>
              </a:spcAft>
              <a:buClr>
                <a:srgbClr val="0000FF"/>
              </a:buClr>
              <a:buSzPts val="1200"/>
              <a:buFont typeface="Lato"/>
              <a:buChar char="●"/>
            </a:pPr>
            <a:r>
              <a:rPr b="0" i="0" lang="en" sz="1200" u="none" cap="none" strike="noStrike">
                <a:solidFill>
                  <a:srgbClr val="0000FF"/>
                </a:solidFill>
                <a:latin typeface="Lato"/>
                <a:ea typeface="Lato"/>
                <a:cs typeface="Lato"/>
                <a:sym typeface="Lato"/>
              </a:rPr>
              <a:t>Skips and runs in forest</a:t>
            </a:r>
            <a:endParaRPr b="0" i="0" sz="1200" u="none" cap="none" strike="noStrike">
              <a:solidFill>
                <a:srgbClr val="0000FF"/>
              </a:solidFill>
              <a:latin typeface="Lato"/>
              <a:ea typeface="Lato"/>
              <a:cs typeface="Lato"/>
              <a:sym typeface="Lato"/>
            </a:endParaRPr>
          </a:p>
          <a:p>
            <a:pPr indent="-304800" lvl="0" marL="457200" marR="0" rtl="0" algn="l">
              <a:lnSpc>
                <a:spcPct val="100000"/>
              </a:lnSpc>
              <a:spcBef>
                <a:spcPts val="0"/>
              </a:spcBef>
              <a:spcAft>
                <a:spcPts val="0"/>
              </a:spcAft>
              <a:buClr>
                <a:srgbClr val="0000FF"/>
              </a:buClr>
              <a:buSzPts val="1200"/>
              <a:buFont typeface="Lato"/>
              <a:buChar char="●"/>
            </a:pPr>
            <a:r>
              <a:rPr b="0" i="0" lang="en" sz="1200" u="none" cap="none" strike="noStrike">
                <a:solidFill>
                  <a:srgbClr val="0000FF"/>
                </a:solidFill>
                <a:latin typeface="Lato"/>
                <a:ea typeface="Lato"/>
                <a:cs typeface="Lato"/>
                <a:sym typeface="Lato"/>
              </a:rPr>
              <a:t>Likes animals</a:t>
            </a:r>
            <a:endParaRPr b="0" i="0" sz="1200" u="none" cap="none" strike="noStrike">
              <a:solidFill>
                <a:srgbClr val="0000FF"/>
              </a:solidFill>
              <a:latin typeface="Lato"/>
              <a:ea typeface="Lato"/>
              <a:cs typeface="Lato"/>
              <a:sym typeface="Lato"/>
            </a:endParaRPr>
          </a:p>
        </p:txBody>
      </p:sp>
      <p:sp>
        <p:nvSpPr>
          <p:cNvPr id="93" name="Google Shape;93;p17"/>
          <p:cNvSpPr/>
          <p:nvPr/>
        </p:nvSpPr>
        <p:spPr>
          <a:xfrm>
            <a:off x="4798725" y="3173150"/>
            <a:ext cx="738900" cy="2364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7"/>
          <p:cNvSpPr txBox="1"/>
          <p:nvPr/>
        </p:nvSpPr>
        <p:spPr>
          <a:xfrm>
            <a:off x="2059450" y="2670625"/>
            <a:ext cx="24240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9900FF"/>
                </a:solidFill>
                <a:latin typeface="Lato"/>
                <a:ea typeface="Lato"/>
                <a:cs typeface="Lato"/>
                <a:sym typeface="Lato"/>
              </a:rPr>
              <a:t>5. Summary: You could include a feeling, thought or observation.</a:t>
            </a:r>
            <a:endParaRPr b="0" i="0" sz="1200" u="none" cap="none" strike="noStrike">
              <a:solidFill>
                <a:srgbClr val="9900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9900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9900FF"/>
                </a:solidFill>
                <a:latin typeface="Lato"/>
                <a:ea typeface="Lato"/>
                <a:cs typeface="Lato"/>
                <a:sym typeface="Lato"/>
              </a:rPr>
              <a:t>Listens to mum but gets distracted.</a:t>
            </a:r>
            <a:endParaRPr b="0" i="0" sz="1200" u="none" cap="none" strike="noStrike">
              <a:solidFill>
                <a:srgbClr val="9900FF"/>
              </a:solidFill>
              <a:latin typeface="Lato"/>
              <a:ea typeface="Lato"/>
              <a:cs typeface="Lato"/>
              <a:sym typeface="Lato"/>
            </a:endParaRPr>
          </a:p>
        </p:txBody>
      </p:sp>
      <p:pic>
        <p:nvPicPr>
          <p:cNvPr id="95" name="Google Shape;95;p17"/>
          <p:cNvPicPr preferRelativeResize="0"/>
          <p:nvPr/>
        </p:nvPicPr>
        <p:blipFill rotWithShape="1">
          <a:blip r:embed="rId3">
            <a:alphaModFix/>
          </a:blip>
          <a:srcRect b="0" l="0" r="0" t="0"/>
          <a:stretch/>
        </p:blipFill>
        <p:spPr>
          <a:xfrm>
            <a:off x="3202550" y="1539675"/>
            <a:ext cx="2345100" cy="1053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555600"/>
            <a:ext cx="2808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en"/>
              <a:t>Task 1</a:t>
            </a:r>
            <a:endParaRPr/>
          </a:p>
        </p:txBody>
      </p:sp>
      <p:sp>
        <p:nvSpPr>
          <p:cNvPr id="101" name="Google Shape;101;p1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SzPts val="1300"/>
              <a:buNone/>
            </a:pPr>
            <a:r>
              <a:rPr lang="en" sz="1800"/>
              <a:t>Create your own character descriptions like in the slide above with a minimum of </a:t>
            </a:r>
            <a:r>
              <a:rPr b="1" lang="en" sz="1800" u="sng"/>
              <a:t>THREE</a:t>
            </a:r>
            <a:r>
              <a:rPr lang="en" sz="1800"/>
              <a:t> characters in your creative story in your English books. Make sure you plan your work first using the template below.</a:t>
            </a:r>
            <a:endParaRPr sz="1800"/>
          </a:p>
        </p:txBody>
      </p:sp>
      <p:pic>
        <p:nvPicPr>
          <p:cNvPr id="102" name="Google Shape;102;p18"/>
          <p:cNvPicPr preferRelativeResize="0"/>
          <p:nvPr/>
        </p:nvPicPr>
        <p:blipFill rotWithShape="1">
          <a:blip r:embed="rId3">
            <a:alphaModFix/>
          </a:blip>
          <a:srcRect b="0" l="0" r="0" t="0"/>
          <a:stretch/>
        </p:blipFill>
        <p:spPr>
          <a:xfrm>
            <a:off x="4222725" y="1261600"/>
            <a:ext cx="4389275" cy="3117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1300"/>
              <a:buNone/>
            </a:pPr>
            <a:r>
              <a:rPr b="1" lang="en"/>
              <a:t>Character Description Planning Template</a:t>
            </a:r>
            <a:endParaRPr b="1"/>
          </a:p>
        </p:txBody>
      </p:sp>
      <p:sp>
        <p:nvSpPr>
          <p:cNvPr id="108" name="Google Shape;108;p19"/>
          <p:cNvSpPr/>
          <p:nvPr/>
        </p:nvSpPr>
        <p:spPr>
          <a:xfrm>
            <a:off x="384375" y="315650"/>
            <a:ext cx="2138100" cy="1606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9"/>
          <p:cNvSpPr/>
          <p:nvPr/>
        </p:nvSpPr>
        <p:spPr>
          <a:xfrm>
            <a:off x="2818175" y="1113800"/>
            <a:ext cx="709500" cy="315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9"/>
          <p:cNvSpPr/>
          <p:nvPr/>
        </p:nvSpPr>
        <p:spPr>
          <a:xfrm>
            <a:off x="3754300" y="355075"/>
            <a:ext cx="2138100" cy="1606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9"/>
          <p:cNvSpPr/>
          <p:nvPr/>
        </p:nvSpPr>
        <p:spPr>
          <a:xfrm>
            <a:off x="6084500" y="1113800"/>
            <a:ext cx="625800" cy="315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9"/>
          <p:cNvSpPr/>
          <p:nvPr/>
        </p:nvSpPr>
        <p:spPr>
          <a:xfrm>
            <a:off x="6902400" y="404350"/>
            <a:ext cx="1965900" cy="1557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9"/>
          <p:cNvSpPr/>
          <p:nvPr/>
        </p:nvSpPr>
        <p:spPr>
          <a:xfrm>
            <a:off x="6976325" y="2109000"/>
            <a:ext cx="285900" cy="5025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9"/>
          <p:cNvSpPr/>
          <p:nvPr/>
        </p:nvSpPr>
        <p:spPr>
          <a:xfrm>
            <a:off x="5951575" y="2747975"/>
            <a:ext cx="2355000" cy="1479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9"/>
          <p:cNvSpPr/>
          <p:nvPr/>
        </p:nvSpPr>
        <p:spPr>
          <a:xfrm>
            <a:off x="4680475" y="3449050"/>
            <a:ext cx="758700" cy="2463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9"/>
          <p:cNvSpPr/>
          <p:nvPr/>
        </p:nvSpPr>
        <p:spPr>
          <a:xfrm>
            <a:off x="2098875" y="2759325"/>
            <a:ext cx="2295900" cy="1479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9"/>
          <p:cNvSpPr txBox="1"/>
          <p:nvPr/>
        </p:nvSpPr>
        <p:spPr>
          <a:xfrm>
            <a:off x="532175" y="463450"/>
            <a:ext cx="17538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Lato"/>
              <a:buAutoNum type="arabicPeriod"/>
            </a:pPr>
            <a:r>
              <a:rPr b="0" i="0" lang="en" sz="1400" u="none" cap="none" strike="noStrike">
                <a:solidFill>
                  <a:srgbClr val="000000"/>
                </a:solidFill>
                <a:latin typeface="Lato"/>
                <a:ea typeface="Lato"/>
                <a:cs typeface="Lato"/>
                <a:sym typeface="Lato"/>
              </a:rPr>
              <a:t>Introduction</a:t>
            </a:r>
            <a:endParaRPr b="0" i="0" sz="1400" u="none" cap="none" strike="noStrike">
              <a:solidFill>
                <a:srgbClr val="000000"/>
              </a:solidFill>
              <a:latin typeface="Lato"/>
              <a:ea typeface="Lato"/>
              <a:cs typeface="Lato"/>
              <a:sym typeface="Lato"/>
            </a:endParaRPr>
          </a:p>
        </p:txBody>
      </p:sp>
      <p:sp>
        <p:nvSpPr>
          <p:cNvPr id="118" name="Google Shape;118;p19"/>
          <p:cNvSpPr txBox="1"/>
          <p:nvPr/>
        </p:nvSpPr>
        <p:spPr>
          <a:xfrm>
            <a:off x="3980875" y="502875"/>
            <a:ext cx="1586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2. Looks</a:t>
            </a:r>
            <a:endParaRPr b="0" i="0" sz="1400" u="none" cap="none" strike="noStrike">
              <a:solidFill>
                <a:srgbClr val="000000"/>
              </a:solidFill>
              <a:latin typeface="Lato"/>
              <a:ea typeface="Lato"/>
              <a:cs typeface="Lato"/>
              <a:sym typeface="Lato"/>
            </a:endParaRPr>
          </a:p>
        </p:txBody>
      </p:sp>
      <p:sp>
        <p:nvSpPr>
          <p:cNvPr id="119" name="Google Shape;119;p19"/>
          <p:cNvSpPr txBox="1"/>
          <p:nvPr/>
        </p:nvSpPr>
        <p:spPr>
          <a:xfrm>
            <a:off x="7015750" y="532425"/>
            <a:ext cx="1744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3. Characteristics</a:t>
            </a:r>
            <a:endParaRPr b="0" i="0" sz="1400" u="none" cap="none" strike="noStrike">
              <a:solidFill>
                <a:srgbClr val="000000"/>
              </a:solidFill>
              <a:latin typeface="Lato"/>
              <a:ea typeface="Lato"/>
              <a:cs typeface="Lato"/>
              <a:sym typeface="Lato"/>
            </a:endParaRPr>
          </a:p>
        </p:txBody>
      </p:sp>
      <p:sp>
        <p:nvSpPr>
          <p:cNvPr id="120" name="Google Shape;120;p19"/>
          <p:cNvSpPr txBox="1"/>
          <p:nvPr/>
        </p:nvSpPr>
        <p:spPr>
          <a:xfrm>
            <a:off x="6247175" y="2867725"/>
            <a:ext cx="1675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4. Actions</a:t>
            </a:r>
            <a:endParaRPr b="0" i="0" sz="1400" u="none" cap="none" strike="noStrike">
              <a:solidFill>
                <a:srgbClr val="000000"/>
              </a:solidFill>
              <a:latin typeface="Lato"/>
              <a:ea typeface="Lato"/>
              <a:cs typeface="Lato"/>
              <a:sym typeface="Lato"/>
            </a:endParaRPr>
          </a:p>
        </p:txBody>
      </p:sp>
      <p:sp>
        <p:nvSpPr>
          <p:cNvPr id="121" name="Google Shape;121;p19"/>
          <p:cNvSpPr txBox="1"/>
          <p:nvPr/>
        </p:nvSpPr>
        <p:spPr>
          <a:xfrm>
            <a:off x="2325500" y="2936675"/>
            <a:ext cx="175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5. Summary</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27" name="Google Shape;127;p20"/>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000"/>
              <a:t>Write descriptively about the settings in your creative story.</a:t>
            </a:r>
            <a:endParaRPr sz="3000"/>
          </a:p>
        </p:txBody>
      </p:sp>
      <p:pic>
        <p:nvPicPr>
          <p:cNvPr id="128" name="Google Shape;128;p20"/>
          <p:cNvPicPr preferRelativeResize="0"/>
          <p:nvPr/>
        </p:nvPicPr>
        <p:blipFill>
          <a:blip r:embed="rId3">
            <a:alphaModFix/>
          </a:blip>
          <a:stretch>
            <a:fillRect/>
          </a:stretch>
        </p:blipFill>
        <p:spPr>
          <a:xfrm>
            <a:off x="3448700" y="502525"/>
            <a:ext cx="4818899" cy="4227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34" name="Google Shape;134;p2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Think about how the plot of your creative story starts off, ends and what happens in the middle. Think about what the characters will do in the story, why they make those choices and if they will change as a result of what they have been through. Also, think about the setting of your story and the effect it has in your story. Then create a table like the one on the slide below and write the content of all that in the beginning, middle and end segments.</a:t>
            </a:r>
            <a:endParaRPr/>
          </a:p>
        </p:txBody>
      </p:sp>
      <p:pic>
        <p:nvPicPr>
          <p:cNvPr id="135" name="Google Shape;135;p21"/>
          <p:cNvPicPr preferRelativeResize="0"/>
          <p:nvPr/>
        </p:nvPicPr>
        <p:blipFill>
          <a:blip r:embed="rId3">
            <a:alphaModFix/>
          </a:blip>
          <a:stretch>
            <a:fillRect/>
          </a:stretch>
        </p:blipFill>
        <p:spPr>
          <a:xfrm>
            <a:off x="3172800" y="152400"/>
            <a:ext cx="5818801" cy="48433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