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aleway"/>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20" Type="http://schemas.openxmlformats.org/officeDocument/2006/relationships/slide" Target="slides/slide15.xml"/><Relationship Id="rId41" Type="http://schemas.openxmlformats.org/officeDocument/2006/relationships/font" Target="fonts/Raleway-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bold.fntdata"/><Relationship Id="rId16" Type="http://schemas.openxmlformats.org/officeDocument/2006/relationships/slide" Target="slides/slide11.xml"/><Relationship Id="rId38" Type="http://schemas.openxmlformats.org/officeDocument/2006/relationships/font" Target="fonts/Raleway-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aae2445a9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baae2445a9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aae2445a9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aae2445a9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aae2445a9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baae2445a9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aae2445a9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aae2445a9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aae2445a9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aae2445a9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aae2445a9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aae2445a9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aae2445a9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aae2445a9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aae2445a9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aae2445a9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aae2445a9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aae2445a9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aae2445a9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aae2445a9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aae2445a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aae2445a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aae2445a9_0_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aae2445a9_0_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aae2445a9_0_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baae2445a9_0_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aae2445a9_0_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aae2445a9_0_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aae2445a9_0_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aae2445a9_0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aae2445a9_0_10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aae2445a9_0_10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baae2445a9_0_1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baae2445a9_0_1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aae2445a9_0_1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aae2445a9_0_1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aae2445a9_0_1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aae2445a9_0_1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aae2445a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baae2445a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aae2445a9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aae2445a9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aae2445a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aae2445a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baae2445a9_0_1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baae2445a9_0_1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baae2445a9_0_1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baae2445a9_0_1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baae2445a9_0_1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baae2445a9_0_1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aae2445a9_0_1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baae2445a9_0_1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aae2445a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aae2445a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aae2445a9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aae2445a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aae2445a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aae2445a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aae2445a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aae2445a9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aae2445a9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aae2445a9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sgUTNm2_AQU"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Visual Devices Slideshow</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en"/>
              <a:t>L.I: We are EXPLORING on analysing visual devices.</a:t>
            </a:r>
            <a:endParaRPr/>
          </a:p>
        </p:txBody>
      </p:sp>
      <p:pic>
        <p:nvPicPr>
          <p:cNvPr id="60" name="Google Shape;60;p13"/>
          <p:cNvPicPr preferRelativeResize="0"/>
          <p:nvPr/>
        </p:nvPicPr>
        <p:blipFill>
          <a:blip r:embed="rId3">
            <a:alphaModFix/>
          </a:blip>
          <a:stretch>
            <a:fillRect/>
          </a:stretch>
        </p:blipFill>
        <p:spPr>
          <a:xfrm>
            <a:off x="3402938" y="2741625"/>
            <a:ext cx="2239625" cy="223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2"/>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3"/>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4"/>
          <p:cNvPicPr preferRelativeResize="0"/>
          <p:nvPr/>
        </p:nvPicPr>
        <p:blipFill>
          <a:blip r:embed="rId3">
            <a:alphaModFix/>
          </a:blip>
          <a:stretch>
            <a:fillRect/>
          </a:stretch>
        </p:blipFill>
        <p:spPr>
          <a:xfrm>
            <a:off x="0" y="0"/>
            <a:ext cx="9143999" cy="5067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5"/>
          <p:cNvPicPr preferRelativeResize="0"/>
          <p:nvPr/>
        </p:nvPicPr>
        <p:blipFill>
          <a:blip r:embed="rId3">
            <a:alphaModFix/>
          </a:blip>
          <a:stretch>
            <a:fillRect/>
          </a:stretch>
        </p:blipFill>
        <p:spPr>
          <a:xfrm>
            <a:off x="0" y="71925"/>
            <a:ext cx="9144000" cy="4995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6"/>
          <p:cNvPicPr preferRelativeResize="0"/>
          <p:nvPr/>
        </p:nvPicPr>
        <p:blipFill>
          <a:blip r:embed="rId3">
            <a:alphaModFix/>
          </a:blip>
          <a:stretch>
            <a:fillRect/>
          </a:stretch>
        </p:blipFill>
        <p:spPr>
          <a:xfrm>
            <a:off x="0" y="0"/>
            <a:ext cx="9088050" cy="506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7"/>
          <p:cNvPicPr preferRelativeResize="0"/>
          <p:nvPr/>
        </p:nvPicPr>
        <p:blipFill>
          <a:blip r:embed="rId3">
            <a:alphaModFix/>
          </a:blip>
          <a:stretch>
            <a:fillRect/>
          </a:stretch>
        </p:blipFill>
        <p:spPr>
          <a:xfrm>
            <a:off x="59950" y="76200"/>
            <a:ext cx="9028100" cy="49911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8"/>
          <p:cNvPicPr preferRelativeResize="0"/>
          <p:nvPr/>
        </p:nvPicPr>
        <p:blipFill>
          <a:blip r:embed="rId3">
            <a:alphaModFix/>
          </a:blip>
          <a:stretch>
            <a:fillRect/>
          </a:stretch>
        </p:blipFill>
        <p:spPr>
          <a:xfrm>
            <a:off x="0" y="59950"/>
            <a:ext cx="9144000" cy="5007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9"/>
          <p:cNvPicPr preferRelativeResize="0"/>
          <p:nvPr/>
        </p:nvPicPr>
        <p:blipFill>
          <a:blip r:embed="rId3">
            <a:alphaModFix/>
          </a:blip>
          <a:stretch>
            <a:fillRect/>
          </a:stretch>
        </p:blipFill>
        <p:spPr>
          <a:xfrm>
            <a:off x="0" y="0"/>
            <a:ext cx="9088050" cy="5067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30"/>
          <p:cNvPicPr preferRelativeResize="0"/>
          <p:nvPr/>
        </p:nvPicPr>
        <p:blipFill>
          <a:blip r:embed="rId3">
            <a:alphaModFix/>
          </a:blip>
          <a:stretch>
            <a:fillRect/>
          </a:stretch>
        </p:blipFill>
        <p:spPr>
          <a:xfrm>
            <a:off x="0" y="0"/>
            <a:ext cx="9143999" cy="5067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31"/>
          <p:cNvPicPr preferRelativeResize="0"/>
          <p:nvPr/>
        </p:nvPicPr>
        <p:blipFill>
          <a:blip r:embed="rId3">
            <a:alphaModFix/>
          </a:blip>
          <a:stretch>
            <a:fillRect/>
          </a:stretch>
        </p:blipFill>
        <p:spPr>
          <a:xfrm>
            <a:off x="0" y="57150"/>
            <a:ext cx="9143999" cy="502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Analysing Images</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how to analyse images and visual information.</a:t>
            </a:r>
            <a:endParaRPr/>
          </a:p>
        </p:txBody>
      </p:sp>
      <p:pic>
        <p:nvPicPr>
          <p:cNvPr id="67" name="Google Shape;67;p14"/>
          <p:cNvPicPr preferRelativeResize="0"/>
          <p:nvPr/>
        </p:nvPicPr>
        <p:blipFill>
          <a:blip r:embed="rId4">
            <a:alphaModFix/>
          </a:blip>
          <a:stretch>
            <a:fillRect/>
          </a:stretch>
        </p:blipFill>
        <p:spPr>
          <a:xfrm>
            <a:off x="3119700" y="152400"/>
            <a:ext cx="5871900" cy="4853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32"/>
          <p:cNvPicPr preferRelativeResize="0"/>
          <p:nvPr/>
        </p:nvPicPr>
        <p:blipFill>
          <a:blip r:embed="rId3">
            <a:alphaModFix/>
          </a:blip>
          <a:stretch>
            <a:fillRect/>
          </a:stretch>
        </p:blipFill>
        <p:spPr>
          <a:xfrm>
            <a:off x="0" y="0"/>
            <a:ext cx="9076049"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3"/>
          <p:cNvPicPr preferRelativeResize="0"/>
          <p:nvPr/>
        </p:nvPicPr>
        <p:blipFill>
          <a:blip r:embed="rId3">
            <a:alphaModFix/>
          </a:blip>
          <a:stretch>
            <a:fillRect/>
          </a:stretch>
        </p:blipFill>
        <p:spPr>
          <a:xfrm>
            <a:off x="0" y="76200"/>
            <a:ext cx="9144000" cy="4991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5"/>
          <p:cNvPicPr preferRelativeResize="0"/>
          <p:nvPr/>
        </p:nvPicPr>
        <p:blipFill>
          <a:blip r:embed="rId3">
            <a:alphaModFix/>
          </a:blip>
          <a:stretch>
            <a:fillRect/>
          </a:stretch>
        </p:blipFill>
        <p:spPr>
          <a:xfrm>
            <a:off x="0" y="0"/>
            <a:ext cx="9144000" cy="5067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6"/>
          <p:cNvPicPr preferRelativeResize="0"/>
          <p:nvPr/>
        </p:nvPicPr>
        <p:blipFill>
          <a:blip r:embed="rId3">
            <a:alphaModFix/>
          </a:blip>
          <a:stretch>
            <a:fillRect/>
          </a:stretch>
        </p:blipFill>
        <p:spPr>
          <a:xfrm>
            <a:off x="0" y="0"/>
            <a:ext cx="9088050"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7"/>
          <p:cNvPicPr preferRelativeResize="0"/>
          <p:nvPr/>
        </p:nvPicPr>
        <p:blipFill>
          <a:blip r:embed="rId3">
            <a:alphaModFix/>
          </a:blip>
          <a:stretch>
            <a:fillRect/>
          </a:stretch>
        </p:blipFill>
        <p:spPr>
          <a:xfrm>
            <a:off x="0" y="76200"/>
            <a:ext cx="9088049" cy="4991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8"/>
          <p:cNvPicPr preferRelativeResize="0"/>
          <p:nvPr/>
        </p:nvPicPr>
        <p:blipFill>
          <a:blip r:embed="rId3">
            <a:alphaModFix/>
          </a:blip>
          <a:stretch>
            <a:fillRect/>
          </a:stretch>
        </p:blipFill>
        <p:spPr>
          <a:xfrm>
            <a:off x="59950" y="76200"/>
            <a:ext cx="9016100" cy="49910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94" name="Google Shape;194;p3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at the image (right) and write about how it shows water confidence. Write about which </a:t>
            </a:r>
            <a:r>
              <a:rPr lang="en"/>
              <a:t>visual devices from slides 5 to 25 are used for the image. Also, write about how it shows the features of a static image on slide 3.</a:t>
            </a:r>
            <a:endParaRPr/>
          </a:p>
        </p:txBody>
      </p:sp>
      <p:pic>
        <p:nvPicPr>
          <p:cNvPr id="195" name="Google Shape;195;p39"/>
          <p:cNvPicPr preferRelativeResize="0"/>
          <p:nvPr/>
        </p:nvPicPr>
        <p:blipFill>
          <a:blip r:embed="rId3">
            <a:alphaModFix/>
          </a:blip>
          <a:stretch>
            <a:fillRect/>
          </a:stretch>
        </p:blipFill>
        <p:spPr>
          <a:xfrm>
            <a:off x="3182675" y="152400"/>
            <a:ext cx="5808926" cy="4863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201" name="Google Shape;201;p4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slide 29 you will see a picture of the Mad Hatter’s Tea Party from “Alice In Wonderland.” Then on slide 30 you will see a colour chart of all the different colours which you may not have heard of. Describe the colours you see in the picture as well as the visual devices that the artist has used which are stated from slides 5 to 25 to make the picture appealing. Write your opinion of whether it is an appealing image to you or not and why.</a:t>
            </a:r>
            <a:endParaRPr/>
          </a:p>
        </p:txBody>
      </p:sp>
      <p:pic>
        <p:nvPicPr>
          <p:cNvPr id="202" name="Google Shape;202;p40"/>
          <p:cNvPicPr preferRelativeResize="0"/>
          <p:nvPr/>
        </p:nvPicPr>
        <p:blipFill>
          <a:blip r:embed="rId3">
            <a:alphaModFix/>
          </a:blip>
          <a:stretch>
            <a:fillRect/>
          </a:stretch>
        </p:blipFill>
        <p:spPr>
          <a:xfrm>
            <a:off x="3172800" y="152400"/>
            <a:ext cx="5818800" cy="4843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41"/>
          <p:cNvPicPr preferRelativeResize="0"/>
          <p:nvPr/>
        </p:nvPicPr>
        <p:blipFill>
          <a:blip r:embed="rId3">
            <a:alphaModFix/>
          </a:blip>
          <a:stretch>
            <a:fillRect/>
          </a:stretch>
        </p:blipFill>
        <p:spPr>
          <a:xfrm>
            <a:off x="137950" y="152400"/>
            <a:ext cx="8853651" cy="485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42"/>
          <p:cNvPicPr preferRelativeResize="0"/>
          <p:nvPr/>
        </p:nvPicPr>
        <p:blipFill>
          <a:blip r:embed="rId3">
            <a:alphaModFix/>
          </a:blip>
          <a:stretch>
            <a:fillRect/>
          </a:stretch>
        </p:blipFill>
        <p:spPr>
          <a:xfrm>
            <a:off x="152400" y="152400"/>
            <a:ext cx="8824275" cy="48387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218" name="Google Shape;218;p4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See the advertising slogan for promoting water safety below:</a:t>
            </a:r>
            <a:endParaRPr/>
          </a:p>
          <a:p>
            <a:pPr indent="0" lvl="0" marL="0" rtl="0" algn="l">
              <a:spcBef>
                <a:spcPts val="1200"/>
              </a:spcBef>
              <a:spcAft>
                <a:spcPts val="0"/>
              </a:spcAft>
              <a:buNone/>
            </a:pPr>
            <a:r>
              <a:rPr b="1" lang="en" sz="1800">
                <a:solidFill>
                  <a:srgbClr val="0000FF"/>
                </a:solidFill>
              </a:rPr>
              <a:t>“Learn to float for your life because nobody is unsinkable when in the water.”</a:t>
            </a:r>
            <a:endParaRPr b="1" sz="1800">
              <a:solidFill>
                <a:srgbClr val="0000FF"/>
              </a:solidFill>
            </a:endParaRPr>
          </a:p>
          <a:p>
            <a:pPr indent="0" lvl="0" marL="0" rtl="0" algn="l">
              <a:spcBef>
                <a:spcPts val="1200"/>
              </a:spcBef>
              <a:spcAft>
                <a:spcPts val="1200"/>
              </a:spcAft>
              <a:buNone/>
            </a:pPr>
            <a:r>
              <a:rPr lang="en"/>
              <a:t>Then draw a picture which represents it. If you want to create your own slogan that is fine but draw the picture for it too.</a:t>
            </a:r>
            <a:endParaRPr/>
          </a:p>
        </p:txBody>
      </p:sp>
      <p:pic>
        <p:nvPicPr>
          <p:cNvPr id="219" name="Google Shape;219;p43"/>
          <p:cNvPicPr preferRelativeResize="0"/>
          <p:nvPr/>
        </p:nvPicPr>
        <p:blipFill>
          <a:blip r:embed="rId3">
            <a:alphaModFix/>
          </a:blip>
          <a:stretch>
            <a:fillRect/>
          </a:stretch>
        </p:blipFill>
        <p:spPr>
          <a:xfrm>
            <a:off x="3272100" y="152400"/>
            <a:ext cx="5576300" cy="4833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225" name="Google Shape;225;p4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Create a slideshow of different images which show water safety for each of the </a:t>
            </a:r>
            <a:r>
              <a:rPr lang="en"/>
              <a:t>visual devices from slides 5 to 25. Then write in your English books how each of the visual devices are being shown.</a:t>
            </a:r>
            <a:endParaRPr/>
          </a:p>
        </p:txBody>
      </p:sp>
      <p:pic>
        <p:nvPicPr>
          <p:cNvPr id="226" name="Google Shape;226;p44"/>
          <p:cNvPicPr preferRelativeResize="0"/>
          <p:nvPr/>
        </p:nvPicPr>
        <p:blipFill>
          <a:blip r:embed="rId3">
            <a:alphaModFix/>
          </a:blip>
          <a:stretch>
            <a:fillRect/>
          </a:stretch>
        </p:blipFill>
        <p:spPr>
          <a:xfrm>
            <a:off x="3272100" y="152400"/>
            <a:ext cx="5467901"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nvSpPr>
        <p:spPr>
          <a:xfrm>
            <a:off x="0" y="0"/>
            <a:ext cx="9144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dominant image of </a:t>
            </a:r>
            <a:r>
              <a:rPr lang="en"/>
              <a:t>Mātauranga Māori is a Māori way of being and engaging in the world – in its simplest form, it uses kawa (cultural practices) and tikanga (cultural principles) to critique, examine, analyse and understand the world. It is based on ancient values of the spiritual realm of Te Ao Mārama (the cosmic family of the natural world) and it is constantly evolving as Māori continue to make sense of their human existence within the world.</a:t>
            </a:r>
            <a:endParaRPr/>
          </a:p>
        </p:txBody>
      </p:sp>
      <p:pic>
        <p:nvPicPr>
          <p:cNvPr id="78" name="Google Shape;78;p16"/>
          <p:cNvPicPr preferRelativeResize="0"/>
          <p:nvPr/>
        </p:nvPicPr>
        <p:blipFill>
          <a:blip r:embed="rId3">
            <a:alphaModFix/>
          </a:blip>
          <a:stretch>
            <a:fillRect/>
          </a:stretch>
        </p:blipFill>
        <p:spPr>
          <a:xfrm>
            <a:off x="152400" y="1262100"/>
            <a:ext cx="8814250" cy="37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