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Raleway"/>
      <p:regular r:id="rId16"/>
      <p:bold r:id="rId17"/>
      <p:italic r:id="rId18"/>
      <p:boldItalic r:id="rId19"/>
    </p:embeddedFont>
    <p:embeddedFont>
      <p:font typeface="Roboto"/>
      <p:regular r:id="rId20"/>
      <p:bold r:id="rId21"/>
      <p:italic r:id="rId22"/>
      <p:boldItalic r:id="rId23"/>
    </p:embeddedFont>
    <p:embeddedFont>
      <p:font typeface="Lato"/>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22" Type="http://schemas.openxmlformats.org/officeDocument/2006/relationships/font" Target="fonts/Roboto-italic.fntdata"/><Relationship Id="rId21" Type="http://schemas.openxmlformats.org/officeDocument/2006/relationships/font" Target="fonts/Roboto-bold.fntdata"/><Relationship Id="rId24" Type="http://schemas.openxmlformats.org/officeDocument/2006/relationships/font" Target="fonts/Lato-regular.fntdata"/><Relationship Id="rId23" Type="http://schemas.openxmlformats.org/officeDocument/2006/relationships/font" Target="fonts/Robot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ato-italic.fntdata"/><Relationship Id="rId25" Type="http://schemas.openxmlformats.org/officeDocument/2006/relationships/font" Target="fonts/Lato-bold.fntdata"/><Relationship Id="rId27" Type="http://schemas.openxmlformats.org/officeDocument/2006/relationships/font" Target="fonts/La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aleway-bold.fntdata"/><Relationship Id="rId16" Type="http://schemas.openxmlformats.org/officeDocument/2006/relationships/font" Target="fonts/Raleway-regular.fntdata"/><Relationship Id="rId19" Type="http://schemas.openxmlformats.org/officeDocument/2006/relationships/font" Target="fonts/Raleway-boldItalic.fntdata"/><Relationship Id="rId18" Type="http://schemas.openxmlformats.org/officeDocument/2006/relationships/font" Target="fonts/Raleway-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73a5ab55e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73a5ab55e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734c92f6c9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734c92f6c9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734c92f6c9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734c92f6c9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734c92f6c9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734c92f6c9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734c92f6c9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734c92f6c9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734c92f6c9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734c92f6c9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734c92f6c9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734c92f6c9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734c92f6c9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734c92f6c9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73a5ab55e5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73a5ab55e5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p:spPr>
        <p:txBody>
          <a:bodyPr anchorCtr="0" anchor="b" bIns="91425" lIns="91425" spcFirstLastPara="1" rIns="91425" wrap="square" tIns="91425">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p:nvPr>
            <p:ph idx="1" type="body"/>
          </p:nvPr>
        </p:nvSpPr>
        <p:spPr>
          <a:xfrm>
            <a:off x="853950" y="2919450"/>
            <a:ext cx="74361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5" name="Google Shape;65;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Google Shape;18;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3"/>
          <p:cNvSpPr txBox="1"/>
          <p:nvPr>
            <p:ph type="title"/>
          </p:nvPr>
        </p:nvSpPr>
        <p:spPr>
          <a:xfrm>
            <a:off x="406425" y="1806825"/>
            <a:ext cx="8296800" cy="15420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p:txBody>
      </p:sp>
      <p:sp>
        <p:nvSpPr>
          <p:cNvPr id="20" name="Google Shape;20;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Google Shape;23;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Google Shape;24;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Google Shape;25;p4"/>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4"/>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7" name="Google Shape;27;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Google Shape;30;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Google Shape;31;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5"/>
          <p:cNvSpPr txBox="1"/>
          <p:nvPr>
            <p:ph idx="1" type="body"/>
          </p:nvPr>
        </p:nvSpPr>
        <p:spPr>
          <a:xfrm>
            <a:off x="2400303"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2" type="body"/>
          </p:nvPr>
        </p:nvSpPr>
        <p:spPr>
          <a:xfrm>
            <a:off x="5650572"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03300" y="411575"/>
            <a:ext cx="8520600" cy="639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7"/>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2" name="Google Shape;42;p7"/>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3" name="Google Shape;43;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44"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8"/>
          <p:cNvSpPr txBox="1"/>
          <p:nvPr>
            <p:ph type="title"/>
          </p:nvPr>
        </p:nvSpPr>
        <p:spPr>
          <a:xfrm>
            <a:off x="283103" y="712141"/>
            <a:ext cx="6244200" cy="38355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47" name="Google Shape;47;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9"/>
          <p:cNvSpPr txBox="1"/>
          <p:nvPr>
            <p:ph type="title"/>
          </p:nvPr>
        </p:nvSpPr>
        <p:spPr>
          <a:xfrm>
            <a:off x="265500" y="1397350"/>
            <a:ext cx="4045200" cy="1318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p:txBody>
      </p:sp>
      <p:sp>
        <p:nvSpPr>
          <p:cNvPr id="52" name="Google Shape;52;p9"/>
          <p:cNvSpPr txBox="1"/>
          <p:nvPr>
            <p:ph idx="1" type="subTitle"/>
          </p:nvPr>
        </p:nvSpPr>
        <p:spPr>
          <a:xfrm>
            <a:off x="265500" y="273537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3" name="Google Shape;5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4" name="Google Shape;54;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0"/>
          <p:cNvSpPr txBox="1"/>
          <p:nvPr>
            <p:ph idx="1" type="body"/>
          </p:nvPr>
        </p:nvSpPr>
        <p:spPr>
          <a:xfrm>
            <a:off x="328017" y="4226025"/>
            <a:ext cx="8388600" cy="3936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9" name="Google Shape;59;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hyperlink" Target="https://www.amnesty.org/en/latest/campaigns/2015/04/stories-of-prejudice-how-discrimination-against-romani-children-in-czech-schools-is-ruining-lives/" TargetMode="Externa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hyperlink" Target="https://www.youtube.com/watch?v=9gwiUsic5fA"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google.com/search?safe=active&amp;sca_esv=1e33b27adb72ec82&amp;sca_upv=1&amp;rlz=1C5GCEM_enNZ1063NZ1064&amp;q=unjust&amp;si=ACC90nwzNcbSj6HKgPz_Y9fzn5jchl7p_5xcXi9fNgaZJ8Zlq1CEZ7-3rvMMqhLPASShd5GWNr6TjwhOKXGrxtN8oOVYb3HEUg%3D%3D&amp;expnd=1&amp;sa=X&amp;ved=2ahUKEwjToqjm4dCGAxXSh1YBHc7dCCEQyecJegQIHBAO" TargetMode="External"/><Relationship Id="rId4" Type="http://schemas.openxmlformats.org/officeDocument/2006/relationships/hyperlink" Target="https://www.google.com/search?safe=active&amp;sca_esv=1e33b27adb72ec82&amp;sca_upv=1&amp;rlz=1C5GCEM_enNZ1063NZ1064&amp;q=prejudicial&amp;si=ACC90nwKPQWKXvO0LWGU61hOTgoDqgYL5XJxho-cPyBEbh_bIFIc0WRuukE3Ygs2tj4CY-0cNYaIwzeWbeEbZOY6GsnyOyU1fpiJDxEPW0IgQtbNM3uvIfQ%3D&amp;expnd=1&amp;sa=X&amp;ved=2ahUKEwjToqjm4dCGAxXSh1YBHc7dCCEQyecJegQIHBAP"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www.google.com/search?safe=active&amp;sca_esv=1e33b27adb72ec82&amp;sca_upv=1&amp;rlz=1C5GCEM_enNZ1063NZ1064&amp;q=preconceived&amp;si=ACC90nxgkPHmtVkpPj_lUgtQ0Aen1MH-vPe4YnRm-M7zHOtlFb7UsKnzomDmnZYlBluyGgzEinPvR0PgeoeRhZBjEUA_s0e9DcHUEUsvmf8KVePOnv86J38%3D&amp;expnd=1&amp;sa=X&amp;ved=2ahUKEwiv-raS4tCGAxU2rlYBHfSTAsQQyecJegQIHBAO"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www.google.com/search?safe=active&amp;sca_esv=1e33b27adb72ec82&amp;sca_upv=1&amp;rlz=1C5GCEM_enNZ1063NZ1064&amp;q=oversimplified&amp;si=ACC90nyCA_YIOll8NnE-SsymedG74dsZQan8Py6nwXWZN5_uqv5Qc2MKCW_hSlNR1WsvFNstbU3KsJtiXfDvFvil-bOFwksDLfhoB-nnyeTC3htcYXCqvtk%3D&amp;expnd=1&amp;sa=X&amp;ved=2ahUKEwjw9eTE4tCGAxW5gFYBHcUQCvcQyecJegQISRAO"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hyperlink" Target="https://nobaproject.com/modules/prejudice-discrimination-and-stereotyping"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3"/>
          <p:cNvSpPr txBox="1"/>
          <p:nvPr>
            <p:ph type="ctrTitle"/>
          </p:nvPr>
        </p:nvSpPr>
        <p:spPr>
          <a:xfrm>
            <a:off x="2371725" y="630225"/>
            <a:ext cx="6331500" cy="1542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Differences </a:t>
            </a:r>
            <a:r>
              <a:rPr lang="en"/>
              <a:t>Slideshow</a:t>
            </a:r>
            <a:endParaRPr/>
          </a:p>
        </p:txBody>
      </p:sp>
      <p:sp>
        <p:nvSpPr>
          <p:cNvPr id="73" name="Google Shape;73;p13"/>
          <p:cNvSpPr txBox="1"/>
          <p:nvPr>
            <p:ph idx="1" type="subTitle"/>
          </p:nvPr>
        </p:nvSpPr>
        <p:spPr>
          <a:xfrm>
            <a:off x="2390267" y="3238450"/>
            <a:ext cx="6331500" cy="1241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1200">
                <a:solidFill>
                  <a:srgbClr val="495057"/>
                </a:solidFill>
                <a:highlight>
                  <a:srgbClr val="FFFFFF"/>
                </a:highlight>
                <a:latin typeface="Roboto"/>
                <a:ea typeface="Roboto"/>
                <a:cs typeface="Roboto"/>
                <a:sym typeface="Roboto"/>
              </a:rPr>
              <a:t>L.I: We are EXPLORING differences by </a:t>
            </a:r>
            <a:r>
              <a:rPr i="1" lang="en" sz="1200">
                <a:solidFill>
                  <a:srgbClr val="495057"/>
                </a:solidFill>
                <a:highlight>
                  <a:srgbClr val="FFFFFF"/>
                </a:highlight>
                <a:latin typeface="Roboto"/>
                <a:ea typeface="Roboto"/>
                <a:cs typeface="Roboto"/>
                <a:sym typeface="Roboto"/>
              </a:rPr>
              <a:t>recognising</a:t>
            </a:r>
            <a:r>
              <a:rPr lang="en" sz="1200">
                <a:solidFill>
                  <a:srgbClr val="495057"/>
                </a:solidFill>
                <a:highlight>
                  <a:srgbClr val="FFFFFF"/>
                </a:highlight>
                <a:latin typeface="Roboto"/>
                <a:ea typeface="Roboto"/>
                <a:cs typeface="Roboto"/>
                <a:sym typeface="Roboto"/>
              </a:rPr>
              <a:t> how texts include or exclude people, places, or ideas in different cultural, historical, political and social contexts.</a:t>
            </a:r>
            <a:endParaRPr sz="1200"/>
          </a:p>
        </p:txBody>
      </p:sp>
      <p:pic>
        <p:nvPicPr>
          <p:cNvPr id="74" name="Google Shape;74;p13"/>
          <p:cNvPicPr preferRelativeResize="0"/>
          <p:nvPr/>
        </p:nvPicPr>
        <p:blipFill>
          <a:blip r:embed="rId3">
            <a:alphaModFix/>
          </a:blip>
          <a:stretch>
            <a:fillRect/>
          </a:stretch>
        </p:blipFill>
        <p:spPr>
          <a:xfrm>
            <a:off x="111675" y="1714500"/>
            <a:ext cx="2134900" cy="1714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2"/>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2</a:t>
            </a:r>
            <a:endParaRPr/>
          </a:p>
        </p:txBody>
      </p:sp>
      <p:sp>
        <p:nvSpPr>
          <p:cNvPr id="130" name="Google Shape;130;p22"/>
          <p:cNvSpPr txBox="1"/>
          <p:nvPr>
            <p:ph idx="1" type="body"/>
          </p:nvPr>
        </p:nvSpPr>
        <p:spPr>
          <a:xfrm>
            <a:off x="319500" y="1846804"/>
            <a:ext cx="2808000" cy="280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Read the story from this </a:t>
            </a:r>
            <a:r>
              <a:rPr lang="en" sz="1400" u="sng">
                <a:solidFill>
                  <a:schemeClr val="hlink"/>
                </a:solidFill>
                <a:hlinkClick r:id="rId3"/>
              </a:rPr>
              <a:t>site</a:t>
            </a:r>
            <a:r>
              <a:rPr lang="en" sz="1400"/>
              <a:t>. Then write about why the students chose to bully some of the children.</a:t>
            </a:r>
            <a:endParaRPr sz="1400"/>
          </a:p>
          <a:p>
            <a:pPr indent="0" lvl="0" marL="0" rtl="0" algn="l">
              <a:spcBef>
                <a:spcPts val="1200"/>
              </a:spcBef>
              <a:spcAft>
                <a:spcPts val="0"/>
              </a:spcAft>
              <a:buNone/>
            </a:pPr>
            <a:r>
              <a:t/>
            </a:r>
            <a:endParaRPr sz="1400"/>
          </a:p>
          <a:p>
            <a:pPr indent="0" lvl="0" marL="0" rtl="0" algn="l">
              <a:spcBef>
                <a:spcPts val="1200"/>
              </a:spcBef>
              <a:spcAft>
                <a:spcPts val="1200"/>
              </a:spcAft>
              <a:buNone/>
            </a:pPr>
            <a:r>
              <a:rPr lang="en" sz="1400"/>
              <a:t>State whether it shows discrimination, prejudice or stereotyping. Afterwards, write about what you would do to stop those actions.</a:t>
            </a:r>
            <a:endParaRPr sz="1400"/>
          </a:p>
        </p:txBody>
      </p:sp>
      <p:pic>
        <p:nvPicPr>
          <p:cNvPr id="131" name="Google Shape;131;p22"/>
          <p:cNvPicPr preferRelativeResize="0"/>
          <p:nvPr/>
        </p:nvPicPr>
        <p:blipFill>
          <a:blip r:embed="rId4">
            <a:alphaModFix/>
          </a:blip>
          <a:stretch>
            <a:fillRect/>
          </a:stretch>
        </p:blipFill>
        <p:spPr>
          <a:xfrm>
            <a:off x="3537400" y="1221825"/>
            <a:ext cx="4838025" cy="27392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4"/>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The Differences</a:t>
            </a:r>
            <a:endParaRPr/>
          </a:p>
        </p:txBody>
      </p:sp>
      <p:sp>
        <p:nvSpPr>
          <p:cNvPr id="80" name="Google Shape;80;p14"/>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Watch the following </a:t>
            </a:r>
            <a:r>
              <a:rPr lang="en" u="sng">
                <a:solidFill>
                  <a:schemeClr val="hlink"/>
                </a:solidFill>
                <a:hlinkClick r:id="rId3"/>
              </a:rPr>
              <a:t>video</a:t>
            </a:r>
            <a:r>
              <a:rPr lang="en"/>
              <a:t> about the differences between stereotypes, prejudice and discrimination.</a:t>
            </a:r>
            <a:endParaRPr/>
          </a:p>
        </p:txBody>
      </p:sp>
      <p:pic>
        <p:nvPicPr>
          <p:cNvPr id="81" name="Google Shape;81;p14"/>
          <p:cNvPicPr preferRelativeResize="0"/>
          <p:nvPr/>
        </p:nvPicPr>
        <p:blipFill>
          <a:blip r:embed="rId4">
            <a:alphaModFix/>
          </a:blip>
          <a:stretch>
            <a:fillRect/>
          </a:stretch>
        </p:blipFill>
        <p:spPr>
          <a:xfrm>
            <a:off x="4236975" y="1133138"/>
            <a:ext cx="3379750" cy="28772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5"/>
          <p:cNvSpPr txBox="1"/>
          <p:nvPr/>
        </p:nvSpPr>
        <p:spPr>
          <a:xfrm>
            <a:off x="0" y="0"/>
            <a:ext cx="9144000" cy="1800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t>Māori make up 14.9% of the population (Statistics New Zealand, 2013a) and participants indicated that in schools or towns where there was a higher proportion of Māori, and correspondingly higher rates of integration, racism was constrained. Some cited a lack of bullying in their previous high schools of equal Māori and Pākehā students. Erana stated that three quarters of the people in their (non-racist) town were Māori; Zoe said an acquaintance was prejudiced against Māori, and would probably never change because the acquaintance’s township elsewhere was largely Pākehā, with no chance of interaction with Māori. Integration of Māori and Pākehā houses was considered important.</a:t>
            </a:r>
            <a:endParaRPr sz="1500"/>
          </a:p>
        </p:txBody>
      </p:sp>
      <p:pic>
        <p:nvPicPr>
          <p:cNvPr id="87" name="Google Shape;87;p15"/>
          <p:cNvPicPr preferRelativeResize="0"/>
          <p:nvPr/>
        </p:nvPicPr>
        <p:blipFill>
          <a:blip r:embed="rId3">
            <a:alphaModFix/>
          </a:blip>
          <a:stretch>
            <a:fillRect/>
          </a:stretch>
        </p:blipFill>
        <p:spPr>
          <a:xfrm>
            <a:off x="2241350" y="2128350"/>
            <a:ext cx="4554026" cy="25126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6"/>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Discrimination Definition</a:t>
            </a:r>
            <a:endParaRPr/>
          </a:p>
        </p:txBody>
      </p:sp>
      <p:sp>
        <p:nvSpPr>
          <p:cNvPr id="93" name="Google Shape;93;p16"/>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3000">
                <a:solidFill>
                  <a:srgbClr val="000000"/>
                </a:solidFill>
                <a:highlight>
                  <a:srgbClr val="FFFFFF"/>
                </a:highlight>
                <a:latin typeface="Arial"/>
                <a:ea typeface="Arial"/>
                <a:cs typeface="Arial"/>
                <a:sym typeface="Arial"/>
              </a:rPr>
              <a:t>The </a:t>
            </a:r>
            <a:r>
              <a:rPr lang="en" sz="3000">
                <a:solidFill>
                  <a:srgbClr val="000000"/>
                </a:solidFill>
                <a:highlight>
                  <a:srgbClr val="FFFFFF"/>
                </a:highlight>
                <a:uFill>
                  <a:noFill/>
                </a:uFill>
                <a:latin typeface="Arial"/>
                <a:ea typeface="Arial"/>
                <a:cs typeface="Arial"/>
                <a:sym typeface="Arial"/>
                <a:hlinkClick r:id="rId3">
                  <a:extLst>
                    <a:ext uri="{A12FA001-AC4F-418D-AE19-62706E023703}">
                      <ahyp:hlinkClr val="tx"/>
                    </a:ext>
                  </a:extLst>
                </a:hlinkClick>
              </a:rPr>
              <a:t>unjust</a:t>
            </a:r>
            <a:r>
              <a:rPr lang="en" sz="3000">
                <a:solidFill>
                  <a:srgbClr val="000000"/>
                </a:solidFill>
                <a:highlight>
                  <a:srgbClr val="FFFFFF"/>
                </a:highlight>
                <a:latin typeface="Arial"/>
                <a:ea typeface="Arial"/>
                <a:cs typeface="Arial"/>
                <a:sym typeface="Arial"/>
              </a:rPr>
              <a:t> or </a:t>
            </a:r>
            <a:r>
              <a:rPr lang="en" sz="3000">
                <a:solidFill>
                  <a:srgbClr val="000000"/>
                </a:solidFill>
                <a:highlight>
                  <a:srgbClr val="FFFFFF"/>
                </a:highlight>
                <a:uFill>
                  <a:noFill/>
                </a:uFill>
                <a:latin typeface="Arial"/>
                <a:ea typeface="Arial"/>
                <a:cs typeface="Arial"/>
                <a:sym typeface="Arial"/>
                <a:hlinkClick r:id="rId4">
                  <a:extLst>
                    <a:ext uri="{A12FA001-AC4F-418D-AE19-62706E023703}">
                      <ahyp:hlinkClr val="tx"/>
                    </a:ext>
                  </a:extLst>
                </a:hlinkClick>
              </a:rPr>
              <a:t>prejudicial</a:t>
            </a:r>
            <a:r>
              <a:rPr lang="en" sz="3000">
                <a:solidFill>
                  <a:srgbClr val="000000"/>
                </a:solidFill>
                <a:highlight>
                  <a:srgbClr val="FFFFFF"/>
                </a:highlight>
                <a:latin typeface="Arial"/>
                <a:ea typeface="Arial"/>
                <a:cs typeface="Arial"/>
                <a:sym typeface="Arial"/>
              </a:rPr>
              <a:t> treatment of different categories of people, especially on the grounds of ethnicity, age, sex, or disability.</a:t>
            </a:r>
            <a:endParaRPr sz="300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7"/>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Prejudice Definition</a:t>
            </a:r>
            <a:endParaRPr/>
          </a:p>
        </p:txBody>
      </p:sp>
      <p:sp>
        <p:nvSpPr>
          <p:cNvPr id="99" name="Google Shape;99;p17"/>
          <p:cNvSpPr txBox="1"/>
          <p:nvPr>
            <p:ph idx="1" type="body"/>
          </p:nvPr>
        </p:nvSpPr>
        <p:spPr>
          <a:xfrm>
            <a:off x="2321437" y="1576076"/>
            <a:ext cx="6321600" cy="3002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3000">
                <a:highlight>
                  <a:srgbClr val="FFFFFF"/>
                </a:highlight>
                <a:latin typeface="Arial"/>
                <a:ea typeface="Arial"/>
                <a:cs typeface="Arial"/>
                <a:sym typeface="Arial"/>
              </a:rPr>
              <a:t>P</a:t>
            </a:r>
            <a:r>
              <a:rPr lang="en" sz="3000">
                <a:solidFill>
                  <a:srgbClr val="000000"/>
                </a:solidFill>
                <a:highlight>
                  <a:srgbClr val="FFFFFF"/>
                </a:highlight>
                <a:uFill>
                  <a:noFill/>
                </a:uFill>
                <a:latin typeface="Arial"/>
                <a:ea typeface="Arial"/>
                <a:cs typeface="Arial"/>
                <a:sym typeface="Arial"/>
                <a:hlinkClick r:id="rId3">
                  <a:extLst>
                    <a:ext uri="{A12FA001-AC4F-418D-AE19-62706E023703}">
                      <ahyp:hlinkClr val="tx"/>
                    </a:ext>
                  </a:extLst>
                </a:hlinkClick>
              </a:rPr>
              <a:t>reconceived</a:t>
            </a:r>
            <a:r>
              <a:rPr lang="en" sz="3000">
                <a:solidFill>
                  <a:srgbClr val="000000"/>
                </a:solidFill>
                <a:highlight>
                  <a:srgbClr val="FFFFFF"/>
                </a:highlight>
                <a:latin typeface="Arial"/>
                <a:ea typeface="Arial"/>
                <a:cs typeface="Arial"/>
                <a:sym typeface="Arial"/>
              </a:rPr>
              <a:t> opinion that is not based on reason or actual experience.</a:t>
            </a:r>
            <a:endParaRPr sz="300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8"/>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Stereotypes Definition</a:t>
            </a:r>
            <a:endParaRPr/>
          </a:p>
        </p:txBody>
      </p:sp>
      <p:sp>
        <p:nvSpPr>
          <p:cNvPr id="105" name="Google Shape;105;p18"/>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3000">
                <a:solidFill>
                  <a:srgbClr val="000000"/>
                </a:solidFill>
                <a:highlight>
                  <a:srgbClr val="FFFFFF"/>
                </a:highlight>
                <a:latin typeface="Arial"/>
                <a:ea typeface="Arial"/>
                <a:cs typeface="Arial"/>
                <a:sym typeface="Arial"/>
              </a:rPr>
              <a:t>A widely held but fixed and </a:t>
            </a:r>
            <a:r>
              <a:rPr lang="en" sz="3000">
                <a:solidFill>
                  <a:srgbClr val="000000"/>
                </a:solidFill>
                <a:highlight>
                  <a:srgbClr val="FFFFFF"/>
                </a:highlight>
                <a:uFill>
                  <a:noFill/>
                </a:uFill>
                <a:latin typeface="Arial"/>
                <a:ea typeface="Arial"/>
                <a:cs typeface="Arial"/>
                <a:sym typeface="Arial"/>
                <a:hlinkClick r:id="rId3">
                  <a:extLst>
                    <a:ext uri="{A12FA001-AC4F-418D-AE19-62706E023703}">
                      <ahyp:hlinkClr val="tx"/>
                    </a:ext>
                  </a:extLst>
                </a:hlinkClick>
              </a:rPr>
              <a:t>oversimplified</a:t>
            </a:r>
            <a:r>
              <a:rPr lang="en" sz="3000">
                <a:solidFill>
                  <a:srgbClr val="000000"/>
                </a:solidFill>
                <a:highlight>
                  <a:srgbClr val="FFFFFF"/>
                </a:highlight>
                <a:latin typeface="Arial"/>
                <a:ea typeface="Arial"/>
                <a:cs typeface="Arial"/>
                <a:sym typeface="Arial"/>
              </a:rPr>
              <a:t> image or idea of a particular type of person or thing.</a:t>
            </a:r>
            <a:endParaRPr sz="300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9"/>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Activity</a:t>
            </a:r>
            <a:endParaRPr/>
          </a:p>
        </p:txBody>
      </p:sp>
      <p:sp>
        <p:nvSpPr>
          <p:cNvPr id="111" name="Google Shape;111;p19"/>
          <p:cNvSpPr txBox="1"/>
          <p:nvPr>
            <p:ph idx="1" type="body"/>
          </p:nvPr>
        </p:nvSpPr>
        <p:spPr>
          <a:xfrm>
            <a:off x="319500" y="1846804"/>
            <a:ext cx="2808000" cy="28062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1800"/>
              <a:t>On the next slide you will see a list of situations.</a:t>
            </a:r>
            <a:endParaRPr sz="1800"/>
          </a:p>
          <a:p>
            <a:pPr indent="0" lvl="0" marL="0" rtl="0" algn="l">
              <a:spcBef>
                <a:spcPts val="1200"/>
              </a:spcBef>
              <a:spcAft>
                <a:spcPts val="0"/>
              </a:spcAft>
              <a:buNone/>
            </a:pPr>
            <a:r>
              <a:t/>
            </a:r>
            <a:endParaRPr sz="1800"/>
          </a:p>
          <a:p>
            <a:pPr indent="0" lvl="0" marL="0" rtl="0" algn="l">
              <a:spcBef>
                <a:spcPts val="1200"/>
              </a:spcBef>
              <a:spcAft>
                <a:spcPts val="1200"/>
              </a:spcAft>
              <a:buNone/>
            </a:pPr>
            <a:r>
              <a:rPr lang="en" sz="1800"/>
              <a:t>You will need to write whether they classify under stereotypes, prejudice or discrimination.</a:t>
            </a:r>
            <a:endParaRPr sz="1800"/>
          </a:p>
        </p:txBody>
      </p:sp>
      <p:pic>
        <p:nvPicPr>
          <p:cNvPr id="112" name="Google Shape;112;p19"/>
          <p:cNvPicPr preferRelativeResize="0"/>
          <p:nvPr/>
        </p:nvPicPr>
        <p:blipFill>
          <a:blip r:embed="rId3">
            <a:alphaModFix/>
          </a:blip>
          <a:stretch>
            <a:fillRect/>
          </a:stretch>
        </p:blipFill>
        <p:spPr>
          <a:xfrm>
            <a:off x="4079325" y="1202563"/>
            <a:ext cx="3823125" cy="27383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0"/>
          <p:cNvSpPr txBox="1"/>
          <p:nvPr/>
        </p:nvSpPr>
        <p:spPr>
          <a:xfrm>
            <a:off x="118250" y="78825"/>
            <a:ext cx="8907600" cy="49761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2"/>
              </a:buClr>
              <a:buSzPts val="1800"/>
              <a:buFont typeface="Lato"/>
              <a:buAutoNum type="arabicPeriod"/>
            </a:pPr>
            <a:r>
              <a:rPr lang="en" sz="1800">
                <a:solidFill>
                  <a:schemeClr val="dk2"/>
                </a:solidFill>
                <a:latin typeface="Lato"/>
                <a:ea typeface="Lato"/>
                <a:cs typeface="Lato"/>
                <a:sym typeface="Lato"/>
              </a:rPr>
              <a:t>Guys are messy and unclean.</a:t>
            </a:r>
            <a:endParaRPr sz="1800">
              <a:solidFill>
                <a:schemeClr val="dk2"/>
              </a:solidFill>
              <a:latin typeface="Lato"/>
              <a:ea typeface="Lato"/>
              <a:cs typeface="Lato"/>
              <a:sym typeface="Lato"/>
            </a:endParaRPr>
          </a:p>
          <a:p>
            <a:pPr indent="-342900" lvl="0" marL="457200" rtl="0" algn="l">
              <a:spcBef>
                <a:spcPts val="0"/>
              </a:spcBef>
              <a:spcAft>
                <a:spcPts val="0"/>
              </a:spcAft>
              <a:buClr>
                <a:schemeClr val="dk2"/>
              </a:buClr>
              <a:buSzPts val="1800"/>
              <a:buFont typeface="Lato"/>
              <a:buAutoNum type="arabicPeriod"/>
            </a:pPr>
            <a:r>
              <a:rPr lang="en" sz="1800">
                <a:solidFill>
                  <a:schemeClr val="dk2"/>
                </a:solidFill>
                <a:latin typeface="Lato"/>
                <a:ea typeface="Lato"/>
                <a:cs typeface="Lato"/>
                <a:sym typeface="Lato"/>
              </a:rPr>
              <a:t>All Irish people eat potatoes.</a:t>
            </a:r>
            <a:endParaRPr sz="1800">
              <a:solidFill>
                <a:schemeClr val="dk2"/>
              </a:solidFill>
              <a:latin typeface="Lato"/>
              <a:ea typeface="Lato"/>
              <a:cs typeface="Lato"/>
              <a:sym typeface="Lato"/>
            </a:endParaRPr>
          </a:p>
          <a:p>
            <a:pPr indent="-342900" lvl="0" marL="457200" rtl="0" algn="l">
              <a:spcBef>
                <a:spcPts val="0"/>
              </a:spcBef>
              <a:spcAft>
                <a:spcPts val="0"/>
              </a:spcAft>
              <a:buClr>
                <a:schemeClr val="dk2"/>
              </a:buClr>
              <a:buSzPts val="1800"/>
              <a:buFont typeface="Lato"/>
              <a:buAutoNum type="arabicPeriod"/>
            </a:pPr>
            <a:r>
              <a:rPr lang="en" sz="1800">
                <a:solidFill>
                  <a:schemeClr val="dk2"/>
                </a:solidFill>
                <a:latin typeface="Lato"/>
                <a:ea typeface="Lato"/>
                <a:cs typeface="Lato"/>
                <a:sym typeface="Lato"/>
              </a:rPr>
              <a:t>Negative attitudes towards people from different cultures.</a:t>
            </a:r>
            <a:endParaRPr sz="1800">
              <a:solidFill>
                <a:schemeClr val="dk2"/>
              </a:solidFill>
              <a:latin typeface="Lato"/>
              <a:ea typeface="Lato"/>
              <a:cs typeface="Lato"/>
              <a:sym typeface="Lato"/>
            </a:endParaRPr>
          </a:p>
          <a:p>
            <a:pPr indent="-342900" lvl="0" marL="457200" rtl="0" algn="l">
              <a:spcBef>
                <a:spcPts val="0"/>
              </a:spcBef>
              <a:spcAft>
                <a:spcPts val="0"/>
              </a:spcAft>
              <a:buClr>
                <a:schemeClr val="dk2"/>
              </a:buClr>
              <a:buSzPts val="1800"/>
              <a:buFont typeface="Lato"/>
              <a:buAutoNum type="arabicPeriod"/>
            </a:pPr>
            <a:r>
              <a:rPr lang="en" sz="1800">
                <a:solidFill>
                  <a:srgbClr val="202124"/>
                </a:solidFill>
                <a:highlight>
                  <a:srgbClr val="FFFFFF"/>
                </a:highlight>
                <a:latin typeface="Lato"/>
                <a:ea typeface="Lato"/>
                <a:cs typeface="Lato"/>
                <a:sym typeface="Lato"/>
              </a:rPr>
              <a:t>If a workplace doesn't have disabled facilities.</a:t>
            </a:r>
            <a:endParaRPr sz="1800">
              <a:solidFill>
                <a:srgbClr val="202124"/>
              </a:solidFill>
              <a:highlight>
                <a:srgbClr val="FFFFFF"/>
              </a:highlight>
              <a:latin typeface="Lato"/>
              <a:ea typeface="Lato"/>
              <a:cs typeface="Lato"/>
              <a:sym typeface="Lato"/>
            </a:endParaRPr>
          </a:p>
          <a:p>
            <a:pPr indent="-342900" lvl="0" marL="457200" rtl="0" algn="l">
              <a:spcBef>
                <a:spcPts val="0"/>
              </a:spcBef>
              <a:spcAft>
                <a:spcPts val="0"/>
              </a:spcAft>
              <a:buClr>
                <a:srgbClr val="202124"/>
              </a:buClr>
              <a:buSzPts val="1800"/>
              <a:buFont typeface="Lato"/>
              <a:buAutoNum type="arabicPeriod"/>
            </a:pPr>
            <a:r>
              <a:rPr lang="en" sz="1800">
                <a:solidFill>
                  <a:srgbClr val="202124"/>
                </a:solidFill>
                <a:highlight>
                  <a:srgbClr val="FFFFFF"/>
                </a:highlight>
                <a:latin typeface="Lato"/>
                <a:ea typeface="Lato"/>
                <a:cs typeface="Lato"/>
                <a:sym typeface="Lato"/>
              </a:rPr>
              <a:t>You're over 60 and you were given worse service than a younger person was.</a:t>
            </a:r>
            <a:endParaRPr sz="1800">
              <a:solidFill>
                <a:srgbClr val="202124"/>
              </a:solidFill>
              <a:highlight>
                <a:srgbClr val="FFFFFF"/>
              </a:highlight>
              <a:latin typeface="Lato"/>
              <a:ea typeface="Lato"/>
              <a:cs typeface="Lato"/>
              <a:sym typeface="Lato"/>
            </a:endParaRPr>
          </a:p>
          <a:p>
            <a:pPr indent="-342900" lvl="0" marL="457200" rtl="0" algn="l">
              <a:spcBef>
                <a:spcPts val="0"/>
              </a:spcBef>
              <a:spcAft>
                <a:spcPts val="0"/>
              </a:spcAft>
              <a:buClr>
                <a:srgbClr val="202124"/>
              </a:buClr>
              <a:buSzPts val="1800"/>
              <a:buFont typeface="Lato"/>
              <a:buAutoNum type="arabicPeriod"/>
            </a:pPr>
            <a:r>
              <a:rPr lang="en" sz="1800">
                <a:solidFill>
                  <a:srgbClr val="202124"/>
                </a:solidFill>
                <a:highlight>
                  <a:srgbClr val="FFFFFF"/>
                </a:highlight>
                <a:latin typeface="Lato"/>
                <a:ea typeface="Lato"/>
                <a:cs typeface="Lato"/>
                <a:sym typeface="Lato"/>
              </a:rPr>
              <a:t>The government in Hawaii prefers native Hawaiian people over tourists there.</a:t>
            </a:r>
            <a:endParaRPr sz="1800">
              <a:solidFill>
                <a:srgbClr val="202124"/>
              </a:solidFill>
              <a:highlight>
                <a:srgbClr val="FFFFFF"/>
              </a:highlight>
              <a:latin typeface="Lato"/>
              <a:ea typeface="Lato"/>
              <a:cs typeface="Lato"/>
              <a:sym typeface="Lato"/>
            </a:endParaRPr>
          </a:p>
          <a:p>
            <a:pPr indent="-342900" lvl="0" marL="457200" rtl="0" algn="l">
              <a:spcBef>
                <a:spcPts val="0"/>
              </a:spcBef>
              <a:spcAft>
                <a:spcPts val="0"/>
              </a:spcAft>
              <a:buClr>
                <a:srgbClr val="202124"/>
              </a:buClr>
              <a:buSzPts val="1800"/>
              <a:buFont typeface="Lato"/>
              <a:buAutoNum type="arabicPeriod"/>
            </a:pPr>
            <a:r>
              <a:rPr lang="en" sz="1800">
                <a:solidFill>
                  <a:srgbClr val="202124"/>
                </a:solidFill>
                <a:highlight>
                  <a:srgbClr val="FFFFFF"/>
                </a:highlight>
                <a:latin typeface="Lato"/>
                <a:ea typeface="Lato"/>
                <a:cs typeface="Lato"/>
                <a:sym typeface="Lato"/>
              </a:rPr>
              <a:t>Not liking someone because they go to a different church to you.</a:t>
            </a:r>
            <a:endParaRPr sz="1800">
              <a:solidFill>
                <a:srgbClr val="202124"/>
              </a:solidFill>
              <a:highlight>
                <a:srgbClr val="FFFFFF"/>
              </a:highlight>
              <a:latin typeface="Lato"/>
              <a:ea typeface="Lato"/>
              <a:cs typeface="Lato"/>
              <a:sym typeface="Lato"/>
            </a:endParaRPr>
          </a:p>
          <a:p>
            <a:pPr indent="-342900" lvl="0" marL="457200" rtl="0" algn="l">
              <a:lnSpc>
                <a:spcPct val="122200"/>
              </a:lnSpc>
              <a:spcBef>
                <a:spcPts val="0"/>
              </a:spcBef>
              <a:spcAft>
                <a:spcPts val="0"/>
              </a:spcAft>
              <a:buClr>
                <a:srgbClr val="202124"/>
              </a:buClr>
              <a:buSzPts val="1800"/>
              <a:buFont typeface="Lato"/>
              <a:buAutoNum type="arabicPeriod"/>
            </a:pPr>
            <a:r>
              <a:rPr lang="en" sz="1800">
                <a:solidFill>
                  <a:srgbClr val="202124"/>
                </a:solidFill>
                <a:highlight>
                  <a:srgbClr val="FFFFFF"/>
                </a:highlight>
                <a:latin typeface="Lato"/>
                <a:ea typeface="Lato"/>
                <a:cs typeface="Lato"/>
                <a:sym typeface="Lato"/>
              </a:rPr>
              <a:t>A dentist will not allow a man to make an appointment because he is wearing a dress.</a:t>
            </a:r>
            <a:endParaRPr sz="1800">
              <a:solidFill>
                <a:srgbClr val="202124"/>
              </a:solidFill>
              <a:highlight>
                <a:srgbClr val="FFFFFF"/>
              </a:highlight>
              <a:latin typeface="Lato"/>
              <a:ea typeface="Lato"/>
              <a:cs typeface="Lato"/>
              <a:sym typeface="Lato"/>
            </a:endParaRPr>
          </a:p>
          <a:p>
            <a:pPr indent="-342900" lvl="0" marL="457200" rtl="0" algn="l">
              <a:lnSpc>
                <a:spcPct val="120000"/>
              </a:lnSpc>
              <a:spcBef>
                <a:spcPts val="0"/>
              </a:spcBef>
              <a:spcAft>
                <a:spcPts val="0"/>
              </a:spcAft>
              <a:buClr>
                <a:srgbClr val="202124"/>
              </a:buClr>
              <a:buSzPts val="1800"/>
              <a:buFont typeface="Lato"/>
              <a:buAutoNum type="arabicPeriod"/>
            </a:pPr>
            <a:r>
              <a:rPr lang="en" sz="1800">
                <a:solidFill>
                  <a:srgbClr val="212529"/>
                </a:solidFill>
                <a:highlight>
                  <a:srgbClr val="FFFFFF"/>
                </a:highlight>
                <a:latin typeface="Lato"/>
                <a:ea typeface="Lato"/>
                <a:cs typeface="Lato"/>
                <a:sym typeface="Lato"/>
              </a:rPr>
              <a:t>Hispanic Americans are lazy.</a:t>
            </a:r>
            <a:endParaRPr sz="1800">
              <a:solidFill>
                <a:srgbClr val="212529"/>
              </a:solidFill>
              <a:highlight>
                <a:srgbClr val="FFFFFF"/>
              </a:highlight>
              <a:latin typeface="Lato"/>
              <a:ea typeface="Lato"/>
              <a:cs typeface="Lato"/>
              <a:sym typeface="Lato"/>
            </a:endParaRPr>
          </a:p>
          <a:p>
            <a:pPr indent="-342900" lvl="0" marL="457200" rtl="0" algn="l">
              <a:spcBef>
                <a:spcPts val="0"/>
              </a:spcBef>
              <a:spcAft>
                <a:spcPts val="0"/>
              </a:spcAft>
              <a:buClr>
                <a:srgbClr val="202124"/>
              </a:buClr>
              <a:buSzPts val="1800"/>
              <a:buFont typeface="Lato"/>
              <a:buAutoNum type="arabicPeriod"/>
            </a:pPr>
            <a:r>
              <a:rPr lang="en" sz="1800">
                <a:solidFill>
                  <a:srgbClr val="202124"/>
                </a:solidFill>
                <a:highlight>
                  <a:srgbClr val="FFFFFF"/>
                </a:highlight>
                <a:latin typeface="Lato"/>
                <a:ea typeface="Lato"/>
                <a:cs typeface="Lato"/>
                <a:sym typeface="Lato"/>
              </a:rPr>
              <a:t>French people are arrogant.</a:t>
            </a:r>
            <a:endParaRPr sz="1800">
              <a:solidFill>
                <a:srgbClr val="202124"/>
              </a:solidFill>
              <a:highlight>
                <a:srgbClr val="FFFFFF"/>
              </a:highlight>
              <a:latin typeface="Lato"/>
              <a:ea typeface="Lato"/>
              <a:cs typeface="Lato"/>
              <a:sym typeface="Lato"/>
            </a:endParaRPr>
          </a:p>
          <a:p>
            <a:pPr indent="-342900" lvl="0" marL="457200" rtl="0" algn="l">
              <a:spcBef>
                <a:spcPts val="0"/>
              </a:spcBef>
              <a:spcAft>
                <a:spcPts val="0"/>
              </a:spcAft>
              <a:buClr>
                <a:srgbClr val="202124"/>
              </a:buClr>
              <a:buSzPts val="1800"/>
              <a:buFont typeface="Lato"/>
              <a:buAutoNum type="arabicPeriod"/>
            </a:pPr>
            <a:r>
              <a:rPr lang="en" sz="1800">
                <a:solidFill>
                  <a:srgbClr val="202124"/>
                </a:solidFill>
                <a:highlight>
                  <a:srgbClr val="FFFFFF"/>
                </a:highlight>
                <a:latin typeface="Lato"/>
                <a:ea typeface="Lato"/>
                <a:cs typeface="Lato"/>
                <a:sym typeface="Lato"/>
              </a:rPr>
              <a:t>Not wanting to be with people of a different skin colour.</a:t>
            </a:r>
            <a:endParaRPr sz="1800">
              <a:solidFill>
                <a:srgbClr val="202124"/>
              </a:solidFill>
              <a:highlight>
                <a:srgbClr val="FFFFFF"/>
              </a:highlight>
              <a:latin typeface="Lato"/>
              <a:ea typeface="Lato"/>
              <a:cs typeface="Lato"/>
              <a:sym typeface="Lato"/>
            </a:endParaRPr>
          </a:p>
          <a:p>
            <a:pPr indent="-342900" lvl="0" marL="457200" rtl="0" algn="l">
              <a:spcBef>
                <a:spcPts val="0"/>
              </a:spcBef>
              <a:spcAft>
                <a:spcPts val="0"/>
              </a:spcAft>
              <a:buClr>
                <a:srgbClr val="202124"/>
              </a:buClr>
              <a:buSzPts val="1800"/>
              <a:buFont typeface="Lato"/>
              <a:buAutoNum type="arabicPeriod"/>
            </a:pPr>
            <a:r>
              <a:rPr lang="en" sz="1800">
                <a:solidFill>
                  <a:srgbClr val="202124"/>
                </a:solidFill>
                <a:highlight>
                  <a:srgbClr val="FFFFFF"/>
                </a:highlight>
                <a:latin typeface="Lato"/>
                <a:ea typeface="Lato"/>
                <a:cs typeface="Lato"/>
                <a:sym typeface="Lato"/>
              </a:rPr>
              <a:t>A Japanese boy being bullied by other students for being Japanese when his family moves to Canada and he goes to a Canadian school.</a:t>
            </a:r>
            <a:endParaRPr sz="1800">
              <a:solidFill>
                <a:srgbClr val="202124"/>
              </a:solidFill>
              <a:highlight>
                <a:srgbClr val="FFFFFF"/>
              </a:highlight>
              <a:latin typeface="Lato"/>
              <a:ea typeface="Lato"/>
              <a:cs typeface="Lato"/>
              <a:sym typeface="Lato"/>
            </a:endParaRPr>
          </a:p>
          <a:p>
            <a:pPr indent="-342900" lvl="0" marL="457200" rtl="0" algn="l">
              <a:spcBef>
                <a:spcPts val="0"/>
              </a:spcBef>
              <a:spcAft>
                <a:spcPts val="0"/>
              </a:spcAft>
              <a:buClr>
                <a:srgbClr val="202124"/>
              </a:buClr>
              <a:buSzPts val="1800"/>
              <a:buFont typeface="Lato"/>
              <a:buAutoNum type="arabicPeriod"/>
            </a:pPr>
            <a:r>
              <a:rPr lang="en" sz="1800">
                <a:solidFill>
                  <a:srgbClr val="202124"/>
                </a:solidFill>
                <a:highlight>
                  <a:srgbClr val="FFFFFF"/>
                </a:highlight>
                <a:latin typeface="Lato"/>
                <a:ea typeface="Lato"/>
                <a:cs typeface="Lato"/>
                <a:sym typeface="Lato"/>
              </a:rPr>
              <a:t>When seeking an apartment for rent the landlord says “no children are allowed.”</a:t>
            </a:r>
            <a:endParaRPr sz="1800">
              <a:solidFill>
                <a:srgbClr val="202124"/>
              </a:solidFill>
              <a:highlight>
                <a:srgbClr val="FFFFFF"/>
              </a:highlight>
              <a:latin typeface="Lato"/>
              <a:ea typeface="Lato"/>
              <a:cs typeface="Lato"/>
              <a:sym typeface="Lato"/>
            </a:endParaRPr>
          </a:p>
          <a:p>
            <a:pPr indent="-342900" lvl="0" marL="457200" rtl="0" algn="l">
              <a:spcBef>
                <a:spcPts val="0"/>
              </a:spcBef>
              <a:spcAft>
                <a:spcPts val="0"/>
              </a:spcAft>
              <a:buClr>
                <a:srgbClr val="202124"/>
              </a:buClr>
              <a:buSzPts val="1800"/>
              <a:buFont typeface="Lato"/>
              <a:buAutoNum type="arabicPeriod"/>
            </a:pPr>
            <a:r>
              <a:rPr lang="en" sz="1800">
                <a:solidFill>
                  <a:srgbClr val="202124"/>
                </a:solidFill>
                <a:highlight>
                  <a:srgbClr val="FFFFFF"/>
                </a:highlight>
                <a:latin typeface="Lato"/>
                <a:ea typeface="Lato"/>
                <a:cs typeface="Lato"/>
                <a:sym typeface="Lato"/>
              </a:rPr>
              <a:t>Being afraid of people from different countries because they are different.</a:t>
            </a:r>
            <a:endParaRPr sz="1800">
              <a:solidFill>
                <a:srgbClr val="202124"/>
              </a:solidFill>
              <a:highlight>
                <a:srgbClr val="FFFFFF"/>
              </a:highlight>
              <a:latin typeface="Lato"/>
              <a:ea typeface="Lato"/>
              <a:cs typeface="Lato"/>
              <a:sym typeface="Lato"/>
            </a:endParaRPr>
          </a:p>
          <a:p>
            <a:pPr indent="-342900" lvl="0" marL="457200" rtl="0" algn="l">
              <a:spcBef>
                <a:spcPts val="0"/>
              </a:spcBef>
              <a:spcAft>
                <a:spcPts val="0"/>
              </a:spcAft>
              <a:buClr>
                <a:srgbClr val="202124"/>
              </a:buClr>
              <a:buSzPts val="1800"/>
              <a:buFont typeface="Lato"/>
              <a:buAutoNum type="arabicPeriod"/>
            </a:pPr>
            <a:r>
              <a:rPr lang="en" sz="1800">
                <a:solidFill>
                  <a:srgbClr val="202124"/>
                </a:solidFill>
                <a:highlight>
                  <a:srgbClr val="FFFFFF"/>
                </a:highlight>
                <a:latin typeface="Lato"/>
                <a:ea typeface="Lato"/>
                <a:cs typeface="Lato"/>
                <a:sym typeface="Lato"/>
              </a:rPr>
              <a:t>All British people love tea.</a:t>
            </a:r>
            <a:endParaRPr sz="1800">
              <a:solidFill>
                <a:srgbClr val="202124"/>
              </a:solidFill>
              <a:highlight>
                <a:srgbClr val="FFFFFF"/>
              </a:highlight>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1"/>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1</a:t>
            </a:r>
            <a:endParaRPr/>
          </a:p>
        </p:txBody>
      </p:sp>
      <p:sp>
        <p:nvSpPr>
          <p:cNvPr id="123" name="Google Shape;123;p21"/>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Look at this </a:t>
            </a:r>
            <a:r>
              <a:rPr lang="en" u="sng">
                <a:solidFill>
                  <a:schemeClr val="hlink"/>
                </a:solidFill>
                <a:hlinkClick r:id="rId3"/>
              </a:rPr>
              <a:t>link</a:t>
            </a:r>
            <a:r>
              <a:rPr lang="en"/>
              <a:t> about prejudice, </a:t>
            </a:r>
            <a:r>
              <a:rPr lang="en"/>
              <a:t>discrimination</a:t>
            </a:r>
            <a:r>
              <a:rPr lang="en"/>
              <a:t> and stereotyping.</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Then write about why people decide to stereotype, discriminate and show </a:t>
            </a:r>
            <a:r>
              <a:rPr lang="en"/>
              <a:t>prejudice</a:t>
            </a:r>
            <a:r>
              <a:rPr lang="en"/>
              <a:t> towards others. </a:t>
            </a:r>
            <a:endParaRPr/>
          </a:p>
        </p:txBody>
      </p:sp>
      <p:pic>
        <p:nvPicPr>
          <p:cNvPr id="124" name="Google Shape;124;p21"/>
          <p:cNvPicPr preferRelativeResize="0"/>
          <p:nvPr/>
        </p:nvPicPr>
        <p:blipFill>
          <a:blip r:embed="rId4">
            <a:alphaModFix/>
          </a:blip>
          <a:stretch>
            <a:fillRect/>
          </a:stretch>
        </p:blipFill>
        <p:spPr>
          <a:xfrm>
            <a:off x="3734450" y="1113450"/>
            <a:ext cx="4532600" cy="28870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