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mfortaa-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omfortaa-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a0c0aa1e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a0c0aa1e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a0c0aa1e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a0c0aa1e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a0c0aa1e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a0c0aa1e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a0c0aa1e6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a0c0aa1e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f3a8764d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f3a8764d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a0c0aa1e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7a0c0aa1e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a0c0aa1e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a0c0aa1e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a0c0aa1e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7a0c0aa1e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a0c0aa1e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7a0c0aa1e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6" name="Shape 86"/>
        <p:cNvGrpSpPr/>
        <p:nvPr/>
      </p:nvGrpSpPr>
      <p:grpSpPr>
        <a:xfrm>
          <a:off x="0" y="0"/>
          <a:ext cx="0" cy="0"/>
          <a:chOff x="0" y="0"/>
          <a:chExt cx="0" cy="0"/>
        </a:xfrm>
      </p:grpSpPr>
      <p:cxnSp>
        <p:nvCxnSpPr>
          <p:cNvPr id="87" name="Google Shape;87;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88" name="Google Shape;88;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89" name="Google Shape;89;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0" name="Google Shape;90;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1" name="Google Shape;91;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92" name="Google Shape;92;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3" name="Shape 93"/>
        <p:cNvGrpSpPr/>
        <p:nvPr/>
      </p:nvGrpSpPr>
      <p:grpSpPr>
        <a:xfrm>
          <a:off x="0" y="0"/>
          <a:ext cx="0" cy="0"/>
          <a:chOff x="0" y="0"/>
          <a:chExt cx="0" cy="0"/>
        </a:xfrm>
      </p:grpSpPr>
      <p:cxnSp>
        <p:nvCxnSpPr>
          <p:cNvPr id="94" name="Google Shape;94;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95" name="Google Shape;95;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97" name="Google Shape;97;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cxnSp>
        <p:nvCxnSpPr>
          <p:cNvPr id="99" name="Google Shape;99;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0" name="Google Shape;100;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1" name="Google Shape;101;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2" name="Google Shape;102;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3" name="Google Shape;10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4" name="Google Shape;104;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cxnSp>
        <p:nvCxnSpPr>
          <p:cNvPr id="106" name="Google Shape;106;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7" name="Google Shape;107;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8" name="Google Shape;108;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9" name="Google Shape;109;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1" name="Google Shape;111;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 name="Google Shape;112;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5" name="Google Shape;115;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cxnSp>
        <p:nvCxnSpPr>
          <p:cNvPr id="117" name="Google Shape;117;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8" name="Google Shape;118;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9" name="Google Shape;119;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0" name="Google Shape;120;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21" name="Shape 121"/>
        <p:cNvGrpSpPr/>
        <p:nvPr/>
      </p:nvGrpSpPr>
      <p:grpSpPr>
        <a:xfrm>
          <a:off x="0" y="0"/>
          <a:ext cx="0" cy="0"/>
          <a:chOff x="0" y="0"/>
          <a:chExt cx="0" cy="0"/>
        </a:xfrm>
      </p:grpSpPr>
      <p:cxnSp>
        <p:nvCxnSpPr>
          <p:cNvPr id="122" name="Google Shape;122;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23" name="Google Shape;123;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4" name="Google Shape;124;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8" name="Google Shape;128;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29" name="Google Shape;129;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0" name="Google Shape;130;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31" name="Google Shape;131;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cxnSp>
        <p:nvCxnSpPr>
          <p:cNvPr id="133" name="Google Shape;133;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34" name="Google Shape;134;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35" name="Google Shape;135;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36" name="Google Shape;136;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cxnSp>
        <p:nvCxnSpPr>
          <p:cNvPr id="138" name="Google Shape;138;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39" name="Google Shape;139;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40" name="Google Shape;140;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41" name="Google Shape;141;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42" name="Google Shape;142;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84" name="Google Shape;84;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5" name="Google Shape;85;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GR9VbSXxou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poetrysoup.com/poems/best/maor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Symbolism Slideshow</a:t>
            </a:r>
            <a:endParaRPr/>
          </a:p>
        </p:txBody>
      </p:sp>
      <p:sp>
        <p:nvSpPr>
          <p:cNvPr id="150" name="Google Shape;150;p25"/>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2125"/>
                </a:solidFill>
                <a:highlight>
                  <a:srgbClr val="FFFFFF"/>
                </a:highlight>
                <a:latin typeface="Roboto"/>
                <a:ea typeface="Roboto"/>
                <a:cs typeface="Roboto"/>
                <a:sym typeface="Roboto"/>
              </a:rPr>
              <a:t>L.I: We are FOCUSING on symbolism by </a:t>
            </a:r>
            <a:r>
              <a:rPr i="1" lang="en" sz="1200">
                <a:solidFill>
                  <a:srgbClr val="1D2125"/>
                </a:solidFill>
                <a:highlight>
                  <a:srgbClr val="FFFFFF"/>
                </a:highlight>
                <a:latin typeface="Roboto"/>
                <a:ea typeface="Roboto"/>
                <a:cs typeface="Roboto"/>
                <a:sym typeface="Roboto"/>
              </a:rPr>
              <a:t>explaining</a:t>
            </a:r>
            <a:r>
              <a:rPr lang="en" sz="1200">
                <a:solidFill>
                  <a:srgbClr val="1D2125"/>
                </a:solidFill>
                <a:highlight>
                  <a:srgbClr val="FFFFFF"/>
                </a:highlight>
                <a:latin typeface="Roboto"/>
                <a:ea typeface="Roboto"/>
                <a:cs typeface="Roboto"/>
                <a:sym typeface="Roboto"/>
              </a:rPr>
              <a:t> the effects of conventions in a written/visual text.</a:t>
            </a:r>
            <a:endParaRPr sz="1200"/>
          </a:p>
        </p:txBody>
      </p:sp>
      <p:pic>
        <p:nvPicPr>
          <p:cNvPr id="151" name="Google Shape;151;p25"/>
          <p:cNvPicPr preferRelativeResize="0"/>
          <p:nvPr/>
        </p:nvPicPr>
        <p:blipFill>
          <a:blip r:embed="rId3">
            <a:alphaModFix/>
          </a:blip>
          <a:stretch>
            <a:fillRect/>
          </a:stretch>
        </p:blipFill>
        <p:spPr>
          <a:xfrm>
            <a:off x="6582100" y="651975"/>
            <a:ext cx="2430525" cy="238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13" name="Google Shape;213;p3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what the </a:t>
            </a:r>
            <a:r>
              <a:rPr lang="en"/>
              <a:t>poems</a:t>
            </a:r>
            <a:r>
              <a:rPr lang="en"/>
              <a:t> you wrote about are in your English books to </a:t>
            </a:r>
            <a:r>
              <a:rPr b="1" lang="en" sz="1800" u="sng">
                <a:solidFill>
                  <a:srgbClr val="1C1C1C"/>
                </a:solidFill>
                <a:latin typeface="Arial"/>
                <a:ea typeface="Arial"/>
                <a:cs typeface="Arial"/>
                <a:sym typeface="Arial"/>
              </a:rPr>
              <a:t>AT LEAST A YEAR NINE STANDARD</a:t>
            </a:r>
            <a:r>
              <a:rPr lang="en" sz="1400">
                <a:solidFill>
                  <a:srgbClr val="333333"/>
                </a:solidFill>
                <a:highlight>
                  <a:schemeClr val="lt1"/>
                </a:highlight>
                <a:latin typeface="Comfortaa"/>
                <a:ea typeface="Comfortaa"/>
                <a:cs typeface="Comfortaa"/>
                <a:sym typeface="Comfortaa"/>
              </a:rPr>
              <a:t>.</a:t>
            </a:r>
            <a:endParaRPr/>
          </a:p>
        </p:txBody>
      </p:sp>
      <p:pic>
        <p:nvPicPr>
          <p:cNvPr id="214" name="Google Shape;214;p34"/>
          <p:cNvPicPr preferRelativeResize="0"/>
          <p:nvPr/>
        </p:nvPicPr>
        <p:blipFill>
          <a:blip r:embed="rId3">
            <a:alphaModFix/>
          </a:blip>
          <a:stretch>
            <a:fillRect/>
          </a:stretch>
        </p:blipFill>
        <p:spPr>
          <a:xfrm>
            <a:off x="4640975" y="1793325"/>
            <a:ext cx="3744301" cy="2079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Symbolism</a:t>
            </a:r>
            <a:endParaRPr/>
          </a:p>
        </p:txBody>
      </p:sp>
      <p:sp>
        <p:nvSpPr>
          <p:cNvPr id="157" name="Google Shape;157;p26"/>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what is symbolism?</a:t>
            </a:r>
            <a:endParaRPr/>
          </a:p>
        </p:txBody>
      </p:sp>
      <p:pic>
        <p:nvPicPr>
          <p:cNvPr id="158" name="Google Shape;158;p26"/>
          <p:cNvPicPr preferRelativeResize="0"/>
          <p:nvPr/>
        </p:nvPicPr>
        <p:blipFill>
          <a:blip r:embed="rId4">
            <a:alphaModFix/>
          </a:blip>
          <a:stretch>
            <a:fillRect/>
          </a:stretch>
        </p:blipFill>
        <p:spPr>
          <a:xfrm>
            <a:off x="4897175" y="1744050"/>
            <a:ext cx="3162950" cy="2266300"/>
          </a:xfrm>
          <a:prstGeom prst="rect">
            <a:avLst/>
          </a:prstGeom>
          <a:noFill/>
          <a:ln>
            <a:noFill/>
          </a:ln>
        </p:spPr>
      </p:pic>
      <p:sp>
        <p:nvSpPr>
          <p:cNvPr id="159" name="Google Shape;159;p26"/>
          <p:cNvSpPr txBox="1"/>
          <p:nvPr/>
        </p:nvSpPr>
        <p:spPr>
          <a:xfrm>
            <a:off x="3271350" y="35965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nvSpPr>
        <p:spPr>
          <a:xfrm>
            <a:off x="0" y="0"/>
            <a:ext cx="91440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rPr>
              <a:t>Mātauranga Māori is about a Māori way of being and engaging in the world – in its simplest form, it uses kawa (cultural practices) and tikanga (cultural principles) to critique, examine, analyse and understand the world.</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n">
                <a:highlight>
                  <a:schemeClr val="lt1"/>
                </a:highlight>
              </a:rPr>
              <a:t>It is based on ancient values of the spiritual realm of Te Ao Mārama (the cosmic family of the natural world) and it is constantly evolving as Māori continue to make sense of their human existence within the world.</a:t>
            </a:r>
            <a:endParaRPr>
              <a:highlight>
                <a:schemeClr val="lt1"/>
              </a:highlight>
            </a:endParaRPr>
          </a:p>
          <a:p>
            <a:pPr indent="0" lvl="0" marL="0" rtl="0" algn="l">
              <a:spcBef>
                <a:spcPts val="0"/>
              </a:spcBef>
              <a:spcAft>
                <a:spcPts val="0"/>
              </a:spcAft>
              <a:buNone/>
            </a:pPr>
            <a:r>
              <a:t/>
            </a:r>
            <a:endParaRPr b="1" sz="1200">
              <a:highlight>
                <a:schemeClr val="lt1"/>
              </a:highlight>
            </a:endParaRPr>
          </a:p>
          <a:p>
            <a:pPr indent="0" lvl="0" marL="0" rtl="0" algn="l">
              <a:spcBef>
                <a:spcPts val="0"/>
              </a:spcBef>
              <a:spcAft>
                <a:spcPts val="0"/>
              </a:spcAft>
              <a:buNone/>
            </a:pPr>
            <a:r>
              <a:rPr lang="en">
                <a:highlight>
                  <a:schemeClr val="lt1"/>
                </a:highlight>
              </a:rPr>
              <a:t>Mātauranga Māori provides insight into different perspectives about knowledge and knowing. The Māori epistemological penchant for trying to understand the connections and relationships between all things human and non-human first, ‘what is its whakapapa?’ provides a contrast to the western paradigm that tries to seek knowledge and understanding by a close and deep examination of something or someone in isolation first, ‘what does it/he/she do? What is it for?’</a:t>
            </a:r>
            <a:endParaRPr>
              <a:highlight>
                <a:schemeClr val="lt1"/>
              </a:highlight>
            </a:endParaRPr>
          </a:p>
        </p:txBody>
      </p:sp>
      <p:pic>
        <p:nvPicPr>
          <p:cNvPr id="165" name="Google Shape;165;p27"/>
          <p:cNvPicPr preferRelativeResize="0"/>
          <p:nvPr/>
        </p:nvPicPr>
        <p:blipFill>
          <a:blip r:embed="rId3">
            <a:alphaModFix/>
          </a:blip>
          <a:stretch>
            <a:fillRect/>
          </a:stretch>
        </p:blipFill>
        <p:spPr>
          <a:xfrm>
            <a:off x="1933888" y="2571750"/>
            <a:ext cx="5276216" cy="23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Symbolism </a:t>
            </a:r>
            <a:r>
              <a:rPr lang="en"/>
              <a:t>Definition</a:t>
            </a:r>
            <a:endParaRPr/>
          </a:p>
        </p:txBody>
      </p:sp>
      <p:sp>
        <p:nvSpPr>
          <p:cNvPr id="171" name="Google Shape;171;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1F1F1F"/>
                </a:solidFill>
                <a:highlight>
                  <a:srgbClr val="FFFFFF"/>
                </a:highlight>
                <a:latin typeface="Arial"/>
                <a:ea typeface="Arial"/>
                <a:cs typeface="Arial"/>
                <a:sym typeface="Arial"/>
              </a:rPr>
              <a:t>The use of symbols to represent ideas or qualities.</a:t>
            </a:r>
            <a:endParaRPr sz="3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9"/>
          <p:cNvPicPr preferRelativeResize="0"/>
          <p:nvPr/>
        </p:nvPicPr>
        <p:blipFill>
          <a:blip r:embed="rId3">
            <a:alphaModFix/>
          </a:blip>
          <a:stretch>
            <a:fillRect/>
          </a:stretch>
        </p:blipFill>
        <p:spPr>
          <a:xfrm>
            <a:off x="152400" y="1143000"/>
            <a:ext cx="3749575" cy="2906775"/>
          </a:xfrm>
          <a:prstGeom prst="rect">
            <a:avLst/>
          </a:prstGeom>
          <a:noFill/>
          <a:ln>
            <a:noFill/>
          </a:ln>
        </p:spPr>
      </p:pic>
      <p:sp>
        <p:nvSpPr>
          <p:cNvPr id="177" name="Google Shape;177;p29"/>
          <p:cNvSpPr txBox="1"/>
          <p:nvPr/>
        </p:nvSpPr>
        <p:spPr>
          <a:xfrm>
            <a:off x="2650575" y="167500"/>
            <a:ext cx="4069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solidFill>
                  <a:schemeClr val="accent1"/>
                </a:solidFill>
                <a:latin typeface="Lato"/>
                <a:ea typeface="Lato"/>
                <a:cs typeface="Lato"/>
                <a:sym typeface="Lato"/>
              </a:rPr>
              <a:t>Symbolism example</a:t>
            </a:r>
            <a:endParaRPr b="1" sz="3000" u="sng">
              <a:solidFill>
                <a:schemeClr val="accent1"/>
              </a:solidFill>
              <a:latin typeface="Lato"/>
              <a:ea typeface="Lato"/>
              <a:cs typeface="Lato"/>
              <a:sym typeface="Lato"/>
            </a:endParaRPr>
          </a:p>
        </p:txBody>
      </p:sp>
      <p:sp>
        <p:nvSpPr>
          <p:cNvPr id="178" name="Google Shape;178;p29"/>
          <p:cNvSpPr txBox="1"/>
          <p:nvPr/>
        </p:nvSpPr>
        <p:spPr>
          <a:xfrm>
            <a:off x="1231675" y="4010350"/>
            <a:ext cx="1419000" cy="3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Lato"/>
                <a:ea typeface="Lato"/>
                <a:cs typeface="Lato"/>
                <a:sym typeface="Lato"/>
              </a:rPr>
              <a:t>A dog</a:t>
            </a:r>
            <a:endParaRPr sz="2400">
              <a:solidFill>
                <a:schemeClr val="accent1"/>
              </a:solidFill>
              <a:latin typeface="Lato"/>
              <a:ea typeface="Lato"/>
              <a:cs typeface="Lato"/>
              <a:sym typeface="Lato"/>
            </a:endParaRPr>
          </a:p>
        </p:txBody>
      </p:sp>
      <p:sp>
        <p:nvSpPr>
          <p:cNvPr id="179" name="Google Shape;179;p29"/>
          <p:cNvSpPr txBox="1"/>
          <p:nvPr/>
        </p:nvSpPr>
        <p:spPr>
          <a:xfrm>
            <a:off x="3453300" y="2448275"/>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1"/>
                </a:solidFill>
                <a:latin typeface="Lato"/>
                <a:ea typeface="Lato"/>
                <a:cs typeface="Lato"/>
                <a:sym typeface="Lato"/>
              </a:rPr>
              <a:t>symbolises</a:t>
            </a:r>
            <a:endParaRPr sz="2400"/>
          </a:p>
        </p:txBody>
      </p:sp>
      <p:sp>
        <p:nvSpPr>
          <p:cNvPr id="180" name="Google Shape;180;p29"/>
          <p:cNvSpPr txBox="1"/>
          <p:nvPr/>
        </p:nvSpPr>
        <p:spPr>
          <a:xfrm>
            <a:off x="5975775" y="401035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1"/>
                </a:solidFill>
                <a:latin typeface="Lato"/>
                <a:ea typeface="Lato"/>
                <a:cs typeface="Lato"/>
                <a:sym typeface="Lato"/>
              </a:rPr>
              <a:t> loyalty</a:t>
            </a:r>
            <a:endParaRPr/>
          </a:p>
        </p:txBody>
      </p:sp>
      <p:pic>
        <p:nvPicPr>
          <p:cNvPr id="181" name="Google Shape;181;p29"/>
          <p:cNvPicPr preferRelativeResize="0"/>
          <p:nvPr/>
        </p:nvPicPr>
        <p:blipFill>
          <a:blip r:embed="rId4">
            <a:alphaModFix/>
          </a:blip>
          <a:stretch>
            <a:fillRect/>
          </a:stretch>
        </p:blipFill>
        <p:spPr>
          <a:xfrm>
            <a:off x="5975775" y="1143000"/>
            <a:ext cx="2774075" cy="280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87" name="Google Shape;187;p3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all of the words on the next slide. For each word write what you think it is a symbol of in your English books.</a:t>
            </a:r>
            <a:endParaRPr/>
          </a:p>
        </p:txBody>
      </p:sp>
      <p:pic>
        <p:nvPicPr>
          <p:cNvPr id="188" name="Google Shape;188;p30"/>
          <p:cNvPicPr preferRelativeResize="0"/>
          <p:nvPr/>
        </p:nvPicPr>
        <p:blipFill>
          <a:blip r:embed="rId3">
            <a:alphaModFix/>
          </a:blip>
          <a:stretch>
            <a:fillRect/>
          </a:stretch>
        </p:blipFill>
        <p:spPr>
          <a:xfrm>
            <a:off x="4867600" y="1793325"/>
            <a:ext cx="3103849" cy="216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nvSpPr>
        <p:spPr>
          <a:xfrm>
            <a:off x="54725" y="54725"/>
            <a:ext cx="9028500" cy="503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Dice</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Fire</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Roses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Heart</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Tree</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Cross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Water</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Skulls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Moon</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Stars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Darkness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Angels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Demons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Chains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Clocks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Mirrors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Ladders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Light</a:t>
            </a:r>
            <a:br>
              <a:rPr lang="en">
                <a:latin typeface="Lato"/>
                <a:ea typeface="Lato"/>
                <a:cs typeface="Lato"/>
                <a:sym typeface="Lato"/>
              </a:rPr>
            </a:br>
            <a:br>
              <a:rPr lang="en">
                <a:latin typeface="Lato"/>
                <a:ea typeface="Lato"/>
                <a:cs typeface="Lato"/>
                <a:sym typeface="Lato"/>
              </a:rPr>
            </a:b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99" name="Google Shape;199;p32"/>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this </a:t>
            </a:r>
            <a:r>
              <a:rPr lang="en" u="sng">
                <a:solidFill>
                  <a:schemeClr val="hlink"/>
                </a:solidFill>
                <a:hlinkClick r:id="rId3"/>
              </a:rPr>
              <a:t>link</a:t>
            </a:r>
            <a:r>
              <a:rPr lang="en"/>
              <a:t> about Maori poems. Choose 3 of those poems and write what they are about and what they symbolise. Then write 3 poems which are about the same things.</a:t>
            </a:r>
            <a:endParaRPr/>
          </a:p>
        </p:txBody>
      </p:sp>
      <p:pic>
        <p:nvPicPr>
          <p:cNvPr id="200" name="Google Shape;200;p32"/>
          <p:cNvPicPr preferRelativeResize="0"/>
          <p:nvPr/>
        </p:nvPicPr>
        <p:blipFill>
          <a:blip r:embed="rId4">
            <a:alphaModFix/>
          </a:blip>
          <a:stretch>
            <a:fillRect/>
          </a:stretch>
        </p:blipFill>
        <p:spPr>
          <a:xfrm>
            <a:off x="4532575" y="1763775"/>
            <a:ext cx="3803448" cy="216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06" name="Google Shape;206;p33"/>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Choose another country from around the world or your own culture if you are not Maori. Search </a:t>
            </a:r>
            <a:r>
              <a:rPr lang="en"/>
              <a:t>3 of the poems from that country and write what they are about and what they symbolise. Then write 3 poems which are about the same things.</a:t>
            </a:r>
            <a:endParaRPr/>
          </a:p>
        </p:txBody>
      </p:sp>
      <p:pic>
        <p:nvPicPr>
          <p:cNvPr id="207" name="Google Shape;207;p33"/>
          <p:cNvPicPr preferRelativeResize="0"/>
          <p:nvPr/>
        </p:nvPicPr>
        <p:blipFill>
          <a:blip r:embed="rId3">
            <a:alphaModFix/>
          </a:blip>
          <a:stretch>
            <a:fillRect/>
          </a:stretch>
        </p:blipFill>
        <p:spPr>
          <a:xfrm>
            <a:off x="4690250" y="1941125"/>
            <a:ext cx="3557075" cy="178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