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
      <p:font typeface="Nunito"/>
      <p:regular r:id="rId23"/>
      <p:bold r:id="rId24"/>
      <p:italic r:id="rId25"/>
      <p:boldItalic r:id="rId26"/>
    </p:embeddedFont>
    <p:embeddedFont>
      <p:font typeface="Lato"/>
      <p:regular r:id="rId27"/>
      <p:bold r:id="rId28"/>
      <p:italic r:id="rId29"/>
      <p:boldItalic r:id="rId30"/>
    </p:embeddedFont>
    <p:embeddedFont>
      <p:font typeface="Tilt Warp"/>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CB225F-912D-4FFE-B5ED-81040C9D8D0A}">
  <a:tblStyle styleId="{55CB225F-912D-4FFE-B5ED-81040C9D8D0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47B486B-29F0-4B11-A982-531E77A2E3ED}"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TiltWarp-regular.fntdata"/><Relationship Id="rId30" Type="http://schemas.openxmlformats.org/officeDocument/2006/relationships/font" Target="fonts/La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aleway-regular.fntdata"/><Relationship Id="rId14" Type="http://schemas.openxmlformats.org/officeDocument/2006/relationships/slide" Target="slides/slide8.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obo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39adc99b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f39adc99b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f39adc99b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f39adc99b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f39adc99b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f39adc99b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f39adc99b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f39adc99b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f39adc99b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f39adc99b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f39adc99b9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f39adc99b9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f39adc99b9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f39adc99b9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tice and wonder">
  <p:cSld name="TITLE_1_1">
    <p:spTree>
      <p:nvGrpSpPr>
        <p:cNvPr id="68" name="Shape 68"/>
        <p:cNvGrpSpPr/>
        <p:nvPr/>
      </p:nvGrpSpPr>
      <p:grpSpPr>
        <a:xfrm>
          <a:off x="0" y="0"/>
          <a:ext cx="0" cy="0"/>
          <a:chOff x="0" y="0"/>
          <a:chExt cx="0" cy="0"/>
        </a:xfrm>
      </p:grpSpPr>
      <p:sp>
        <p:nvSpPr>
          <p:cNvPr id="69" name="Google Shape;69;p13"/>
          <p:cNvSpPr txBox="1"/>
          <p:nvPr/>
        </p:nvSpPr>
        <p:spPr>
          <a:xfrm>
            <a:off x="280382" y="49896"/>
            <a:ext cx="85908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000000"/>
                </a:solidFill>
                <a:latin typeface="Tilt Warp"/>
                <a:ea typeface="Tilt Warp"/>
                <a:cs typeface="Tilt Warp"/>
                <a:sym typeface="Tilt Warp"/>
              </a:rPr>
              <a:t>Image Analysis: Notice &amp; Wonder</a:t>
            </a:r>
            <a:endParaRPr b="0" i="0" sz="3300" u="none" cap="none" strike="noStrike">
              <a:solidFill>
                <a:srgbClr val="000000"/>
              </a:solidFill>
              <a:latin typeface="Tilt Warp"/>
              <a:ea typeface="Tilt Warp"/>
              <a:cs typeface="Tilt Warp"/>
              <a:sym typeface="Tilt Warp"/>
            </a:endParaRPr>
          </a:p>
        </p:txBody>
      </p:sp>
      <p:sp>
        <p:nvSpPr>
          <p:cNvPr id="70" name="Google Shape;70;p13"/>
          <p:cNvSpPr txBox="1"/>
          <p:nvPr/>
        </p:nvSpPr>
        <p:spPr>
          <a:xfrm>
            <a:off x="280382" y="336043"/>
            <a:ext cx="85908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Nunito"/>
                <a:ea typeface="Nunito"/>
                <a:cs typeface="Nunito"/>
                <a:sym typeface="Nunito"/>
              </a:rPr>
              <a:t>Instructions</a:t>
            </a:r>
            <a:r>
              <a:rPr b="0" i="0" lang="en" sz="1300" u="none" cap="none" strike="noStrike">
                <a:solidFill>
                  <a:srgbClr val="000000"/>
                </a:solidFill>
                <a:latin typeface="Nunito"/>
                <a:ea typeface="Nunito"/>
                <a:cs typeface="Nunito"/>
                <a:sym typeface="Nunito"/>
              </a:rPr>
              <a:t>: Look at the image and write down 2-3 things you notice (key details, main ideas, themes) and then write down 2-3 things you wonder (questions you have because of the image, things you are curious about when you look at the image.) </a:t>
            </a:r>
            <a:endParaRPr b="0" i="0" sz="1300" u="none" cap="none" strike="noStrike">
              <a:solidFill>
                <a:srgbClr val="000000"/>
              </a:solidFill>
              <a:latin typeface="Nunito"/>
              <a:ea typeface="Nunito"/>
              <a:cs typeface="Nunito"/>
              <a:sym typeface="Nunito"/>
            </a:endParaRPr>
          </a:p>
        </p:txBody>
      </p:sp>
      <p:graphicFrame>
        <p:nvGraphicFramePr>
          <p:cNvPr id="71" name="Google Shape;71;p13"/>
          <p:cNvGraphicFramePr/>
          <p:nvPr/>
        </p:nvGraphicFramePr>
        <p:xfrm>
          <a:off x="280382" y="774307"/>
          <a:ext cx="3000000" cy="3000000"/>
        </p:xfrm>
        <a:graphic>
          <a:graphicData uri="http://schemas.openxmlformats.org/drawingml/2006/table">
            <a:tbl>
              <a:tblPr>
                <a:noFill/>
                <a:tableStyleId>{55CB225F-912D-4FFE-B5ED-81040C9D8D0A}</a:tableStyleId>
              </a:tblPr>
              <a:tblGrid>
                <a:gridCol w="1429450"/>
                <a:gridCol w="7161500"/>
              </a:tblGrid>
              <a:tr h="825325">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Tilt Warp"/>
                          <a:ea typeface="Tilt Warp"/>
                          <a:cs typeface="Tilt Warp"/>
                          <a:sym typeface="Tilt Warp"/>
                        </a:rPr>
                        <a:t>What </a:t>
                      </a:r>
                      <a:endParaRPr sz="900" u="none" cap="none" strike="noStrike">
                        <a:latin typeface="Tilt Warp"/>
                        <a:ea typeface="Tilt Warp"/>
                        <a:cs typeface="Tilt Warp"/>
                        <a:sym typeface="Tilt Warp"/>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Tilt Warp"/>
                          <a:ea typeface="Tilt Warp"/>
                          <a:cs typeface="Tilt Warp"/>
                          <a:sym typeface="Tilt Warp"/>
                        </a:rPr>
                        <a:t>do you notice?</a:t>
                      </a:r>
                      <a:endParaRPr sz="900" u="none" cap="none" strike="noStrike">
                        <a:latin typeface="Tilt Warp"/>
                        <a:ea typeface="Tilt Warp"/>
                        <a:cs typeface="Tilt Warp"/>
                        <a:sym typeface="Tilt Warp"/>
                      </a:endParaRPr>
                    </a:p>
                  </a:txBody>
                  <a:tcPr marT="46750" marB="46750" marR="107550" marL="1075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CFCE7"/>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p>
                  </a:txBody>
                  <a:tcPr marT="46750" marB="46750" marR="107550" marL="1075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72" name="Google Shape;72;p13"/>
          <p:cNvSpPr txBox="1"/>
          <p:nvPr>
            <p:ph idx="1" type="subTitle"/>
          </p:nvPr>
        </p:nvSpPr>
        <p:spPr>
          <a:xfrm>
            <a:off x="1692088" y="774294"/>
            <a:ext cx="7173300" cy="825300"/>
          </a:xfrm>
          <a:prstGeom prst="rect">
            <a:avLst/>
          </a:prstGeom>
          <a:no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SzPts val="1200"/>
              <a:buFont typeface="Nunito"/>
              <a:buNone/>
              <a:defRPr sz="1200">
                <a:latin typeface="Nunito"/>
                <a:ea typeface="Nunito"/>
                <a:cs typeface="Nunito"/>
                <a:sym typeface="Nunito"/>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graphicFrame>
        <p:nvGraphicFramePr>
          <p:cNvPr id="73" name="Google Shape;73;p13"/>
          <p:cNvGraphicFramePr/>
          <p:nvPr/>
        </p:nvGraphicFramePr>
        <p:xfrm>
          <a:off x="280382" y="4056980"/>
          <a:ext cx="3000000" cy="3000000"/>
        </p:xfrm>
        <a:graphic>
          <a:graphicData uri="http://schemas.openxmlformats.org/drawingml/2006/table">
            <a:tbl>
              <a:tblPr>
                <a:noFill/>
                <a:tableStyleId>{55CB225F-912D-4FFE-B5ED-81040C9D8D0A}</a:tableStyleId>
              </a:tblPr>
              <a:tblGrid>
                <a:gridCol w="1327550"/>
                <a:gridCol w="7263375"/>
              </a:tblGrid>
              <a:tr h="825325">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Tilt Warp"/>
                          <a:ea typeface="Tilt Warp"/>
                          <a:cs typeface="Tilt Warp"/>
                          <a:sym typeface="Tilt Warp"/>
                        </a:rPr>
                        <a:t>What </a:t>
                      </a:r>
                      <a:endParaRPr sz="900" u="none" cap="none" strike="noStrike">
                        <a:latin typeface="Tilt Warp"/>
                        <a:ea typeface="Tilt Warp"/>
                        <a:cs typeface="Tilt Warp"/>
                        <a:sym typeface="Tilt Warp"/>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Tilt Warp"/>
                          <a:ea typeface="Tilt Warp"/>
                          <a:cs typeface="Tilt Warp"/>
                          <a:sym typeface="Tilt Warp"/>
                        </a:rPr>
                        <a:t>do you wonder?</a:t>
                      </a:r>
                      <a:endParaRPr sz="900" u="none" cap="none" strike="noStrike">
                        <a:latin typeface="Tilt Warp"/>
                        <a:ea typeface="Tilt Warp"/>
                        <a:cs typeface="Tilt Warp"/>
                        <a:sym typeface="Tilt Warp"/>
                      </a:endParaRPr>
                    </a:p>
                  </a:txBody>
                  <a:tcPr marT="46750" marB="46750" marR="107550" marL="1075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CFCE7"/>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p>
                  </a:txBody>
                  <a:tcPr marT="46750" marB="46750" marR="107550" marL="1075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74" name="Google Shape;74;p13"/>
          <p:cNvSpPr txBox="1"/>
          <p:nvPr>
            <p:ph idx="2" type="subTitle"/>
          </p:nvPr>
        </p:nvSpPr>
        <p:spPr>
          <a:xfrm>
            <a:off x="1591471" y="4057018"/>
            <a:ext cx="7279800" cy="825300"/>
          </a:xfrm>
          <a:prstGeom prst="rect">
            <a:avLst/>
          </a:prstGeom>
          <a:no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SzPts val="1200"/>
              <a:buFont typeface="Nunito"/>
              <a:buNone/>
              <a:defRPr sz="1200">
                <a:latin typeface="Nunito"/>
                <a:ea typeface="Nunito"/>
                <a:cs typeface="Nunito"/>
                <a:sym typeface="Nunito"/>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tUDv3UTZOEc" TargetMode="External"/><Relationship Id="rId4" Type="http://schemas.openxmlformats.org/officeDocument/2006/relationships/hyperlink" Target="https://www.bbc.com/future/article/20230911-what-a-record-breaking-hurricane-looks-like" TargetMode="External"/><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Hurricane Slideshow</a:t>
            </a:r>
            <a:endParaRPr/>
          </a:p>
        </p:txBody>
      </p:sp>
      <p:sp>
        <p:nvSpPr>
          <p:cNvPr id="80" name="Google Shape;80;p14"/>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rgbClr val="495057"/>
                </a:solidFill>
                <a:highlight>
                  <a:srgbClr val="FFFFFF"/>
                </a:highlight>
                <a:latin typeface="Roboto"/>
                <a:ea typeface="Roboto"/>
                <a:cs typeface="Roboto"/>
                <a:sym typeface="Roboto"/>
              </a:rPr>
              <a:t>L.I: We are EXPLORING articles by </a:t>
            </a:r>
            <a:r>
              <a:rPr i="1" lang="en">
                <a:solidFill>
                  <a:srgbClr val="495057"/>
                </a:solidFill>
                <a:highlight>
                  <a:srgbClr val="FFFFFF"/>
                </a:highlight>
                <a:latin typeface="Roboto"/>
                <a:ea typeface="Roboto"/>
                <a:cs typeface="Roboto"/>
                <a:sym typeface="Roboto"/>
              </a:rPr>
              <a:t>recognising</a:t>
            </a:r>
            <a:r>
              <a:rPr lang="en">
                <a:solidFill>
                  <a:srgbClr val="495057"/>
                </a:solidFill>
                <a:highlight>
                  <a:srgbClr val="FFFFFF"/>
                </a:highlight>
                <a:latin typeface="Roboto"/>
                <a:ea typeface="Roboto"/>
                <a:cs typeface="Roboto"/>
                <a:sym typeface="Roboto"/>
              </a:rPr>
              <a:t> texts that have multiples purposes and knowing the context of the creator helps us understand the purpose.</a:t>
            </a:r>
            <a:endParaRPr/>
          </a:p>
        </p:txBody>
      </p:sp>
      <p:pic>
        <p:nvPicPr>
          <p:cNvPr id="81" name="Google Shape;81;p14"/>
          <p:cNvPicPr preferRelativeResize="0"/>
          <p:nvPr/>
        </p:nvPicPr>
        <p:blipFill>
          <a:blip r:embed="rId3">
            <a:alphaModFix/>
          </a:blip>
          <a:stretch>
            <a:fillRect/>
          </a:stretch>
        </p:blipFill>
        <p:spPr>
          <a:xfrm>
            <a:off x="200350" y="1566850"/>
            <a:ext cx="1967400" cy="2069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 Bermuda</a:t>
            </a:r>
            <a:endParaRPr/>
          </a:p>
        </p:txBody>
      </p:sp>
      <p:sp>
        <p:nvSpPr>
          <p:cNvPr id="87" name="Google Shape;87;p15"/>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Watch the following </a:t>
            </a:r>
            <a:r>
              <a:rPr lang="en" sz="1400" u="sng">
                <a:solidFill>
                  <a:schemeClr val="hlink"/>
                </a:solidFill>
                <a:hlinkClick r:id="rId3"/>
              </a:rPr>
              <a:t>video</a:t>
            </a:r>
            <a:r>
              <a:rPr lang="en" sz="1400"/>
              <a:t> about Hurricane Ernesto in Bermuda.</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rPr lang="en" sz="1400"/>
              <a:t>Then read this </a:t>
            </a:r>
            <a:r>
              <a:rPr lang="en" sz="1400" u="sng">
                <a:solidFill>
                  <a:schemeClr val="hlink"/>
                </a:solidFill>
                <a:hlinkClick r:id="rId4"/>
              </a:rPr>
              <a:t>article</a:t>
            </a:r>
            <a:r>
              <a:rPr lang="en" sz="1400"/>
              <a:t> about “</a:t>
            </a:r>
            <a:r>
              <a:rPr lang="en" sz="1400">
                <a:solidFill>
                  <a:srgbClr val="202224"/>
                </a:solidFill>
              </a:rPr>
              <a:t>Hurricanes are intensifying rapidly – this is what it could mean.”</a:t>
            </a:r>
            <a:endParaRPr sz="1400"/>
          </a:p>
        </p:txBody>
      </p:sp>
      <p:pic>
        <p:nvPicPr>
          <p:cNvPr id="88" name="Google Shape;88;p15"/>
          <p:cNvPicPr preferRelativeResize="0"/>
          <p:nvPr/>
        </p:nvPicPr>
        <p:blipFill>
          <a:blip r:embed="rId5">
            <a:alphaModFix/>
          </a:blip>
          <a:stretch>
            <a:fillRect/>
          </a:stretch>
        </p:blipFill>
        <p:spPr>
          <a:xfrm>
            <a:off x="3961075" y="1271100"/>
            <a:ext cx="3635925" cy="264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these questions in your English book:</a:t>
            </a:r>
            <a:endParaRPr/>
          </a:p>
        </p:txBody>
      </p:sp>
      <p:sp>
        <p:nvSpPr>
          <p:cNvPr id="94" name="Google Shape;94;p16"/>
          <p:cNvSpPr txBox="1"/>
          <p:nvPr/>
        </p:nvSpPr>
        <p:spPr>
          <a:xfrm>
            <a:off x="0" y="1051175"/>
            <a:ext cx="91440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What is the primary reason cited for the rapid intensification of Hurricane Beryl in 2024?</a:t>
            </a:r>
            <a:endParaRPr/>
          </a:p>
          <a:p>
            <a:pPr indent="0" lvl="0" marL="0" rtl="0" algn="l">
              <a:spcBef>
                <a:spcPts val="0"/>
              </a:spcBef>
              <a:spcAft>
                <a:spcPts val="0"/>
              </a:spcAft>
              <a:buNone/>
            </a:pPr>
            <a:r>
              <a:rPr lang="en"/>
              <a:t>A) The storm's unusual path through the Atlantic Ocean.</a:t>
            </a:r>
            <a:endParaRPr/>
          </a:p>
          <a:p>
            <a:pPr indent="0" lvl="0" marL="0" rtl="0" algn="l">
              <a:spcBef>
                <a:spcPts val="0"/>
              </a:spcBef>
              <a:spcAft>
                <a:spcPts val="0"/>
              </a:spcAft>
              <a:buNone/>
            </a:pPr>
            <a:r>
              <a:rPr lang="en"/>
              <a:t>B) The presence of a strong El Niño event.</a:t>
            </a:r>
            <a:endParaRPr/>
          </a:p>
          <a:p>
            <a:pPr indent="0" lvl="0" marL="0" rtl="0" algn="l">
              <a:spcBef>
                <a:spcPts val="0"/>
              </a:spcBef>
              <a:spcAft>
                <a:spcPts val="0"/>
              </a:spcAft>
              <a:buNone/>
            </a:pPr>
            <a:r>
              <a:rPr lang="en"/>
              <a:t>C) Unusually high ocean temperatures in the Caribbean.</a:t>
            </a:r>
            <a:endParaRPr/>
          </a:p>
          <a:p>
            <a:pPr indent="0" lvl="0" marL="0" rtl="0" algn="l">
              <a:spcBef>
                <a:spcPts val="0"/>
              </a:spcBef>
              <a:spcAft>
                <a:spcPts val="0"/>
              </a:spcAft>
              <a:buNone/>
            </a:pPr>
            <a:r>
              <a:rPr lang="en"/>
              <a:t>D) A combination of factors, including wind patterns and atmospheric pressure.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According to the text, what is the primary source of energy for hurricanes and cyclones?</a:t>
            </a:r>
            <a:endParaRPr/>
          </a:p>
          <a:p>
            <a:pPr indent="0" lvl="0" marL="0" rtl="0" algn="l">
              <a:spcBef>
                <a:spcPts val="0"/>
              </a:spcBef>
              <a:spcAft>
                <a:spcPts val="0"/>
              </a:spcAft>
              <a:buNone/>
            </a:pPr>
            <a:r>
              <a:rPr lang="en"/>
              <a:t>A) The heat and water vapor from the ocean's surface.</a:t>
            </a:r>
            <a:endParaRPr/>
          </a:p>
          <a:p>
            <a:pPr indent="0" lvl="0" marL="0" rtl="0" algn="l">
              <a:spcBef>
                <a:spcPts val="0"/>
              </a:spcBef>
              <a:spcAft>
                <a:spcPts val="0"/>
              </a:spcAft>
              <a:buNone/>
            </a:pPr>
            <a:r>
              <a:rPr lang="en"/>
              <a:t>B) The release of latent heat from condensation in the atmosphere.</a:t>
            </a:r>
            <a:endParaRPr/>
          </a:p>
          <a:p>
            <a:pPr indent="0" lvl="0" marL="0" rtl="0" algn="l">
              <a:spcBef>
                <a:spcPts val="0"/>
              </a:spcBef>
              <a:spcAft>
                <a:spcPts val="0"/>
              </a:spcAft>
              <a:buNone/>
            </a:pPr>
            <a:r>
              <a:rPr lang="en"/>
              <a:t>C) The kinetic energy of the Earth's rotation.</a:t>
            </a:r>
            <a:endParaRPr/>
          </a:p>
          <a:p>
            <a:pPr indent="0" lvl="0" marL="0" rtl="0" algn="l">
              <a:spcBef>
                <a:spcPts val="0"/>
              </a:spcBef>
              <a:spcAft>
                <a:spcPts val="0"/>
              </a:spcAft>
              <a:buNone/>
            </a:pPr>
            <a:r>
              <a:rPr lang="en"/>
              <a:t>D) The gravitational pull of the moon.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the main point the author is trying to convey about the future of hurricanes?</a:t>
            </a:r>
            <a:endParaRPr/>
          </a:p>
          <a:p>
            <a:pPr indent="0" lvl="0" marL="0" rtl="0" algn="l">
              <a:spcBef>
                <a:spcPts val="0"/>
              </a:spcBef>
              <a:spcAft>
                <a:spcPts val="0"/>
              </a:spcAft>
              <a:buNone/>
            </a:pPr>
            <a:r>
              <a:rPr lang="en"/>
              <a:t>A) Hurricanes are becoming more frequent and intense due to climate change.</a:t>
            </a:r>
            <a:endParaRPr/>
          </a:p>
          <a:p>
            <a:pPr indent="0" lvl="0" marL="0" rtl="0" algn="l">
              <a:spcBef>
                <a:spcPts val="0"/>
              </a:spcBef>
              <a:spcAft>
                <a:spcPts val="0"/>
              </a:spcAft>
              <a:buNone/>
            </a:pPr>
            <a:r>
              <a:rPr lang="en"/>
              <a:t>B) Hurricanes are becoming more predictable and easier to prepare for.</a:t>
            </a:r>
            <a:endParaRPr/>
          </a:p>
          <a:p>
            <a:pPr indent="0" lvl="0" marL="0" rtl="0" algn="l">
              <a:spcBef>
                <a:spcPts val="0"/>
              </a:spcBef>
              <a:spcAft>
                <a:spcPts val="0"/>
              </a:spcAft>
              <a:buNone/>
            </a:pPr>
            <a:r>
              <a:rPr lang="en"/>
              <a:t>C) Hurricanes are becoming less dangerous due to improved forecasting models.</a:t>
            </a:r>
            <a:endParaRPr/>
          </a:p>
          <a:p>
            <a:pPr indent="0" lvl="0" marL="0" rtl="0" algn="l">
              <a:spcBef>
                <a:spcPts val="0"/>
              </a:spcBef>
              <a:spcAft>
                <a:spcPts val="0"/>
              </a:spcAft>
              <a:buNone/>
            </a:pPr>
            <a:r>
              <a:rPr lang="en"/>
              <a:t>D) Hurricanes are becoming more common in the Pacific Ocean than in the Atlantic.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these questions in your English book:</a:t>
            </a:r>
            <a:endParaRPr/>
          </a:p>
        </p:txBody>
      </p:sp>
      <p:sp>
        <p:nvSpPr>
          <p:cNvPr id="100" name="Google Shape;100;p17"/>
          <p:cNvSpPr txBox="1"/>
          <p:nvPr/>
        </p:nvSpPr>
        <p:spPr>
          <a:xfrm>
            <a:off x="0" y="1051175"/>
            <a:ext cx="9144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1. What is the significance of Hurricane Beryl's rapid intensification in the context of the Atlantic hurricane season?</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2. How does the text explain the relationship between global warming and the intensity of hurricanes?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3. What evidence does the text provide to support the claim that hurricanes are becoming more common and intense?</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
              <a:t>Answer these questions in your English book:</a:t>
            </a:r>
            <a:endParaRPr/>
          </a:p>
        </p:txBody>
      </p:sp>
      <p:sp>
        <p:nvSpPr>
          <p:cNvPr id="106" name="Google Shape;106;p18"/>
          <p:cNvSpPr txBox="1"/>
          <p:nvPr/>
        </p:nvSpPr>
        <p:spPr>
          <a:xfrm>
            <a:off x="0" y="945950"/>
            <a:ext cx="91440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1. The article discusses the increasing intensity of hurricanes and the potential impact on human lives and infrastructure. Reflect on how this information makes you feel and how it might influence your perspective on climate change and its consequences.</a:t>
            </a:r>
            <a:endParaRPr sz="1800">
              <a:solidFill>
                <a:schemeClr val="dk2"/>
              </a:solidFill>
              <a:latin typeface="Roboto"/>
              <a:ea typeface="Roboto"/>
              <a:cs typeface="Roboto"/>
              <a:sym typeface="Roboto"/>
            </a:endParaRPr>
          </a:p>
          <a:p>
            <a:pPr indent="0" lvl="0" marL="0" rtl="0" algn="l">
              <a:spcBef>
                <a:spcPts val="0"/>
              </a:spcBef>
              <a:spcAft>
                <a:spcPts val="0"/>
              </a:spcAft>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2. The text highlights the role of ocean temperatures in fueling hurricane intensity. Consider how this information connects to your understanding of the interconnectedness of natural systems and the importance of environmental stewardship.</a:t>
            </a:r>
            <a:endParaRPr sz="1800">
              <a:solidFill>
                <a:schemeClr val="dk2"/>
              </a:solidFill>
              <a:latin typeface="Roboto"/>
              <a:ea typeface="Roboto"/>
              <a:cs typeface="Roboto"/>
              <a:sym typeface="Roboto"/>
            </a:endParaRPr>
          </a:p>
          <a:p>
            <a:pPr indent="0" lvl="0" marL="0" rtl="0" algn="l">
              <a:spcBef>
                <a:spcPts val="0"/>
              </a:spcBef>
              <a:spcAft>
                <a:spcPts val="0"/>
              </a:spcAft>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3. The article explores the challenges of predicting and preparing for increasingly powerful hurricanes. Reflect on how this information relates to your own experiences with uncertainty and the importance of resilience in the face of unpredictable events.</a:t>
            </a:r>
            <a:endParaRPr sz="1800">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nvSpPr>
        <p:spPr>
          <a:xfrm>
            <a:off x="398000" y="1415075"/>
            <a:ext cx="8283000" cy="506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000000"/>
                </a:solidFill>
                <a:latin typeface="Nunito"/>
                <a:ea typeface="Nunito"/>
                <a:cs typeface="Nunito"/>
                <a:sym typeface="Nunito"/>
              </a:rPr>
              <a:t>1. The article discusses the increasing intensity of hurricanes and the potential impact on human lives and infrastructure. Reflect on how this information makes you feel and how it might influence your perspective on climate change and its consequences.</a:t>
            </a:r>
            <a:endParaRPr b="1" sz="1000">
              <a:solidFill>
                <a:srgbClr val="000000"/>
              </a:solidFill>
              <a:latin typeface="Nunito"/>
              <a:ea typeface="Nunito"/>
              <a:cs typeface="Nunito"/>
              <a:sym typeface="Nunito"/>
            </a:endParaRPr>
          </a:p>
        </p:txBody>
      </p:sp>
      <p:sp>
        <p:nvSpPr>
          <p:cNvPr id="112" name="Google Shape;112;p19"/>
          <p:cNvSpPr txBox="1"/>
          <p:nvPr/>
        </p:nvSpPr>
        <p:spPr>
          <a:xfrm>
            <a:off x="398000" y="2315550"/>
            <a:ext cx="8283000" cy="2453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sz="1200">
              <a:solidFill>
                <a:srgbClr val="000000"/>
              </a:solidFill>
              <a:latin typeface="Nunito"/>
              <a:ea typeface="Nunito"/>
              <a:cs typeface="Nunito"/>
              <a:sym typeface="Nunito"/>
            </a:endParaRPr>
          </a:p>
        </p:txBody>
      </p:sp>
      <p:sp>
        <p:nvSpPr>
          <p:cNvPr id="113" name="Google Shape;113;p19"/>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sp>
        <p:nvSpPr>
          <p:cNvPr id="119" name="Google Shape;119;p20"/>
          <p:cNvSpPr txBox="1"/>
          <p:nvPr/>
        </p:nvSpPr>
        <p:spPr>
          <a:xfrm>
            <a:off x="0" y="646500"/>
            <a:ext cx="914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Nunito"/>
                <a:ea typeface="Nunito"/>
                <a:cs typeface="Nunito"/>
                <a:sym typeface="Nunito"/>
              </a:rPr>
              <a:t>Instructions</a:t>
            </a:r>
            <a:r>
              <a:rPr lang="en" sz="1000">
                <a:solidFill>
                  <a:schemeClr val="dk2"/>
                </a:solidFill>
                <a:latin typeface="Nunito"/>
                <a:ea typeface="Nunito"/>
                <a:cs typeface="Nunito"/>
                <a:sym typeface="Nunito"/>
              </a:rPr>
              <a:t>: Look at the image below and write 2-3 things you notice (key details, main ideas, themes) and then write down 2-3 things you wonder (questions you have because of the image, things you are curious about </a:t>
            </a:r>
            <a:r>
              <a:rPr lang="en" sz="1000">
                <a:solidFill>
                  <a:schemeClr val="dk2"/>
                </a:solidFill>
                <a:latin typeface="Nunito"/>
                <a:ea typeface="Nunito"/>
                <a:cs typeface="Nunito"/>
                <a:sym typeface="Nunito"/>
              </a:rPr>
              <a:t>when you look at the image).</a:t>
            </a:r>
            <a:endParaRPr/>
          </a:p>
        </p:txBody>
      </p:sp>
      <p:graphicFrame>
        <p:nvGraphicFramePr>
          <p:cNvPr id="120" name="Google Shape;120;p20"/>
          <p:cNvGraphicFramePr/>
          <p:nvPr/>
        </p:nvGraphicFramePr>
        <p:xfrm>
          <a:off x="114950" y="1139100"/>
          <a:ext cx="3000000" cy="3000000"/>
        </p:xfrm>
        <a:graphic>
          <a:graphicData uri="http://schemas.openxmlformats.org/drawingml/2006/table">
            <a:tbl>
              <a:tblPr>
                <a:noFill/>
                <a:tableStyleId>{747B486B-29F0-4B11-A982-531E77A2E3ED}</a:tableStyleId>
              </a:tblPr>
              <a:tblGrid>
                <a:gridCol w="1821225"/>
                <a:gridCol w="7043625"/>
              </a:tblGrid>
              <a:tr h="381000">
                <a:tc>
                  <a:txBody>
                    <a:bodyPr/>
                    <a:lstStyle/>
                    <a:p>
                      <a:pPr indent="0" lvl="0" marL="0" rtl="0" algn="l">
                        <a:spcBef>
                          <a:spcPts val="0"/>
                        </a:spcBef>
                        <a:spcAft>
                          <a:spcPts val="0"/>
                        </a:spcAft>
                        <a:buNone/>
                      </a:pPr>
                      <a:r>
                        <a:rPr b="1" lang="en"/>
                        <a:t>What do you notice?</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121" name="Google Shape;121;p20"/>
          <p:cNvPicPr preferRelativeResize="0"/>
          <p:nvPr/>
        </p:nvPicPr>
        <p:blipFill>
          <a:blip r:embed="rId3">
            <a:alphaModFix/>
          </a:blip>
          <a:stretch>
            <a:fillRect/>
          </a:stretch>
        </p:blipFill>
        <p:spPr>
          <a:xfrm>
            <a:off x="2108600" y="2084950"/>
            <a:ext cx="4956326" cy="1987451"/>
          </a:xfrm>
          <a:prstGeom prst="rect">
            <a:avLst/>
          </a:prstGeom>
          <a:noFill/>
          <a:ln>
            <a:noFill/>
          </a:ln>
        </p:spPr>
      </p:pic>
      <p:graphicFrame>
        <p:nvGraphicFramePr>
          <p:cNvPr id="122" name="Google Shape;122;p20"/>
          <p:cNvGraphicFramePr/>
          <p:nvPr/>
        </p:nvGraphicFramePr>
        <p:xfrm>
          <a:off x="139575" y="4198275"/>
          <a:ext cx="3000000" cy="3000000"/>
        </p:xfrm>
        <a:graphic>
          <a:graphicData uri="http://schemas.openxmlformats.org/drawingml/2006/table">
            <a:tbl>
              <a:tblPr>
                <a:noFill/>
                <a:tableStyleId>{747B486B-29F0-4B11-A982-531E77A2E3ED}</a:tableStyleId>
              </a:tblPr>
              <a:tblGrid>
                <a:gridCol w="1969025"/>
                <a:gridCol w="6895825"/>
              </a:tblGrid>
              <a:tr h="381000">
                <a:tc>
                  <a:txBody>
                    <a:bodyPr/>
                    <a:lstStyle/>
                    <a:p>
                      <a:pPr indent="0" lvl="0" marL="0" rtl="0" algn="l">
                        <a:spcBef>
                          <a:spcPts val="0"/>
                        </a:spcBef>
                        <a:spcAft>
                          <a:spcPts val="0"/>
                        </a:spcAft>
                        <a:buNone/>
                      </a:pPr>
                      <a:r>
                        <a:rPr b="1" lang="en"/>
                        <a:t>What do you wonder?</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nvSpPr>
        <p:spPr>
          <a:xfrm>
            <a:off x="3186250" y="3506250"/>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28" name="Google Shape;128;p21"/>
          <p:cNvSpPr txBox="1"/>
          <p:nvPr/>
        </p:nvSpPr>
        <p:spPr>
          <a:xfrm>
            <a:off x="5536550" y="37302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29" name="Google Shape;129;p21"/>
          <p:cNvSpPr txBox="1"/>
          <p:nvPr/>
        </p:nvSpPr>
        <p:spPr>
          <a:xfrm>
            <a:off x="5536550" y="80226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30" name="Google Shape;130;p21"/>
          <p:cNvSpPr txBox="1"/>
          <p:nvPr/>
        </p:nvSpPr>
        <p:spPr>
          <a:xfrm>
            <a:off x="3186250" y="8114525"/>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31" name="Google Shape;131;p21"/>
          <p:cNvSpPr txBox="1"/>
          <p:nvPr/>
        </p:nvSpPr>
        <p:spPr>
          <a:xfrm>
            <a:off x="835950" y="8022625"/>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32" name="Google Shape;132;p21"/>
          <p:cNvSpPr txBox="1"/>
          <p:nvPr/>
        </p:nvSpPr>
        <p:spPr>
          <a:xfrm>
            <a:off x="835950" y="37302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33" name="Google Shape;133;p21"/>
          <p:cNvSpPr txBox="1"/>
          <p:nvPr/>
        </p:nvSpPr>
        <p:spPr>
          <a:xfrm>
            <a:off x="117000" y="616350"/>
            <a:ext cx="9027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000" u="none" cap="none" strike="noStrike">
                <a:solidFill>
                  <a:srgbClr val="000000"/>
                </a:solidFill>
                <a:latin typeface="Nunito"/>
                <a:ea typeface="Nunito"/>
                <a:cs typeface="Nunito"/>
                <a:sym typeface="Nunito"/>
              </a:rPr>
              <a:t>Instructions</a:t>
            </a:r>
            <a:r>
              <a:rPr b="0" i="0" lang="en" sz="1000" u="none" cap="none" strike="noStrike">
                <a:solidFill>
                  <a:srgbClr val="000000"/>
                </a:solidFill>
                <a:latin typeface="Nunito"/>
                <a:ea typeface="Nunito"/>
                <a:cs typeface="Nunito"/>
                <a:sym typeface="Nunito"/>
              </a:rPr>
              <a:t>: The center of the bubble map has an image that represents the reading to help get you started. Fill in the connecting bubbles with concepts, ideas, questions, and details that connect the image to the reading. Example: “This image connects to the reading because_____”</a:t>
            </a:r>
            <a:endParaRPr b="0" i="0" sz="1000" u="none" cap="none" strike="noStrike">
              <a:solidFill>
                <a:srgbClr val="000000"/>
              </a:solidFill>
              <a:latin typeface="Nunito"/>
              <a:ea typeface="Nunito"/>
              <a:cs typeface="Nunito"/>
              <a:sym typeface="Nunito"/>
            </a:endParaRPr>
          </a:p>
        </p:txBody>
      </p:sp>
      <p:sp>
        <p:nvSpPr>
          <p:cNvPr id="134" name="Google Shape;134;p21"/>
          <p:cNvSpPr txBox="1"/>
          <p:nvPr/>
        </p:nvSpPr>
        <p:spPr>
          <a:xfrm>
            <a:off x="353950" y="58764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35" name="Google Shape;135;p21"/>
          <p:cNvSpPr txBox="1"/>
          <p:nvPr/>
        </p:nvSpPr>
        <p:spPr>
          <a:xfrm>
            <a:off x="6003050" y="58764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36" name="Google Shape;136;p21"/>
          <p:cNvSpPr txBox="1"/>
          <p:nvPr/>
        </p:nvSpPr>
        <p:spPr>
          <a:xfrm>
            <a:off x="1116150" y="1108950"/>
            <a:ext cx="7028700" cy="1207200"/>
          </a:xfrm>
          <a:prstGeom prst="rect">
            <a:avLst/>
          </a:prstGeom>
          <a:solidFill>
            <a:srgbClr val="FFFFFF"/>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00000"/>
                </a:solidFill>
                <a:latin typeface="Nunito"/>
                <a:ea typeface="Nunito"/>
                <a:cs typeface="Nunito"/>
                <a:sym typeface="Nunito"/>
              </a:rPr>
              <a:t>Hurricane Beryl, the first category five storm of 2024, intensified rapidly, raising concerns about the potential for more intense hurricanes in the future.</a:t>
            </a:r>
            <a:endParaRPr sz="800">
              <a:solidFill>
                <a:srgbClr val="000000"/>
              </a:solidFill>
              <a:latin typeface="Nunito"/>
              <a:ea typeface="Nunito"/>
              <a:cs typeface="Nunito"/>
              <a:sym typeface="Nunito"/>
            </a:endParaRPr>
          </a:p>
          <a:p>
            <a:pPr indent="0" lvl="0" marL="0" rtl="0" algn="l">
              <a:lnSpc>
                <a:spcPct val="115000"/>
              </a:lnSpc>
              <a:spcBef>
                <a:spcPts val="1200"/>
              </a:spcBef>
              <a:spcAft>
                <a:spcPts val="0"/>
              </a:spcAft>
              <a:buNone/>
            </a:pPr>
            <a:r>
              <a:rPr lang="en" sz="800">
                <a:solidFill>
                  <a:srgbClr val="000000"/>
                </a:solidFill>
                <a:latin typeface="Nunito"/>
                <a:ea typeface="Nunito"/>
                <a:cs typeface="Nunito"/>
                <a:sym typeface="Nunito"/>
              </a:rPr>
              <a:t>Experts attribute the rapid intensification of hurricanes to rising ocean temperatures, which provide more energy for storms to develop and strengthen.</a:t>
            </a:r>
            <a:endParaRPr sz="800">
              <a:solidFill>
                <a:srgbClr val="000000"/>
              </a:solidFill>
              <a:latin typeface="Nunito"/>
              <a:ea typeface="Nunito"/>
              <a:cs typeface="Nunito"/>
              <a:sym typeface="Nunito"/>
            </a:endParaRPr>
          </a:p>
          <a:p>
            <a:pPr indent="0" lvl="0" marL="0" rtl="0" algn="l">
              <a:lnSpc>
                <a:spcPct val="115000"/>
              </a:lnSpc>
              <a:spcBef>
                <a:spcPts val="1200"/>
              </a:spcBef>
              <a:spcAft>
                <a:spcPts val="1200"/>
              </a:spcAft>
              <a:buNone/>
            </a:pPr>
            <a:r>
              <a:rPr lang="en" sz="800">
                <a:solidFill>
                  <a:srgbClr val="000000"/>
                </a:solidFill>
                <a:latin typeface="Nunito"/>
                <a:ea typeface="Nunito"/>
                <a:cs typeface="Nunito"/>
                <a:sym typeface="Nunito"/>
              </a:rPr>
              <a:t>The increasing frequency and intensity of hurricanes pose significant risks to coastal communities, infrastructure, and economies, highlighting the need for preparedness and mitigation strategies.</a:t>
            </a:r>
            <a:endParaRPr sz="800">
              <a:solidFill>
                <a:srgbClr val="000000"/>
              </a:solidFill>
              <a:latin typeface="Nunito"/>
              <a:ea typeface="Nunito"/>
              <a:cs typeface="Nunito"/>
              <a:sym typeface="Nunito"/>
            </a:endParaRPr>
          </a:p>
        </p:txBody>
      </p:sp>
      <p:sp>
        <p:nvSpPr>
          <p:cNvPr id="137" name="Google Shape;137;p21"/>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pic>
        <p:nvPicPr>
          <p:cNvPr id="138" name="Google Shape;138;p21"/>
          <p:cNvPicPr preferRelativeResize="0"/>
          <p:nvPr/>
        </p:nvPicPr>
        <p:blipFill>
          <a:blip r:embed="rId3">
            <a:alphaModFix/>
          </a:blip>
          <a:stretch>
            <a:fillRect/>
          </a:stretch>
        </p:blipFill>
        <p:spPr>
          <a:xfrm>
            <a:off x="3389575" y="3340325"/>
            <a:ext cx="2364850" cy="788276"/>
          </a:xfrm>
          <a:prstGeom prst="rect">
            <a:avLst/>
          </a:prstGeom>
          <a:noFill/>
          <a:ln>
            <a:noFill/>
          </a:ln>
        </p:spPr>
      </p:pic>
      <p:pic>
        <p:nvPicPr>
          <p:cNvPr id="139" name="Google Shape;139;p21"/>
          <p:cNvPicPr preferRelativeResize="0"/>
          <p:nvPr/>
        </p:nvPicPr>
        <p:blipFill>
          <a:blip r:embed="rId4">
            <a:alphaModFix/>
          </a:blip>
          <a:stretch>
            <a:fillRect/>
          </a:stretch>
        </p:blipFill>
        <p:spPr>
          <a:xfrm>
            <a:off x="3852700" y="2382900"/>
            <a:ext cx="1340075" cy="533725"/>
          </a:xfrm>
          <a:prstGeom prst="rect">
            <a:avLst/>
          </a:prstGeom>
          <a:noFill/>
          <a:ln>
            <a:noFill/>
          </a:ln>
        </p:spPr>
      </p:pic>
      <p:pic>
        <p:nvPicPr>
          <p:cNvPr id="140" name="Google Shape;140;p21"/>
          <p:cNvPicPr preferRelativeResize="0"/>
          <p:nvPr/>
        </p:nvPicPr>
        <p:blipFill>
          <a:blip r:embed="rId4">
            <a:alphaModFix/>
          </a:blip>
          <a:stretch>
            <a:fillRect/>
          </a:stretch>
        </p:blipFill>
        <p:spPr>
          <a:xfrm>
            <a:off x="5690050" y="2561375"/>
            <a:ext cx="1340075" cy="533725"/>
          </a:xfrm>
          <a:prstGeom prst="rect">
            <a:avLst/>
          </a:prstGeom>
          <a:noFill/>
          <a:ln>
            <a:noFill/>
          </a:ln>
        </p:spPr>
      </p:pic>
      <p:pic>
        <p:nvPicPr>
          <p:cNvPr id="141" name="Google Shape;141;p21"/>
          <p:cNvPicPr preferRelativeResize="0"/>
          <p:nvPr/>
        </p:nvPicPr>
        <p:blipFill>
          <a:blip r:embed="rId4">
            <a:alphaModFix/>
          </a:blip>
          <a:stretch>
            <a:fillRect/>
          </a:stretch>
        </p:blipFill>
        <p:spPr>
          <a:xfrm>
            <a:off x="1910925" y="2561363"/>
            <a:ext cx="1340075" cy="533725"/>
          </a:xfrm>
          <a:prstGeom prst="rect">
            <a:avLst/>
          </a:prstGeom>
          <a:noFill/>
          <a:ln>
            <a:noFill/>
          </a:ln>
        </p:spPr>
      </p:pic>
      <p:pic>
        <p:nvPicPr>
          <p:cNvPr id="142" name="Google Shape;142;p21"/>
          <p:cNvPicPr preferRelativeResize="0"/>
          <p:nvPr/>
        </p:nvPicPr>
        <p:blipFill>
          <a:blip r:embed="rId4">
            <a:alphaModFix/>
          </a:blip>
          <a:stretch>
            <a:fillRect/>
          </a:stretch>
        </p:blipFill>
        <p:spPr>
          <a:xfrm>
            <a:off x="969575" y="3340325"/>
            <a:ext cx="1340075" cy="533725"/>
          </a:xfrm>
          <a:prstGeom prst="rect">
            <a:avLst/>
          </a:prstGeom>
          <a:noFill/>
          <a:ln>
            <a:noFill/>
          </a:ln>
        </p:spPr>
      </p:pic>
      <p:pic>
        <p:nvPicPr>
          <p:cNvPr id="143" name="Google Shape;143;p21"/>
          <p:cNvPicPr preferRelativeResize="0"/>
          <p:nvPr/>
        </p:nvPicPr>
        <p:blipFill>
          <a:blip r:embed="rId4">
            <a:alphaModFix/>
          </a:blip>
          <a:stretch>
            <a:fillRect/>
          </a:stretch>
        </p:blipFill>
        <p:spPr>
          <a:xfrm>
            <a:off x="6951950" y="3340325"/>
            <a:ext cx="1340075" cy="533725"/>
          </a:xfrm>
          <a:prstGeom prst="rect">
            <a:avLst/>
          </a:prstGeom>
          <a:noFill/>
          <a:ln>
            <a:noFill/>
          </a:ln>
        </p:spPr>
      </p:pic>
      <p:pic>
        <p:nvPicPr>
          <p:cNvPr id="144" name="Google Shape;144;p21"/>
          <p:cNvPicPr preferRelativeResize="0"/>
          <p:nvPr/>
        </p:nvPicPr>
        <p:blipFill>
          <a:blip r:embed="rId4">
            <a:alphaModFix/>
          </a:blip>
          <a:stretch>
            <a:fillRect/>
          </a:stretch>
        </p:blipFill>
        <p:spPr>
          <a:xfrm>
            <a:off x="1910925" y="4547525"/>
            <a:ext cx="1340075" cy="533725"/>
          </a:xfrm>
          <a:prstGeom prst="rect">
            <a:avLst/>
          </a:prstGeom>
          <a:noFill/>
          <a:ln>
            <a:noFill/>
          </a:ln>
        </p:spPr>
      </p:pic>
      <p:pic>
        <p:nvPicPr>
          <p:cNvPr id="145" name="Google Shape;145;p21"/>
          <p:cNvPicPr preferRelativeResize="0"/>
          <p:nvPr/>
        </p:nvPicPr>
        <p:blipFill>
          <a:blip r:embed="rId4">
            <a:alphaModFix/>
          </a:blip>
          <a:stretch>
            <a:fillRect/>
          </a:stretch>
        </p:blipFill>
        <p:spPr>
          <a:xfrm>
            <a:off x="3852700" y="4552300"/>
            <a:ext cx="1340075" cy="533725"/>
          </a:xfrm>
          <a:prstGeom prst="rect">
            <a:avLst/>
          </a:prstGeom>
          <a:noFill/>
          <a:ln>
            <a:noFill/>
          </a:ln>
        </p:spPr>
      </p:pic>
      <p:pic>
        <p:nvPicPr>
          <p:cNvPr id="146" name="Google Shape;146;p21"/>
          <p:cNvPicPr preferRelativeResize="0"/>
          <p:nvPr/>
        </p:nvPicPr>
        <p:blipFill>
          <a:blip r:embed="rId4">
            <a:alphaModFix/>
          </a:blip>
          <a:stretch>
            <a:fillRect/>
          </a:stretch>
        </p:blipFill>
        <p:spPr>
          <a:xfrm>
            <a:off x="5794475" y="4547525"/>
            <a:ext cx="1340075" cy="533725"/>
          </a:xfrm>
          <a:prstGeom prst="rect">
            <a:avLst/>
          </a:prstGeom>
          <a:noFill/>
          <a:ln>
            <a:noFill/>
          </a:ln>
        </p:spPr>
      </p:pic>
      <p:cxnSp>
        <p:nvCxnSpPr>
          <p:cNvPr id="147" name="Google Shape;147;p21"/>
          <p:cNvCxnSpPr/>
          <p:nvPr/>
        </p:nvCxnSpPr>
        <p:spPr>
          <a:xfrm rot="10800000">
            <a:off x="2867250" y="3015125"/>
            <a:ext cx="532200" cy="325200"/>
          </a:xfrm>
          <a:prstGeom prst="straightConnector1">
            <a:avLst/>
          </a:prstGeom>
          <a:noFill/>
          <a:ln cap="flat" cmpd="sng" w="9525">
            <a:solidFill>
              <a:schemeClr val="dk2"/>
            </a:solidFill>
            <a:prstDash val="solid"/>
            <a:round/>
            <a:headEnd len="med" w="med" type="none"/>
            <a:tailEnd len="med" w="med" type="none"/>
          </a:ln>
        </p:spPr>
      </p:cxnSp>
      <p:cxnSp>
        <p:nvCxnSpPr>
          <p:cNvPr id="148" name="Google Shape;148;p21"/>
          <p:cNvCxnSpPr/>
          <p:nvPr/>
        </p:nvCxnSpPr>
        <p:spPr>
          <a:xfrm flipH="1" rot="10800000">
            <a:off x="5754425" y="3024925"/>
            <a:ext cx="315300" cy="335100"/>
          </a:xfrm>
          <a:prstGeom prst="straightConnector1">
            <a:avLst/>
          </a:prstGeom>
          <a:noFill/>
          <a:ln cap="flat" cmpd="sng" w="9525">
            <a:solidFill>
              <a:schemeClr val="dk2"/>
            </a:solidFill>
            <a:prstDash val="solid"/>
            <a:round/>
            <a:headEnd len="med" w="med" type="none"/>
            <a:tailEnd len="med" w="med" type="none"/>
          </a:ln>
        </p:spPr>
      </p:cxnSp>
      <p:cxnSp>
        <p:nvCxnSpPr>
          <p:cNvPr id="149" name="Google Shape;149;p21"/>
          <p:cNvCxnSpPr>
            <a:stCxn id="138" idx="0"/>
          </p:cNvCxnSpPr>
          <p:nvPr/>
        </p:nvCxnSpPr>
        <p:spPr>
          <a:xfrm flipH="1" rot="10800000">
            <a:off x="4572000" y="2837825"/>
            <a:ext cx="138000" cy="502500"/>
          </a:xfrm>
          <a:prstGeom prst="straightConnector1">
            <a:avLst/>
          </a:prstGeom>
          <a:noFill/>
          <a:ln cap="flat" cmpd="sng" w="9525">
            <a:solidFill>
              <a:schemeClr val="dk2"/>
            </a:solidFill>
            <a:prstDash val="solid"/>
            <a:round/>
            <a:headEnd len="med" w="med" type="none"/>
            <a:tailEnd len="med" w="med" type="none"/>
          </a:ln>
        </p:spPr>
      </p:cxnSp>
      <p:cxnSp>
        <p:nvCxnSpPr>
          <p:cNvPr id="150" name="Google Shape;150;p21"/>
          <p:cNvCxnSpPr>
            <a:stCxn id="138" idx="3"/>
          </p:cNvCxnSpPr>
          <p:nvPr/>
        </p:nvCxnSpPr>
        <p:spPr>
          <a:xfrm flipH="1" rot="10800000">
            <a:off x="5754425" y="3675363"/>
            <a:ext cx="1399200" cy="59100"/>
          </a:xfrm>
          <a:prstGeom prst="straightConnector1">
            <a:avLst/>
          </a:prstGeom>
          <a:noFill/>
          <a:ln cap="flat" cmpd="sng" w="9525">
            <a:solidFill>
              <a:schemeClr val="dk2"/>
            </a:solidFill>
            <a:prstDash val="solid"/>
            <a:round/>
            <a:headEnd len="med" w="med" type="none"/>
            <a:tailEnd len="med" w="med" type="none"/>
          </a:ln>
        </p:spPr>
      </p:cxnSp>
      <p:cxnSp>
        <p:nvCxnSpPr>
          <p:cNvPr id="151" name="Google Shape;151;p21"/>
          <p:cNvCxnSpPr/>
          <p:nvPr/>
        </p:nvCxnSpPr>
        <p:spPr>
          <a:xfrm>
            <a:off x="5586900" y="4138450"/>
            <a:ext cx="610800" cy="473100"/>
          </a:xfrm>
          <a:prstGeom prst="straightConnector1">
            <a:avLst/>
          </a:prstGeom>
          <a:noFill/>
          <a:ln cap="flat" cmpd="sng" w="9525">
            <a:solidFill>
              <a:schemeClr val="dk2"/>
            </a:solidFill>
            <a:prstDash val="solid"/>
            <a:round/>
            <a:headEnd len="med" w="med" type="none"/>
            <a:tailEnd len="med" w="med" type="none"/>
          </a:ln>
        </p:spPr>
      </p:cxnSp>
      <p:cxnSp>
        <p:nvCxnSpPr>
          <p:cNvPr id="152" name="Google Shape;152;p21"/>
          <p:cNvCxnSpPr>
            <a:stCxn id="138" idx="2"/>
          </p:cNvCxnSpPr>
          <p:nvPr/>
        </p:nvCxnSpPr>
        <p:spPr>
          <a:xfrm flipH="1">
            <a:off x="4296000" y="4128601"/>
            <a:ext cx="276000" cy="502500"/>
          </a:xfrm>
          <a:prstGeom prst="straightConnector1">
            <a:avLst/>
          </a:prstGeom>
          <a:noFill/>
          <a:ln cap="flat" cmpd="sng" w="9525">
            <a:solidFill>
              <a:schemeClr val="dk2"/>
            </a:solidFill>
            <a:prstDash val="solid"/>
            <a:round/>
            <a:headEnd len="med" w="med" type="none"/>
            <a:tailEnd len="med" w="med" type="none"/>
          </a:ln>
        </p:spPr>
      </p:cxnSp>
      <p:cxnSp>
        <p:nvCxnSpPr>
          <p:cNvPr id="153" name="Google Shape;153;p21"/>
          <p:cNvCxnSpPr/>
          <p:nvPr/>
        </p:nvCxnSpPr>
        <p:spPr>
          <a:xfrm flipH="1">
            <a:off x="2916625" y="4148300"/>
            <a:ext cx="571500" cy="512400"/>
          </a:xfrm>
          <a:prstGeom prst="straightConnector1">
            <a:avLst/>
          </a:prstGeom>
          <a:noFill/>
          <a:ln cap="flat" cmpd="sng" w="9525">
            <a:solidFill>
              <a:schemeClr val="dk2"/>
            </a:solidFill>
            <a:prstDash val="solid"/>
            <a:round/>
            <a:headEnd len="med" w="med" type="none"/>
            <a:tailEnd len="med" w="med" type="none"/>
          </a:ln>
        </p:spPr>
      </p:cxnSp>
      <p:cxnSp>
        <p:nvCxnSpPr>
          <p:cNvPr id="154" name="Google Shape;154;p21"/>
          <p:cNvCxnSpPr>
            <a:stCxn id="138" idx="1"/>
          </p:cNvCxnSpPr>
          <p:nvPr/>
        </p:nvCxnSpPr>
        <p:spPr>
          <a:xfrm rot="10800000">
            <a:off x="2088775" y="3685263"/>
            <a:ext cx="1300800" cy="492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