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aleway"/>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561B53-0BEB-4C23-A52E-AF91C060A74B}">
  <a:tblStyle styleId="{4B561B53-0BEB-4C23-A52E-AF91C060A74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Raleway-bold.fntdata"/><Relationship Id="rId10" Type="http://schemas.openxmlformats.org/officeDocument/2006/relationships/slide" Target="slides/slide4.xml"/><Relationship Id="rId21" Type="http://schemas.openxmlformats.org/officeDocument/2006/relationships/font" Target="fonts/Raleway-regular.fntdata"/><Relationship Id="rId13" Type="http://schemas.openxmlformats.org/officeDocument/2006/relationships/slide" Target="slides/slide7.xml"/><Relationship Id="rId24" Type="http://schemas.openxmlformats.org/officeDocument/2006/relationships/font" Target="fonts/Raleway-boldItalic.fntdata"/><Relationship Id="rId12" Type="http://schemas.openxmlformats.org/officeDocument/2006/relationships/slide" Target="slides/slide6.xml"/><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f7d445fc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f7d445fc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f7d445fc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bf7d445fc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bf7d445fc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bf7d445fc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b1b247b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6b1b247b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6b1b247b4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6b1b247b4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f7d445fc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f7d445fc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f7d445fc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f7d445fc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bf7d445fc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bf7d445fc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bf7d445fc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bf7d445fc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bf7d445fc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bf7d445fc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f7d445fc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f7d445fc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f7d445fc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bf7d445fc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f7d445fc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f7d445fc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xQuwWCauDgo"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Decisions Slideshow</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Trebuchet MS"/>
                <a:ea typeface="Trebuchet MS"/>
                <a:cs typeface="Trebuchet MS"/>
                <a:sym typeface="Trebuchet MS"/>
              </a:rPr>
              <a:t>L.I: We are FOCUSING on decisions by identifying international events and pressures which influenced the Crowns thinking.</a:t>
            </a:r>
            <a:endParaRPr sz="1800"/>
          </a:p>
        </p:txBody>
      </p:sp>
      <p:pic>
        <p:nvPicPr>
          <p:cNvPr id="60" name="Google Shape;60;p13"/>
          <p:cNvPicPr preferRelativeResize="0"/>
          <p:nvPr/>
        </p:nvPicPr>
        <p:blipFill>
          <a:blip r:embed="rId3">
            <a:alphaModFix/>
          </a:blip>
          <a:stretch>
            <a:fillRect/>
          </a:stretch>
        </p:blipFill>
        <p:spPr>
          <a:xfrm>
            <a:off x="2753700" y="2731775"/>
            <a:ext cx="3453878" cy="2239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14" name="Google Shape;114;p2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a visual representation of what William’s immediate and long-term problems each looked like. The first example has been done for you on the next slide.</a:t>
            </a:r>
            <a:endParaRPr/>
          </a:p>
        </p:txBody>
      </p:sp>
      <p:pic>
        <p:nvPicPr>
          <p:cNvPr id="115" name="Google Shape;115;p22"/>
          <p:cNvPicPr preferRelativeResize="0"/>
          <p:nvPr/>
        </p:nvPicPr>
        <p:blipFill>
          <a:blip r:embed="rId3">
            <a:alphaModFix/>
          </a:blip>
          <a:stretch>
            <a:fillRect/>
          </a:stretch>
        </p:blipFill>
        <p:spPr>
          <a:xfrm>
            <a:off x="2887050" y="152400"/>
            <a:ext cx="6104550" cy="4853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nvSpPr>
        <p:spPr>
          <a:xfrm>
            <a:off x="0" y="0"/>
            <a:ext cx="91440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3600">
                <a:solidFill>
                  <a:schemeClr val="lt2"/>
                </a:solidFill>
                <a:latin typeface="Source Sans Pro"/>
                <a:ea typeface="Source Sans Pro"/>
                <a:cs typeface="Source Sans Pro"/>
                <a:sym typeface="Source Sans Pro"/>
              </a:rPr>
              <a:t>He had no lawyers with him.</a:t>
            </a:r>
            <a:endParaRPr/>
          </a:p>
        </p:txBody>
      </p:sp>
      <p:pic>
        <p:nvPicPr>
          <p:cNvPr id="121" name="Google Shape;121;p23"/>
          <p:cNvPicPr preferRelativeResize="0"/>
          <p:nvPr/>
        </p:nvPicPr>
        <p:blipFill>
          <a:blip r:embed="rId3">
            <a:alphaModFix/>
          </a:blip>
          <a:stretch>
            <a:fillRect/>
          </a:stretch>
        </p:blipFill>
        <p:spPr>
          <a:xfrm>
            <a:off x="1447125" y="2335275"/>
            <a:ext cx="6151199" cy="2665702"/>
          </a:xfrm>
          <a:prstGeom prst="rect">
            <a:avLst/>
          </a:prstGeom>
          <a:noFill/>
          <a:ln>
            <a:noFill/>
          </a:ln>
        </p:spPr>
      </p:pic>
      <p:sp>
        <p:nvSpPr>
          <p:cNvPr id="122" name="Google Shape;122;p23"/>
          <p:cNvSpPr/>
          <p:nvPr/>
        </p:nvSpPr>
        <p:spPr>
          <a:xfrm>
            <a:off x="4335525" y="906525"/>
            <a:ext cx="305400" cy="1123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a:t>
            </a:r>
            <a:endParaRPr/>
          </a:p>
        </p:txBody>
      </p:sp>
      <p:sp>
        <p:nvSpPr>
          <p:cNvPr id="128" name="Google Shape;128;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There was a lot of work done around Waitangi on 4 February 1840. William Hobson and James Busby had given Henry Williams, the missionary, the treaty draft to </a:t>
            </a:r>
            <a:r>
              <a:rPr lang="en"/>
              <a:t>translate</a:t>
            </a:r>
            <a:r>
              <a:rPr lang="en"/>
              <a:t> into Maori by the next day. Henry’s brother William, the language expert, </a:t>
            </a:r>
            <a:r>
              <a:rPr lang="en"/>
              <a:t>was away so Henry’s son Edward helped. There is no evidence of any Maori help. Maori rangatira were also busy, at a hui at Taurangatira. Taurangatira is the place where Maori sat and thought about the treaty discussions for the next day. A stone seat was built to mark this place at Te Tii Marae.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34" name="Google Shape;134;p2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Write about a time that you had to make decisions but nothing worked with the first decision so you had to make the second decision.</a:t>
            </a:r>
            <a:endParaRPr/>
          </a:p>
          <a:p>
            <a:pPr indent="0" lvl="0" marL="0" rtl="0" algn="l">
              <a:spcBef>
                <a:spcPts val="1200"/>
              </a:spcBef>
              <a:spcAft>
                <a:spcPts val="0"/>
              </a:spcAft>
              <a:buNone/>
            </a:pPr>
            <a:r>
              <a:rPr lang="en"/>
              <a:t>E.g. I wanted to eat KFC but it was closed so I went to eat McDonald’s Instead.</a:t>
            </a:r>
            <a:endParaRPr/>
          </a:p>
          <a:p>
            <a:pPr indent="0" lvl="0" marL="0" rtl="0" algn="l">
              <a:spcBef>
                <a:spcPts val="1200"/>
              </a:spcBef>
              <a:spcAft>
                <a:spcPts val="1200"/>
              </a:spcAft>
              <a:buNone/>
            </a:pPr>
            <a:r>
              <a:rPr lang="en"/>
              <a:t>Then draw a decision tree of the choices the people were going to make on slide 14 but couldn’t so had to make the other choice. Afterwards, draw a decision tree of the time you had to make decisions but it didn’t work so you made another.</a:t>
            </a:r>
            <a:endParaRPr/>
          </a:p>
        </p:txBody>
      </p:sp>
      <p:pic>
        <p:nvPicPr>
          <p:cNvPr id="135" name="Google Shape;135;p25"/>
          <p:cNvPicPr preferRelativeResize="0"/>
          <p:nvPr/>
        </p:nvPicPr>
        <p:blipFill>
          <a:blip r:embed="rId3">
            <a:alphaModFix/>
          </a:blip>
          <a:stretch>
            <a:fillRect/>
          </a:stretch>
        </p:blipFill>
        <p:spPr>
          <a:xfrm>
            <a:off x="3272100" y="152400"/>
            <a:ext cx="5566450" cy="4833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6"/>
          <p:cNvPicPr preferRelativeResize="0"/>
          <p:nvPr/>
        </p:nvPicPr>
        <p:blipFill>
          <a:blip r:embed="rId3">
            <a:alphaModFix/>
          </a:blip>
          <a:stretch>
            <a:fillRect/>
          </a:stretch>
        </p:blipFill>
        <p:spPr>
          <a:xfrm>
            <a:off x="152400" y="152400"/>
            <a:ext cx="8824100"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Making Decisions</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the government wearing consequences of making their decisions.</a:t>
            </a:r>
            <a:endParaRPr/>
          </a:p>
        </p:txBody>
      </p:sp>
      <p:pic>
        <p:nvPicPr>
          <p:cNvPr id="67" name="Google Shape;67;p14"/>
          <p:cNvPicPr preferRelativeResize="0"/>
          <p:nvPr/>
        </p:nvPicPr>
        <p:blipFill>
          <a:blip r:embed="rId4">
            <a:alphaModFix/>
          </a:blip>
          <a:stretch>
            <a:fillRect/>
          </a:stretch>
        </p:blipFill>
        <p:spPr>
          <a:xfrm>
            <a:off x="3281200" y="162250"/>
            <a:ext cx="5513325" cy="4823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Decisions Game</a:t>
            </a:r>
            <a:endParaRPr/>
          </a:p>
        </p:txBody>
      </p:sp>
      <p:sp>
        <p:nvSpPr>
          <p:cNvPr id="73" name="Google Shape;73;p1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You are all alone at home with your parents going out for the night. They have hired a babysitter, who they know through a close friend to look after you for the night. You don’t know this but the babysitter has magical powers and can magically teleport you to other places you have never heard of. You think she is just a regular babysitter when she first shows you her pet rats after your parents leave home and asks if you can help feed all of them…</a:t>
            </a:r>
            <a:endParaRPr/>
          </a:p>
        </p:txBody>
      </p:sp>
      <p:pic>
        <p:nvPicPr>
          <p:cNvPr id="74" name="Google Shape;74;p15"/>
          <p:cNvPicPr preferRelativeResize="0"/>
          <p:nvPr/>
        </p:nvPicPr>
        <p:blipFill>
          <a:blip r:embed="rId3">
            <a:alphaModFix/>
          </a:blip>
          <a:stretch>
            <a:fillRect/>
          </a:stretch>
        </p:blipFill>
        <p:spPr>
          <a:xfrm>
            <a:off x="3272100" y="152400"/>
            <a:ext cx="5586150" cy="4833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graphicFrame>
        <p:nvGraphicFramePr>
          <p:cNvPr id="79" name="Google Shape;79;p16"/>
          <p:cNvGraphicFramePr/>
          <p:nvPr/>
        </p:nvGraphicFramePr>
        <p:xfrm>
          <a:off x="952500" y="-3550"/>
          <a:ext cx="3000000" cy="3000000"/>
        </p:xfrm>
        <a:graphic>
          <a:graphicData uri="http://schemas.openxmlformats.org/drawingml/2006/table">
            <a:tbl>
              <a:tblPr>
                <a:noFill/>
                <a:tableStyleId>{4B561B53-0BEB-4C23-A52E-AF91C060A74B}</a:tableStyleId>
              </a:tblPr>
              <a:tblGrid>
                <a:gridCol w="3619500"/>
                <a:gridCol w="3619500"/>
              </a:tblGrid>
              <a:tr h="381000">
                <a:tc>
                  <a:txBody>
                    <a:bodyPr/>
                    <a:lstStyle/>
                    <a:p>
                      <a:pPr indent="-317500" lvl="0" marL="457200" rtl="0" algn="l">
                        <a:spcBef>
                          <a:spcPts val="0"/>
                        </a:spcBef>
                        <a:spcAft>
                          <a:spcPts val="0"/>
                        </a:spcAft>
                        <a:buClr>
                          <a:schemeClr val="dk2"/>
                        </a:buClr>
                        <a:buSzPts val="1400"/>
                        <a:buAutoNum type="alphaUcParenR"/>
                      </a:pPr>
                      <a:r>
                        <a:rPr lang="en">
                          <a:solidFill>
                            <a:schemeClr val="dk2"/>
                          </a:solidFill>
                        </a:rPr>
                        <a:t>Help the babysitter feed the rats</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solidFill>
                            <a:schemeClr val="dk2"/>
                          </a:solidFill>
                        </a:rPr>
                        <a:t>B) </a:t>
                      </a:r>
                      <a:r>
                        <a:rPr lang="en">
                          <a:solidFill>
                            <a:schemeClr val="dk2"/>
                          </a:solidFill>
                        </a:rPr>
                        <a:t>Don’t help the babysitter feed the rats</a:t>
                      </a:r>
                      <a:endParaRPr/>
                    </a:p>
                  </a:txBody>
                  <a:tcPr marT="91425" marB="91425" marR="91425" marL="91425">
                    <a:solidFill>
                      <a:srgbClr val="FFFF00"/>
                    </a:solidFill>
                  </a:tcPr>
                </a:tc>
              </a:tr>
              <a:tr h="381000">
                <a:tc>
                  <a:txBody>
                    <a:bodyPr/>
                    <a:lstStyle/>
                    <a:p>
                      <a:pPr indent="0" lvl="0" marL="0" rtl="0" algn="l">
                        <a:spcBef>
                          <a:spcPts val="0"/>
                        </a:spcBef>
                        <a:spcAft>
                          <a:spcPts val="0"/>
                        </a:spcAft>
                        <a:buClr>
                          <a:schemeClr val="dk2"/>
                        </a:buClr>
                        <a:buSzPts val="1100"/>
                        <a:buFont typeface="Arial"/>
                        <a:buNone/>
                      </a:pPr>
                      <a:r>
                        <a:rPr lang="en">
                          <a:solidFill>
                            <a:schemeClr val="dk2"/>
                          </a:solidFill>
                        </a:rPr>
                        <a:t>Try to solve the maze by cheating</a:t>
                      </a:r>
                      <a:endParaRPr/>
                    </a:p>
                  </a:txBody>
                  <a:tcPr marT="91425" marB="91425" marR="91425" marL="91425">
                    <a:solidFill>
                      <a:srgbClr val="FF9900"/>
                    </a:solidFill>
                  </a:tcPr>
                </a:tc>
                <a:tc>
                  <a:txBody>
                    <a:bodyPr/>
                    <a:lstStyle/>
                    <a:p>
                      <a:pPr indent="0" lvl="0" marL="0" rtl="0" algn="l">
                        <a:spcBef>
                          <a:spcPts val="0"/>
                        </a:spcBef>
                        <a:spcAft>
                          <a:spcPts val="0"/>
                        </a:spcAft>
                        <a:buClr>
                          <a:schemeClr val="dk2"/>
                        </a:buClr>
                        <a:buSzPts val="1100"/>
                        <a:buFont typeface="Arial"/>
                        <a:buNone/>
                      </a:pPr>
                      <a:r>
                        <a:rPr lang="en">
                          <a:solidFill>
                            <a:schemeClr val="dk2"/>
                          </a:solidFill>
                        </a:rPr>
                        <a:t>Don’t try to cheat and solve the maze</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Flick a coin over the edge of the table</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Don’t flick a coin over the edge of the table</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Pick the green string for the air game</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Pick the red string for the air game</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Roll an even number on the dice</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Roll an odd number on the dice</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Interact with Cuckoo Clock of Doom</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Don’t interact with Cuckoo Clock of Doom</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Touch the suit of armour</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Don’t touch the suit of armour</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Blend in with a group of ghost monks</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Don’t blend in with a group of ghost monks</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Try to pick up a shiny object on a hill</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Don’t try to pick up a shiny object on a hill</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Turn the time on the pink clock</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Turn the time on the green clock</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Try to put the blob monster in the bottle</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Throw the bottle at the blob monster</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Follow the giant dog to where it goes</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Don’t follow the giant dog to where it goes</a:t>
                      </a:r>
                      <a:endParaRPr/>
                    </a:p>
                  </a:txBody>
                  <a:tcPr marT="91425" marB="91425" marR="91425" marL="91425">
                    <a:solidFill>
                      <a:srgbClr val="FFFF00"/>
                    </a:solidFill>
                  </a:tcPr>
                </a:tc>
              </a:tr>
              <a:tr h="381000">
                <a:tc>
                  <a:txBody>
                    <a:bodyPr/>
                    <a:lstStyle/>
                    <a:p>
                      <a:pPr indent="0" lvl="0" marL="0" rtl="0" algn="l">
                        <a:spcBef>
                          <a:spcPts val="0"/>
                        </a:spcBef>
                        <a:spcAft>
                          <a:spcPts val="0"/>
                        </a:spcAft>
                        <a:buClr>
                          <a:schemeClr val="dk2"/>
                        </a:buClr>
                        <a:buSzPts val="1100"/>
                        <a:buFont typeface="Arial"/>
                        <a:buNone/>
                      </a:pPr>
                      <a:r>
                        <a:rPr lang="en">
                          <a:solidFill>
                            <a:schemeClr val="dk2"/>
                          </a:solidFill>
                        </a:rPr>
                        <a:t>Quit playing the babysitter’s games</a:t>
                      </a:r>
                      <a:endParaRPr/>
                    </a:p>
                  </a:txBody>
                  <a:tcPr marT="91425" marB="91425" marR="91425" marL="91425">
                    <a:solidFill>
                      <a:srgbClr val="FF9900"/>
                    </a:solidFill>
                  </a:tcPr>
                </a:tc>
                <a:tc>
                  <a:txBody>
                    <a:bodyPr/>
                    <a:lstStyle/>
                    <a:p>
                      <a:pPr indent="0" lvl="0" marL="0" rtl="0" algn="l">
                        <a:spcBef>
                          <a:spcPts val="0"/>
                        </a:spcBef>
                        <a:spcAft>
                          <a:spcPts val="0"/>
                        </a:spcAft>
                        <a:buClr>
                          <a:schemeClr val="dk2"/>
                        </a:buClr>
                        <a:buSzPts val="1100"/>
                        <a:buFont typeface="Arial"/>
                        <a:buNone/>
                      </a:pPr>
                      <a:r>
                        <a:rPr lang="en">
                          <a:solidFill>
                            <a:schemeClr val="dk2"/>
                          </a:solidFill>
                        </a:rPr>
                        <a:t>D</a:t>
                      </a:r>
                      <a:r>
                        <a:rPr lang="en">
                          <a:solidFill>
                            <a:schemeClr val="dk2"/>
                          </a:solidFill>
                        </a:rPr>
                        <a:t>on’t quit playing the babysitter’s games</a:t>
                      </a:r>
                      <a:endParaRPr/>
                    </a:p>
                  </a:txBody>
                  <a:tcPr marT="91425" marB="91425" marR="91425" marL="91425">
                    <a:solidFill>
                      <a:srgbClr val="FFFF00"/>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nvSpPr>
        <p:spPr>
          <a:xfrm>
            <a:off x="98525" y="88675"/>
            <a:ext cx="8946900" cy="49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Captain William Hobson (1792 - 1842) left Plymouth in England, sailed to Port Jackson in Australia, and arrived in Waitangi on the HMS Herald on 29 January 1840. He lived on the ship but did not get on well with its captain, Joseph Nias. William had been in the navy since he was ten years old. He was slim, of medium height, smart, a Christian and a good host and speaker. He thought NZ should never be turned into a convict colony. He tried to be fair but could be stubborn. He looked older than he was because he had caught yellow fever in the tropics. When he first met the chiefs at Waitangi, an old chief pushed his way through the crowd and exclaimed: “Alas, an old man! He will soon be dead.”</a:t>
            </a:r>
            <a:endParaRPr sz="18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A few weeks later, William who was now Governor of NZ, had a stroke and went to recover at the mission stations at Waimate and Paihia. From there he went to Okiato, still in the Bay of Islands and the place he made the capital of NZ for a while; later in 1840 he moved to Auckland, which he made the capital and next year shifted into the new Government House.</a:t>
            </a:r>
            <a:endParaRPr sz="18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After William died in 1842, a chief wrote to Queen Victoria: “Let not the new Governor be a boy or one puffed up: let not a troubler come amongst us: let him be a good man like this Governor who has just died.”</a:t>
            </a:r>
            <a:endParaRPr sz="1800">
              <a:solidFill>
                <a:schemeClr val="lt2"/>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90" name="Google Shape;90;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a table in your global studies books like on slide 7. Then write </a:t>
            </a:r>
            <a:r>
              <a:rPr lang="en"/>
              <a:t>alongside</a:t>
            </a:r>
            <a:r>
              <a:rPr lang="en"/>
              <a:t> each sentence of the story of Captain William Hobson on each row of the table what you would have done if you were in his position. The first example has been done for you.</a:t>
            </a:r>
            <a:endParaRPr/>
          </a:p>
        </p:txBody>
      </p:sp>
      <p:pic>
        <p:nvPicPr>
          <p:cNvPr id="91" name="Google Shape;91;p18"/>
          <p:cNvPicPr preferRelativeResize="0"/>
          <p:nvPr/>
        </p:nvPicPr>
        <p:blipFill>
          <a:blip r:embed="rId3">
            <a:alphaModFix/>
          </a:blip>
          <a:stretch>
            <a:fillRect/>
          </a:stretch>
        </p:blipFill>
        <p:spPr>
          <a:xfrm>
            <a:off x="3162950" y="152400"/>
            <a:ext cx="5828649" cy="4853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graphicFrame>
        <p:nvGraphicFramePr>
          <p:cNvPr id="96" name="Google Shape;96;p19"/>
          <p:cNvGraphicFramePr/>
          <p:nvPr/>
        </p:nvGraphicFramePr>
        <p:xfrm>
          <a:off x="0" y="72450"/>
          <a:ext cx="3000000" cy="3000000"/>
        </p:xfrm>
        <a:graphic>
          <a:graphicData uri="http://schemas.openxmlformats.org/drawingml/2006/table">
            <a:tbl>
              <a:tblPr>
                <a:noFill/>
                <a:tableStyleId>{4B561B53-0BEB-4C23-A52E-AF91C060A74B}</a:tableStyleId>
              </a:tblPr>
              <a:tblGrid>
                <a:gridCol w="4572000"/>
                <a:gridCol w="4572000"/>
              </a:tblGrid>
              <a:tr h="381000">
                <a:tc>
                  <a:txBody>
                    <a:bodyPr/>
                    <a:lstStyle/>
                    <a:p>
                      <a:pPr indent="0" lvl="0" marL="0" rtl="0" algn="l">
                        <a:spcBef>
                          <a:spcPts val="0"/>
                        </a:spcBef>
                        <a:spcAft>
                          <a:spcPts val="0"/>
                        </a:spcAft>
                        <a:buNone/>
                      </a:pPr>
                      <a:r>
                        <a:rPr lang="en"/>
                        <a:t>Captain William Hobson arrived in Waitangi in 1840.</a:t>
                      </a:r>
                      <a:endParaRPr/>
                    </a:p>
                  </a:txBody>
                  <a:tcPr marT="91425" marB="91425" marR="91425" marL="91425"/>
                </a:tc>
                <a:tc>
                  <a:txBody>
                    <a:bodyPr/>
                    <a:lstStyle/>
                    <a:p>
                      <a:pPr indent="0" lvl="0" marL="0" rtl="0" algn="l">
                        <a:spcBef>
                          <a:spcPts val="0"/>
                        </a:spcBef>
                        <a:spcAft>
                          <a:spcPts val="0"/>
                        </a:spcAft>
                        <a:buNone/>
                      </a:pPr>
                      <a:r>
                        <a:rPr lang="en"/>
                        <a:t>I would get off the ship and start exploring right away.</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William’s immediate problems</a:t>
            </a:r>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lang="en" sz="3600"/>
              <a:t>He did not speak Maori.</a:t>
            </a:r>
            <a:endParaRPr sz="3600"/>
          </a:p>
          <a:p>
            <a:pPr indent="-457200" lvl="0" marL="457200" rtl="0" algn="l">
              <a:spcBef>
                <a:spcPts val="0"/>
              </a:spcBef>
              <a:spcAft>
                <a:spcPts val="0"/>
              </a:spcAft>
              <a:buSzPts val="3600"/>
              <a:buChar char="●"/>
            </a:pPr>
            <a:r>
              <a:rPr lang="en" sz="3600"/>
              <a:t>He had no legal training.</a:t>
            </a:r>
            <a:endParaRPr sz="3600"/>
          </a:p>
          <a:p>
            <a:pPr indent="-457200" lvl="0" marL="457200" rtl="0" algn="l">
              <a:spcBef>
                <a:spcPts val="0"/>
              </a:spcBef>
              <a:spcAft>
                <a:spcPts val="0"/>
              </a:spcAft>
              <a:buSzPts val="3600"/>
              <a:buChar char="●"/>
            </a:pPr>
            <a:r>
              <a:rPr lang="en" sz="3600"/>
              <a:t>He had no lawyers with him.</a:t>
            </a:r>
            <a:endParaRPr sz="3600"/>
          </a:p>
          <a:p>
            <a:pPr indent="-457200" lvl="0" marL="457200" rtl="0" algn="l">
              <a:spcBef>
                <a:spcPts val="0"/>
              </a:spcBef>
              <a:spcAft>
                <a:spcPts val="0"/>
              </a:spcAft>
              <a:buSzPts val="3600"/>
              <a:buChar char="●"/>
            </a:pPr>
            <a:r>
              <a:rPr lang="en" sz="3600"/>
              <a:t>He had no time to get to know the chiefs of the situation in NZ.</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William’s long-term problems</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As Governor he got no money from Britain to help him govern.</a:t>
            </a:r>
            <a:endParaRPr sz="2400"/>
          </a:p>
          <a:p>
            <a:pPr indent="-381000" lvl="0" marL="457200" rtl="0" algn="l">
              <a:spcBef>
                <a:spcPts val="0"/>
              </a:spcBef>
              <a:spcAft>
                <a:spcPts val="0"/>
              </a:spcAft>
              <a:buSzPts val="2400"/>
              <a:buChar char="●"/>
            </a:pPr>
            <a:r>
              <a:rPr lang="en" sz="2400"/>
              <a:t>He had to deal with Pakeha settlers demanding to buy Maori land, and saying they were scared maori would attack them.</a:t>
            </a:r>
            <a:endParaRPr sz="2400"/>
          </a:p>
          <a:p>
            <a:pPr indent="-381000" lvl="0" marL="457200" rtl="0" algn="l">
              <a:spcBef>
                <a:spcPts val="0"/>
              </a:spcBef>
              <a:spcAft>
                <a:spcPts val="0"/>
              </a:spcAft>
              <a:buSzPts val="2400"/>
              <a:buChar char="●"/>
            </a:pPr>
            <a:r>
              <a:rPr lang="en" sz="2400"/>
              <a:t>It still took months to communicate with the British government. More than six months after William died, people in the British government were still talking about maybe removing him from his job.</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