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Lato"/>
      <p:regular r:id="rId14"/>
      <p:bold r:id="rId15"/>
      <p:italic r:id="rId16"/>
      <p:boldItalic r:id="rId17"/>
    </p:embeddedFont>
    <p:embeddedFont>
      <p:font typeface="Comfortaa"/>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bold.fntdata"/><Relationship Id="rId14" Type="http://schemas.openxmlformats.org/officeDocument/2006/relationships/font" Target="fonts/Lato-regular.fntdata"/><Relationship Id="rId17" Type="http://schemas.openxmlformats.org/officeDocument/2006/relationships/font" Target="fonts/Lato-boldItalic.fntdata"/><Relationship Id="rId16" Type="http://schemas.openxmlformats.org/officeDocument/2006/relationships/font" Target="fonts/Lato-italic.fntdata"/><Relationship Id="rId5" Type="http://schemas.openxmlformats.org/officeDocument/2006/relationships/notesMaster" Target="notesMasters/notesMaster1.xml"/><Relationship Id="rId19" Type="http://schemas.openxmlformats.org/officeDocument/2006/relationships/font" Target="fonts/Comfortaa-bold.fntdata"/><Relationship Id="rId6" Type="http://schemas.openxmlformats.org/officeDocument/2006/relationships/slide" Target="slides/slide1.xml"/><Relationship Id="rId18" Type="http://schemas.openxmlformats.org/officeDocument/2006/relationships/font" Target="fonts/Comforta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eea0e81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eea0e81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febca285e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febca285e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0eea0e81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0eea0e81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0eea0e81e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0eea0e81e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febca285e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febca285e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Traps, bow and </a:t>
            </a:r>
            <a:r>
              <a:rPr lang="en"/>
              <a:t>arrows</a:t>
            </a:r>
            <a:r>
              <a:rPr lang="en"/>
              <a:t>, spears, animal skin coats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0eea0e81e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0eea0e81e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0eea0e81e2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0eea0e81e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0eea0e81e2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0eea0e81e2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2JDit2oM41c"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png"/><Relationship Id="rId11" Type="http://schemas.openxmlformats.org/officeDocument/2006/relationships/image" Target="../media/image14.png"/><Relationship Id="rId10" Type="http://schemas.openxmlformats.org/officeDocument/2006/relationships/image" Target="../media/image13.png"/><Relationship Id="rId12"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1.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exec.auckland.ac.nz/innovation-in-te-ao-maori/"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docs.google.com/presentation/d/124FE_HcnH7Pu0BhlF1YGGeaOroqngXZi8nFs3q3G5DI/edit#slide=id.g271b9457aec_0_0" TargetMode="Externa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436900" cy="5143500"/>
          </a:xfrm>
          <a:prstGeom prst="rect">
            <a:avLst/>
          </a:prstGeom>
        </p:spPr>
        <p:txBody>
          <a:bodyPr anchorCtr="0" anchor="t" bIns="91425" lIns="91425" spcFirstLastPara="1" rIns="91425" wrap="square" tIns="91425">
            <a:normAutofit/>
          </a:bodyPr>
          <a:lstStyle/>
          <a:p>
            <a:pPr indent="0" lvl="0" marL="0" rtl="0" algn="ctr">
              <a:lnSpc>
                <a:spcPct val="90000"/>
              </a:lnSpc>
              <a:spcBef>
                <a:spcPts val="1000"/>
              </a:spcBef>
              <a:spcAft>
                <a:spcPts val="0"/>
              </a:spcAft>
              <a:buClr>
                <a:schemeClr val="dk1"/>
              </a:buClr>
              <a:buSzPts val="3600"/>
              <a:buFont typeface="Arial"/>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‘Innovation’ for Māori is the introduction of something</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‘new’ in their lives and culture.</a:t>
            </a:r>
            <a:endParaRPr b="1" sz="30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whether it is</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past, present or future</a:t>
            </a:r>
            <a:r>
              <a:rPr b="1" lang="en" sz="3000">
                <a:solidFill>
                  <a:srgbClr val="1C1C1C"/>
                </a:solidFill>
              </a:rPr>
              <a:t>.</a:t>
            </a:r>
            <a:endParaRPr b="1" sz="3000">
              <a:solidFill>
                <a:srgbClr val="1C1C1C"/>
              </a:solidFill>
            </a:endParaRPr>
          </a:p>
          <a:p>
            <a:pPr indent="0" lvl="0" marL="0" rtl="0" algn="ctr">
              <a:spcBef>
                <a:spcPts val="0"/>
              </a:spcBef>
              <a:spcAft>
                <a:spcPts val="0"/>
              </a:spcAft>
              <a:buNone/>
            </a:pPr>
            <a:r>
              <a:t/>
            </a:r>
            <a:endParaRPr/>
          </a:p>
        </p:txBody>
      </p:sp>
      <p:pic>
        <p:nvPicPr>
          <p:cNvPr descr="Accelerator Area | Fieldays Innovations - Accelerator Area | Locus ..." id="55" name="Google Shape;55;p13"/>
          <p:cNvPicPr preferRelativeResize="0"/>
          <p:nvPr/>
        </p:nvPicPr>
        <p:blipFill>
          <a:blip r:embed="rId3">
            <a:alphaModFix/>
          </a:blip>
          <a:stretch>
            <a:fillRect/>
          </a:stretch>
        </p:blipFill>
        <p:spPr>
          <a:xfrm>
            <a:off x="140200" y="3396425"/>
            <a:ext cx="2205524" cy="1603624"/>
          </a:xfrm>
          <a:prstGeom prst="rect">
            <a:avLst/>
          </a:prstGeom>
          <a:noFill/>
          <a:ln>
            <a:noFill/>
          </a:ln>
        </p:spPr>
      </p:pic>
      <p:pic>
        <p:nvPicPr>
          <p:cNvPr id="56" name="Google Shape;56;p13"/>
          <p:cNvPicPr preferRelativeResize="0"/>
          <p:nvPr/>
        </p:nvPicPr>
        <p:blipFill>
          <a:blip r:embed="rId4">
            <a:alphaModFix/>
          </a:blip>
          <a:stretch>
            <a:fillRect/>
          </a:stretch>
        </p:blipFill>
        <p:spPr>
          <a:xfrm>
            <a:off x="3469237" y="1686000"/>
            <a:ext cx="2205527" cy="1295051"/>
          </a:xfrm>
          <a:prstGeom prst="rect">
            <a:avLst/>
          </a:prstGeom>
          <a:noFill/>
          <a:ln>
            <a:noFill/>
          </a:ln>
        </p:spPr>
      </p:pic>
      <p:pic>
        <p:nvPicPr>
          <p:cNvPr id="57" name="Google Shape;57;p13"/>
          <p:cNvPicPr preferRelativeResize="0"/>
          <p:nvPr/>
        </p:nvPicPr>
        <p:blipFill>
          <a:blip r:embed="rId5">
            <a:alphaModFix/>
          </a:blip>
          <a:stretch>
            <a:fillRect/>
          </a:stretch>
        </p:blipFill>
        <p:spPr>
          <a:xfrm>
            <a:off x="6695100" y="3396425"/>
            <a:ext cx="2309074" cy="1603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Māori Business</a:t>
            </a:r>
            <a:endParaRPr/>
          </a:p>
        </p:txBody>
      </p:sp>
      <p:sp>
        <p:nvSpPr>
          <p:cNvPr id="63" name="Google Shape;63;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Māori business on innovative technologies.</a:t>
            </a:r>
            <a:endParaRPr sz="3000"/>
          </a:p>
        </p:txBody>
      </p:sp>
      <p:pic>
        <p:nvPicPr>
          <p:cNvPr descr="Page 3 | take in the hand 1080P, 2K, 4K, 5K HD wallpapers free ..." id="64" name="Google Shape;64;p14"/>
          <p:cNvPicPr preferRelativeResize="0"/>
          <p:nvPr/>
        </p:nvPicPr>
        <p:blipFill>
          <a:blip r:embed="rId4">
            <a:alphaModFix/>
          </a:blip>
          <a:stretch>
            <a:fillRect/>
          </a:stretch>
        </p:blipFill>
        <p:spPr>
          <a:xfrm>
            <a:off x="4166125" y="1637125"/>
            <a:ext cx="3652974" cy="2052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5" name="Google Shape;75;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Māori Inventions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Humans need food, protection and warmth to survive</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Explain why the following are very important: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Fish hooks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Clubs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Feather capes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what else could you use for helping to get food, weapons and warmth?</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1" name="Google Shape;81;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Chisels</a:t>
            </a:r>
            <a:r>
              <a:rPr lang="en">
                <a:solidFill>
                  <a:schemeClr val="dk1"/>
                </a:solidFill>
              </a:rPr>
              <a:t>                              </a:t>
            </a:r>
            <a:r>
              <a:rPr lang="en" sz="1800">
                <a:solidFill>
                  <a:srgbClr val="595959"/>
                </a:solidFill>
              </a:rPr>
              <a:t>       </a:t>
            </a:r>
            <a:endParaRPr>
              <a:solidFill>
                <a:srgbClr val="595959"/>
              </a:solidFill>
            </a:endParaRPr>
          </a:p>
        </p:txBody>
      </p:sp>
      <p:sp>
        <p:nvSpPr>
          <p:cNvPr id="82" name="Google Shape;82;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3" name="Google Shape;83;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Adzes                                                                    </a:t>
            </a:r>
            <a:endParaRPr/>
          </a:p>
        </p:txBody>
      </p:sp>
      <p:sp>
        <p:nvSpPr>
          <p:cNvPr id="84" name="Google Shape;84;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5" name="Google Shape;85;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6" name="Google Shape;86;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Treasure boxes</a:t>
            </a:r>
            <a:r>
              <a:rPr lang="en">
                <a:solidFill>
                  <a:schemeClr val="dk1"/>
                </a:solidFill>
              </a:rPr>
              <a:t>                    </a:t>
            </a:r>
            <a:r>
              <a:rPr lang="en">
                <a:solidFill>
                  <a:srgbClr val="595959"/>
                </a:solidFill>
              </a:rPr>
              <a:t>             </a:t>
            </a:r>
            <a:endParaRPr>
              <a:solidFill>
                <a:schemeClr val="dk1"/>
              </a:solidFill>
            </a:endParaRPr>
          </a:p>
        </p:txBody>
      </p:sp>
      <p:sp>
        <p:nvSpPr>
          <p:cNvPr id="87" name="Google Shape;87;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Feather capes</a:t>
            </a:r>
            <a:r>
              <a:rPr lang="en" sz="1800">
                <a:solidFill>
                  <a:srgbClr val="595959"/>
                </a:solidFill>
              </a:rPr>
              <a:t> </a:t>
            </a:r>
            <a:r>
              <a:rPr lang="en" sz="1800">
                <a:solidFill>
                  <a:srgbClr val="595959"/>
                </a:solidFill>
              </a:rPr>
              <a:t>                                              </a:t>
            </a:r>
            <a:endParaRPr>
              <a:solidFill>
                <a:srgbClr val="595959"/>
              </a:solidFill>
            </a:endParaRPr>
          </a:p>
        </p:txBody>
      </p:sp>
      <p:sp>
        <p:nvSpPr>
          <p:cNvPr id="88" name="Google Shape;88;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 name="Google Shape;89;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 name="Google Shape;90;p17"/>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Clubs                   </a:t>
            </a:r>
            <a:endParaRPr/>
          </a:p>
        </p:txBody>
      </p:sp>
      <p:sp>
        <p:nvSpPr>
          <p:cNvPr id="91" name="Google Shape;91;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Fish hooks                  </a:t>
            </a:r>
            <a:endParaRPr/>
          </a:p>
        </p:txBody>
      </p:sp>
      <p:sp>
        <p:nvSpPr>
          <p:cNvPr id="92" name="Google Shape;92;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 name="Google Shape;93;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Walking sticks                            </a:t>
            </a:r>
            <a:endParaRPr/>
          </a:p>
        </p:txBody>
      </p:sp>
      <p:sp>
        <p:nvSpPr>
          <p:cNvPr id="95" name="Google Shape;95;p17"/>
          <p:cNvSpPr txBox="1"/>
          <p:nvPr/>
        </p:nvSpPr>
        <p:spPr>
          <a:xfrm>
            <a:off x="7420350" y="37924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Pendants</a:t>
            </a:r>
            <a:r>
              <a:rPr lang="en">
                <a:solidFill>
                  <a:schemeClr val="dk1"/>
                </a:solidFill>
              </a:rPr>
              <a:t>                        </a:t>
            </a:r>
            <a:r>
              <a:rPr lang="en" sz="1800">
                <a:solidFill>
                  <a:schemeClr val="dk2"/>
                </a:solidFill>
              </a:rPr>
              <a:t>         </a:t>
            </a:r>
            <a:endParaRPr/>
          </a:p>
        </p:txBody>
      </p:sp>
      <p:sp>
        <p:nvSpPr>
          <p:cNvPr id="96" name="Google Shape;96;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 name="Google Shape;97;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 name="Google Shape;98;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Mats                                   </a:t>
            </a:r>
            <a:endParaRPr/>
          </a:p>
        </p:txBody>
      </p:sp>
      <p:sp>
        <p:nvSpPr>
          <p:cNvPr id="99" name="Google Shape;99;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Tattoos                     </a:t>
            </a:r>
            <a:endParaRPr/>
          </a:p>
        </p:txBody>
      </p:sp>
      <p:pic>
        <p:nvPicPr>
          <p:cNvPr id="100" name="Google Shape;100;p17"/>
          <p:cNvPicPr preferRelativeResize="0"/>
          <p:nvPr/>
        </p:nvPicPr>
        <p:blipFill>
          <a:blip r:embed="rId3">
            <a:alphaModFix/>
          </a:blip>
          <a:stretch>
            <a:fillRect/>
          </a:stretch>
        </p:blipFill>
        <p:spPr>
          <a:xfrm>
            <a:off x="6038400" y="144475"/>
            <a:ext cx="1386650" cy="535400"/>
          </a:xfrm>
          <a:prstGeom prst="rect">
            <a:avLst/>
          </a:prstGeom>
          <a:noFill/>
          <a:ln>
            <a:noFill/>
          </a:ln>
        </p:spPr>
      </p:pic>
      <p:pic>
        <p:nvPicPr>
          <p:cNvPr id="101" name="Google Shape;101;p17"/>
          <p:cNvPicPr preferRelativeResize="0"/>
          <p:nvPr/>
        </p:nvPicPr>
        <p:blipFill>
          <a:blip r:embed="rId4">
            <a:alphaModFix/>
          </a:blip>
          <a:stretch>
            <a:fillRect/>
          </a:stretch>
        </p:blipFill>
        <p:spPr>
          <a:xfrm>
            <a:off x="7624000" y="144475"/>
            <a:ext cx="1283200" cy="535400"/>
          </a:xfrm>
          <a:prstGeom prst="rect">
            <a:avLst/>
          </a:prstGeom>
          <a:noFill/>
          <a:ln>
            <a:noFill/>
          </a:ln>
        </p:spPr>
      </p:pic>
      <p:pic>
        <p:nvPicPr>
          <p:cNvPr id="102" name="Google Shape;102;p17"/>
          <p:cNvPicPr preferRelativeResize="0"/>
          <p:nvPr/>
        </p:nvPicPr>
        <p:blipFill>
          <a:blip r:embed="rId5">
            <a:alphaModFix/>
          </a:blip>
          <a:stretch>
            <a:fillRect/>
          </a:stretch>
        </p:blipFill>
        <p:spPr>
          <a:xfrm>
            <a:off x="6033700" y="1172875"/>
            <a:ext cx="1386650" cy="612225"/>
          </a:xfrm>
          <a:prstGeom prst="rect">
            <a:avLst/>
          </a:prstGeom>
          <a:noFill/>
          <a:ln>
            <a:noFill/>
          </a:ln>
        </p:spPr>
      </p:pic>
      <p:pic>
        <p:nvPicPr>
          <p:cNvPr id="103" name="Google Shape;103;p17"/>
          <p:cNvPicPr preferRelativeResize="0"/>
          <p:nvPr/>
        </p:nvPicPr>
        <p:blipFill>
          <a:blip r:embed="rId6">
            <a:alphaModFix/>
          </a:blip>
          <a:stretch>
            <a:fillRect/>
          </a:stretch>
        </p:blipFill>
        <p:spPr>
          <a:xfrm>
            <a:off x="7623850" y="1080075"/>
            <a:ext cx="1283200" cy="705025"/>
          </a:xfrm>
          <a:prstGeom prst="rect">
            <a:avLst/>
          </a:prstGeom>
          <a:noFill/>
          <a:ln>
            <a:noFill/>
          </a:ln>
        </p:spPr>
      </p:pic>
      <p:pic>
        <p:nvPicPr>
          <p:cNvPr id="104" name="Google Shape;104;p17"/>
          <p:cNvPicPr preferRelativeResize="0"/>
          <p:nvPr/>
        </p:nvPicPr>
        <p:blipFill>
          <a:blip r:embed="rId7">
            <a:alphaModFix/>
          </a:blip>
          <a:stretch>
            <a:fillRect/>
          </a:stretch>
        </p:blipFill>
        <p:spPr>
          <a:xfrm>
            <a:off x="6033700" y="2278100"/>
            <a:ext cx="1386650" cy="535400"/>
          </a:xfrm>
          <a:prstGeom prst="rect">
            <a:avLst/>
          </a:prstGeom>
          <a:noFill/>
          <a:ln>
            <a:noFill/>
          </a:ln>
        </p:spPr>
      </p:pic>
      <p:pic>
        <p:nvPicPr>
          <p:cNvPr id="105" name="Google Shape;105;p17"/>
          <p:cNvPicPr preferRelativeResize="0"/>
          <p:nvPr/>
        </p:nvPicPr>
        <p:blipFill>
          <a:blip r:embed="rId8">
            <a:alphaModFix/>
          </a:blip>
          <a:stretch>
            <a:fillRect/>
          </a:stretch>
        </p:blipFill>
        <p:spPr>
          <a:xfrm>
            <a:off x="7629450" y="2201275"/>
            <a:ext cx="1283201" cy="612226"/>
          </a:xfrm>
          <a:prstGeom prst="rect">
            <a:avLst/>
          </a:prstGeom>
          <a:noFill/>
          <a:ln>
            <a:noFill/>
          </a:ln>
        </p:spPr>
      </p:pic>
      <p:pic>
        <p:nvPicPr>
          <p:cNvPr id="106" name="Google Shape;106;p17"/>
          <p:cNvPicPr preferRelativeResize="0"/>
          <p:nvPr/>
        </p:nvPicPr>
        <p:blipFill>
          <a:blip r:embed="rId9">
            <a:alphaModFix/>
          </a:blip>
          <a:stretch>
            <a:fillRect/>
          </a:stretch>
        </p:blipFill>
        <p:spPr>
          <a:xfrm>
            <a:off x="6038400" y="3313050"/>
            <a:ext cx="1386650" cy="535399"/>
          </a:xfrm>
          <a:prstGeom prst="rect">
            <a:avLst/>
          </a:prstGeom>
          <a:noFill/>
          <a:ln>
            <a:noFill/>
          </a:ln>
        </p:spPr>
      </p:pic>
      <p:pic>
        <p:nvPicPr>
          <p:cNvPr id="107" name="Google Shape;107;p17"/>
          <p:cNvPicPr preferRelativeResize="0"/>
          <p:nvPr/>
        </p:nvPicPr>
        <p:blipFill>
          <a:blip r:embed="rId10">
            <a:alphaModFix/>
          </a:blip>
          <a:stretch>
            <a:fillRect/>
          </a:stretch>
        </p:blipFill>
        <p:spPr>
          <a:xfrm>
            <a:off x="7623850" y="3313050"/>
            <a:ext cx="1283200" cy="535400"/>
          </a:xfrm>
          <a:prstGeom prst="rect">
            <a:avLst/>
          </a:prstGeom>
          <a:noFill/>
          <a:ln>
            <a:noFill/>
          </a:ln>
        </p:spPr>
      </p:pic>
      <p:pic>
        <p:nvPicPr>
          <p:cNvPr id="108" name="Google Shape;108;p17"/>
          <p:cNvPicPr preferRelativeResize="0"/>
          <p:nvPr/>
        </p:nvPicPr>
        <p:blipFill>
          <a:blip r:embed="rId11">
            <a:alphaModFix/>
          </a:blip>
          <a:stretch>
            <a:fillRect/>
          </a:stretch>
        </p:blipFill>
        <p:spPr>
          <a:xfrm>
            <a:off x="6038400" y="4159125"/>
            <a:ext cx="1386650" cy="535399"/>
          </a:xfrm>
          <a:prstGeom prst="rect">
            <a:avLst/>
          </a:prstGeom>
          <a:noFill/>
          <a:ln>
            <a:noFill/>
          </a:ln>
        </p:spPr>
      </p:pic>
      <p:pic>
        <p:nvPicPr>
          <p:cNvPr id="109" name="Google Shape;109;p17"/>
          <p:cNvPicPr preferRelativeResize="0"/>
          <p:nvPr/>
        </p:nvPicPr>
        <p:blipFill>
          <a:blip r:embed="rId12">
            <a:alphaModFix/>
          </a:blip>
          <a:stretch>
            <a:fillRect/>
          </a:stretch>
        </p:blipFill>
        <p:spPr>
          <a:xfrm>
            <a:off x="7623850" y="4159125"/>
            <a:ext cx="1283199" cy="5354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5" name="Google Shape;115;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4A4A4C"/>
                </a:solidFill>
                <a:highlight>
                  <a:srgbClr val="FFFFFF"/>
                </a:highlight>
                <a:latin typeface="Comfortaa"/>
                <a:ea typeface="Comfortaa"/>
                <a:cs typeface="Comfortaa"/>
                <a:sym typeface="Comfortaa"/>
              </a:rPr>
              <a:t>Without innovation Māori would never have arrived in NZ; by perfecting the design of their double-hulled waka hourua. They brought innovative thinking to NZ which happens today too.</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Māori innovation.</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16" name="Google Shape;116;p18"/>
          <p:cNvPicPr preferRelativeResize="0"/>
          <p:nvPr/>
        </p:nvPicPr>
        <p:blipFill rotWithShape="1">
          <a:blip r:embed="rId4">
            <a:alphaModFix/>
          </a:blip>
          <a:srcRect b="0" l="0" r="0" t="0"/>
          <a:stretch/>
        </p:blipFill>
        <p:spPr>
          <a:xfrm>
            <a:off x="2464850" y="2145600"/>
            <a:ext cx="4214303" cy="2808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Māori Innovation</a:t>
            </a:r>
            <a:endParaRPr/>
          </a:p>
        </p:txBody>
      </p:sp>
      <p:sp>
        <p:nvSpPr>
          <p:cNvPr id="122" name="Google Shape;12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3" name="Google Shape;123;p19"/>
          <p:cNvSpPr txBox="1"/>
          <p:nvPr/>
        </p:nvSpPr>
        <p:spPr>
          <a:xfrm>
            <a:off x="311700" y="1192525"/>
            <a:ext cx="8520600" cy="333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rgbClr val="4A4A4C"/>
                </a:solidFill>
                <a:highlight>
                  <a:srgbClr val="FFFFFF"/>
                </a:highlight>
              </a:rPr>
              <a:t>One of our Māori words for innovation is tangongitanga. This noun can be translated as divergence, difference, variation, variant or innovation. The base word is the verb tangongi, which can be translated as turning aside, diverging, or deviating. Contrast this with the English meaning of innovation, a new idea or method. The base word ‘innovate’ in English means to introduce changes and new ideas. The scope of the Māori words is much greater. They give us the idea of taking something that exists and introducing some variation.</a:t>
            </a:r>
            <a:endParaRPr sz="1500">
              <a:solidFill>
                <a:srgbClr val="4A4A4C"/>
              </a:solidFill>
              <a:highlight>
                <a:srgbClr val="FFFFFF"/>
              </a:highlight>
            </a:endParaRPr>
          </a:p>
          <a:p>
            <a:pPr indent="0" lvl="0" marL="0" rtl="0" algn="l">
              <a:lnSpc>
                <a:spcPct val="115000"/>
              </a:lnSpc>
              <a:spcBef>
                <a:spcPts val="0"/>
              </a:spcBef>
              <a:spcAft>
                <a:spcPts val="0"/>
              </a:spcAft>
              <a:buNone/>
            </a:pPr>
            <a:r>
              <a:t/>
            </a:r>
            <a:endParaRPr sz="1500">
              <a:solidFill>
                <a:srgbClr val="4A4A4C"/>
              </a:solidFill>
              <a:highlight>
                <a:srgbClr val="FFFFFF"/>
              </a:highlight>
            </a:endParaRPr>
          </a:p>
          <a:p>
            <a:pPr indent="0" lvl="0" marL="0" rtl="0" algn="l">
              <a:lnSpc>
                <a:spcPct val="115000"/>
              </a:lnSpc>
              <a:spcBef>
                <a:spcPts val="0"/>
              </a:spcBef>
              <a:spcAft>
                <a:spcPts val="0"/>
              </a:spcAft>
              <a:buNone/>
            </a:pPr>
            <a:r>
              <a:rPr lang="en" sz="1500">
                <a:solidFill>
                  <a:srgbClr val="4A4A4C"/>
                </a:solidFill>
                <a:highlight>
                  <a:srgbClr val="FFFFFF"/>
                </a:highlight>
              </a:rPr>
              <a:t>In 1982, the first immersion Māori language nest Kohanga Reo was opened in Wainuiomata. This initiative by Jean Puketapu and Dame Iritana Tawhiwhirangi is a classic example of Māori innovation born from a community need to preserve te reo Māori. Since the mainstream education system was ignoring te reo Māori, they knew they had to swerve away from that education system. Since then, well over 60,000 children have graduated with the ability to speak the Māori language.</a:t>
            </a:r>
            <a:endParaRPr sz="1500">
              <a:solidFill>
                <a:srgbClr val="4A4A4C"/>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129" name="Google Shape;129;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The inventions and innovations which </a:t>
            </a:r>
            <a:r>
              <a:rPr lang="en" sz="1800">
                <a:solidFill>
                  <a:schemeClr val="dk1"/>
                </a:solidFill>
                <a:highlight>
                  <a:schemeClr val="lt1"/>
                </a:highlight>
              </a:rPr>
              <a:t>Māori made are explored by modern scientists of how it can be used today. Their knowledge is incredibly valuable to lots of people in NZ.</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the </a:t>
            </a:r>
            <a:r>
              <a:rPr lang="en" sz="1800" u="sng">
                <a:solidFill>
                  <a:srgbClr val="1155CC"/>
                </a:solidFill>
                <a:hlinkClick r:id="rId3">
                  <a:extLst>
                    <a:ext uri="{A12FA001-AC4F-418D-AE19-62706E023703}">
                      <ahyp:hlinkClr val="tx"/>
                    </a:ext>
                  </a:extLst>
                </a:hlinkClick>
              </a:rPr>
              <a:t>Historical Māori Innovative Inventions Slideshow</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“Māori Innovative Inventions.”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of the inventions which Māori have created.</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a:t>
            </a:r>
            <a:r>
              <a:rPr lang="en" sz="1800">
                <a:solidFill>
                  <a:schemeClr val="dk1"/>
                </a:solidFill>
              </a:rPr>
              <a:t>you think it is the most innovative compared to the other ones.</a:t>
            </a:r>
            <a:endParaRPr sz="1800">
              <a:solidFill>
                <a:schemeClr val="dk1"/>
              </a:solidFill>
              <a:highlight>
                <a:schemeClr val="lt1"/>
              </a:highlight>
            </a:endParaRPr>
          </a:p>
        </p:txBody>
      </p:sp>
      <p:pic>
        <p:nvPicPr>
          <p:cNvPr descr="Compassion Hands Images | Free Photos, PNG Stickers, Wallpapers ..." id="130" name="Google Shape;130;p20"/>
          <p:cNvPicPr preferRelativeResize="0"/>
          <p:nvPr/>
        </p:nvPicPr>
        <p:blipFill>
          <a:blip r:embed="rId4">
            <a:alphaModFix/>
          </a:blip>
          <a:stretch>
            <a:fillRect/>
          </a:stretch>
        </p:blipFill>
        <p:spPr>
          <a:xfrm>
            <a:off x="6783775" y="305425"/>
            <a:ext cx="2061574" cy="1808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