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embeddedFontLst>
    <p:embeddedFont>
      <p:font typeface="Lato"/>
      <p:regular r:id="rId14"/>
      <p:bold r:id="rId15"/>
      <p:italic r:id="rId16"/>
      <p:boldItalic r:id="rId17"/>
    </p:embeddedFont>
    <p:embeddedFont>
      <p:font typeface="Comfortaa"/>
      <p:regular r:id="rId18"/>
      <p:bold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Lato-bold.fntdata"/><Relationship Id="rId14" Type="http://schemas.openxmlformats.org/officeDocument/2006/relationships/font" Target="fonts/Lato-regular.fntdata"/><Relationship Id="rId17" Type="http://schemas.openxmlformats.org/officeDocument/2006/relationships/font" Target="fonts/Lato-boldItalic.fntdata"/><Relationship Id="rId16" Type="http://schemas.openxmlformats.org/officeDocument/2006/relationships/font" Target="fonts/Lato-italic.fntdata"/><Relationship Id="rId5" Type="http://schemas.openxmlformats.org/officeDocument/2006/relationships/notesMaster" Target="notesMasters/notesMaster1.xml"/><Relationship Id="rId19" Type="http://schemas.openxmlformats.org/officeDocument/2006/relationships/font" Target="fonts/Comfortaa-bold.fntdata"/><Relationship Id="rId6" Type="http://schemas.openxmlformats.org/officeDocument/2006/relationships/slide" Target="slides/slide1.xml"/><Relationship Id="rId18" Type="http://schemas.openxmlformats.org/officeDocument/2006/relationships/font" Target="fonts/Comfortaa-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0eea0e81e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0eea0e81e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2febca285e4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2febca285e4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30eea0e81e2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30eea0e81e2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30eea0e81e2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30eea0e81e2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2febca285e4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2febca285e4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Traps, bow and </a:t>
            </a:r>
            <a:r>
              <a:rPr lang="en"/>
              <a:t>arrows</a:t>
            </a:r>
            <a:r>
              <a:rPr lang="en"/>
              <a:t>, spears, animal skin coats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0eea0e81e2_0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30eea0e81e2_0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0eea0e81e2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30eea0e81e2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0eea0e81e2_0_2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30eea0e81e2_0_2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15.png"/><Relationship Id="rId5"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2JDit2oM41c" TargetMode="Externa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hyperlink" Target="https://flip.com/82a2801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7.png"/><Relationship Id="rId11" Type="http://schemas.openxmlformats.org/officeDocument/2006/relationships/image" Target="../media/image14.png"/><Relationship Id="rId10" Type="http://schemas.openxmlformats.org/officeDocument/2006/relationships/image" Target="../media/image13.png"/><Relationship Id="rId12" Type="http://schemas.openxmlformats.org/officeDocument/2006/relationships/image" Target="../media/image10.png"/><Relationship Id="rId9" Type="http://schemas.openxmlformats.org/officeDocument/2006/relationships/image" Target="../media/image1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11.png"/><Relationship Id="rId8"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hyperlink" Target="https://www.exec.auckland.ac.nz/innovation-in-te-ao-maori/" TargetMode="Externa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hyperlink" Target="https://docs.google.com/presentation/d/124FE_HcnH7Pu0BhlF1YGGeaOroqngXZi8nFs3q3G5DI/edit#slide=id.g271b9457aec_0_0" TargetMode="External"/><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0" y="0"/>
            <a:ext cx="8436900" cy="5143500"/>
          </a:xfrm>
          <a:prstGeom prst="rect">
            <a:avLst/>
          </a:prstGeom>
        </p:spPr>
        <p:txBody>
          <a:bodyPr anchorCtr="0" anchor="t" bIns="91425" lIns="91425" spcFirstLastPara="1" rIns="91425" wrap="square" tIns="91425">
            <a:normAutofit/>
          </a:bodyPr>
          <a:lstStyle/>
          <a:p>
            <a:pPr indent="0" lvl="0" marL="0" rtl="0" algn="ctr">
              <a:lnSpc>
                <a:spcPct val="90000"/>
              </a:lnSpc>
              <a:spcBef>
                <a:spcPts val="1000"/>
              </a:spcBef>
              <a:spcAft>
                <a:spcPts val="0"/>
              </a:spcAft>
              <a:buClr>
                <a:schemeClr val="dk1"/>
              </a:buClr>
              <a:buSzPts val="3600"/>
              <a:buFont typeface="Arial"/>
              <a:buNone/>
            </a:pPr>
            <a:r>
              <a:rPr lang="en" sz="3600">
                <a:solidFill>
                  <a:srgbClr val="1C1C1C"/>
                </a:solidFill>
              </a:rPr>
              <a:t>In this lesson . . . </a:t>
            </a:r>
            <a:endParaRPr sz="3600">
              <a:solidFill>
                <a:srgbClr val="1C1C1C"/>
              </a:solidFill>
            </a:endParaRPr>
          </a:p>
          <a:p>
            <a:pPr indent="0" lvl="0" marL="0" rtl="0" algn="ctr">
              <a:lnSpc>
                <a:spcPct val="90000"/>
              </a:lnSpc>
              <a:spcBef>
                <a:spcPts val="1000"/>
              </a:spcBef>
              <a:spcAft>
                <a:spcPts val="0"/>
              </a:spcAft>
              <a:buClr>
                <a:schemeClr val="dk1"/>
              </a:buClr>
              <a:buSzPts val="1800"/>
              <a:buFont typeface="Arial"/>
              <a:buNone/>
            </a:pPr>
            <a:r>
              <a:rPr lang="en" sz="2400">
                <a:solidFill>
                  <a:srgbClr val="1C1C1C"/>
                </a:solidFill>
              </a:rPr>
              <a:t>‘Innovation’ for Māori is the introduction of something</a:t>
            </a:r>
            <a:endParaRPr sz="2400">
              <a:solidFill>
                <a:srgbClr val="1C1C1C"/>
              </a:solidFill>
            </a:endParaRPr>
          </a:p>
          <a:p>
            <a:pPr indent="0" lvl="0" marL="0" rtl="0" algn="ctr">
              <a:lnSpc>
                <a:spcPct val="90000"/>
              </a:lnSpc>
              <a:spcBef>
                <a:spcPts val="1000"/>
              </a:spcBef>
              <a:spcAft>
                <a:spcPts val="0"/>
              </a:spcAft>
              <a:buClr>
                <a:schemeClr val="dk1"/>
              </a:buClr>
              <a:buSzPts val="1800"/>
              <a:buFont typeface="Arial"/>
              <a:buNone/>
            </a:pPr>
            <a:r>
              <a:rPr b="1" lang="en" sz="3000">
                <a:solidFill>
                  <a:srgbClr val="1C1C1C"/>
                </a:solidFill>
              </a:rPr>
              <a:t>‘new’ in their lives and culture.</a:t>
            </a:r>
            <a:endParaRPr b="1" sz="3000">
              <a:solidFill>
                <a:srgbClr val="1C1C1C"/>
              </a:solidFill>
            </a:endParaRPr>
          </a:p>
          <a:p>
            <a:pPr indent="0" lvl="0" marL="0" rtl="0" algn="ctr">
              <a:lnSpc>
                <a:spcPct val="90000"/>
              </a:lnSpc>
              <a:spcBef>
                <a:spcPts val="1000"/>
              </a:spcBef>
              <a:spcAft>
                <a:spcPts val="0"/>
              </a:spcAft>
              <a:buClr>
                <a:schemeClr val="dk1"/>
              </a:buClr>
              <a:buSzPts val="1800"/>
              <a:buFont typeface="Arial"/>
              <a:buNone/>
            </a:pPr>
            <a:r>
              <a:t/>
            </a:r>
            <a:endParaRPr sz="2400">
              <a:solidFill>
                <a:srgbClr val="1C1C1C"/>
              </a:solidFill>
            </a:endParaRPr>
          </a:p>
          <a:p>
            <a:pPr indent="0" lvl="0" marL="0" rtl="0" algn="ctr">
              <a:lnSpc>
                <a:spcPct val="90000"/>
              </a:lnSpc>
              <a:spcBef>
                <a:spcPts val="1000"/>
              </a:spcBef>
              <a:spcAft>
                <a:spcPts val="0"/>
              </a:spcAft>
              <a:buClr>
                <a:schemeClr val="dk1"/>
              </a:buClr>
              <a:buSzPts val="1800"/>
              <a:buFont typeface="Arial"/>
              <a:buNone/>
            </a:pPr>
            <a:r>
              <a:t/>
            </a:r>
            <a:endParaRPr sz="2400">
              <a:solidFill>
                <a:srgbClr val="1C1C1C"/>
              </a:solidFill>
            </a:endParaRPr>
          </a:p>
          <a:p>
            <a:pPr indent="0" lvl="0" marL="0" rtl="0" algn="ctr">
              <a:lnSpc>
                <a:spcPct val="90000"/>
              </a:lnSpc>
              <a:spcBef>
                <a:spcPts val="1000"/>
              </a:spcBef>
              <a:spcAft>
                <a:spcPts val="0"/>
              </a:spcAft>
              <a:buClr>
                <a:schemeClr val="dk1"/>
              </a:buClr>
              <a:buSzPts val="1800"/>
              <a:buFont typeface="Arial"/>
              <a:buNone/>
            </a:pPr>
            <a:r>
              <a:t/>
            </a:r>
            <a:endParaRPr sz="2400">
              <a:solidFill>
                <a:srgbClr val="1C1C1C"/>
              </a:solidFill>
            </a:endParaRPr>
          </a:p>
          <a:p>
            <a:pPr indent="0" lvl="0" marL="0" rtl="0" algn="ctr">
              <a:lnSpc>
                <a:spcPct val="90000"/>
              </a:lnSpc>
              <a:spcBef>
                <a:spcPts val="1000"/>
              </a:spcBef>
              <a:spcAft>
                <a:spcPts val="0"/>
              </a:spcAft>
              <a:buClr>
                <a:schemeClr val="dk1"/>
              </a:buClr>
              <a:buSzPts val="1800"/>
              <a:buFont typeface="Arial"/>
              <a:buNone/>
            </a:pPr>
            <a:r>
              <a:rPr lang="en" sz="2400">
                <a:solidFill>
                  <a:srgbClr val="1C1C1C"/>
                </a:solidFill>
              </a:rPr>
              <a:t>whether it is</a:t>
            </a:r>
            <a:endParaRPr sz="2400">
              <a:solidFill>
                <a:srgbClr val="1C1C1C"/>
              </a:solidFill>
            </a:endParaRPr>
          </a:p>
          <a:p>
            <a:pPr indent="0" lvl="0" marL="0" rtl="0" algn="ctr">
              <a:lnSpc>
                <a:spcPct val="90000"/>
              </a:lnSpc>
              <a:spcBef>
                <a:spcPts val="1000"/>
              </a:spcBef>
              <a:spcAft>
                <a:spcPts val="0"/>
              </a:spcAft>
              <a:buClr>
                <a:schemeClr val="dk1"/>
              </a:buClr>
              <a:buSzPts val="1800"/>
              <a:buFont typeface="Arial"/>
              <a:buNone/>
            </a:pPr>
            <a:r>
              <a:rPr b="1" lang="en" sz="3000">
                <a:solidFill>
                  <a:srgbClr val="1C1C1C"/>
                </a:solidFill>
              </a:rPr>
              <a:t>past, present or future</a:t>
            </a:r>
            <a:r>
              <a:rPr b="1" lang="en" sz="3000">
                <a:solidFill>
                  <a:srgbClr val="1C1C1C"/>
                </a:solidFill>
              </a:rPr>
              <a:t>.</a:t>
            </a:r>
            <a:endParaRPr b="1" sz="3000">
              <a:solidFill>
                <a:srgbClr val="1C1C1C"/>
              </a:solidFill>
            </a:endParaRPr>
          </a:p>
          <a:p>
            <a:pPr indent="0" lvl="0" marL="0" rtl="0" algn="ctr">
              <a:spcBef>
                <a:spcPts val="0"/>
              </a:spcBef>
              <a:spcAft>
                <a:spcPts val="0"/>
              </a:spcAft>
              <a:buNone/>
            </a:pPr>
            <a:r>
              <a:t/>
            </a:r>
            <a:endParaRPr/>
          </a:p>
        </p:txBody>
      </p:sp>
      <p:pic>
        <p:nvPicPr>
          <p:cNvPr descr="Accelerator Area | Fieldays Innovations - Accelerator Area | Locus ..." id="55" name="Google Shape;55;p13"/>
          <p:cNvPicPr preferRelativeResize="0"/>
          <p:nvPr/>
        </p:nvPicPr>
        <p:blipFill>
          <a:blip r:embed="rId3">
            <a:alphaModFix/>
          </a:blip>
          <a:stretch>
            <a:fillRect/>
          </a:stretch>
        </p:blipFill>
        <p:spPr>
          <a:xfrm>
            <a:off x="140200" y="3396425"/>
            <a:ext cx="2205524" cy="1603624"/>
          </a:xfrm>
          <a:prstGeom prst="rect">
            <a:avLst/>
          </a:prstGeom>
          <a:noFill/>
          <a:ln>
            <a:noFill/>
          </a:ln>
        </p:spPr>
      </p:pic>
      <p:pic>
        <p:nvPicPr>
          <p:cNvPr id="56" name="Google Shape;56;p13"/>
          <p:cNvPicPr preferRelativeResize="0"/>
          <p:nvPr/>
        </p:nvPicPr>
        <p:blipFill>
          <a:blip r:embed="rId4">
            <a:alphaModFix/>
          </a:blip>
          <a:stretch>
            <a:fillRect/>
          </a:stretch>
        </p:blipFill>
        <p:spPr>
          <a:xfrm>
            <a:off x="3469237" y="1686000"/>
            <a:ext cx="2205527" cy="1295051"/>
          </a:xfrm>
          <a:prstGeom prst="rect">
            <a:avLst/>
          </a:prstGeom>
          <a:noFill/>
          <a:ln>
            <a:noFill/>
          </a:ln>
        </p:spPr>
      </p:pic>
      <p:pic>
        <p:nvPicPr>
          <p:cNvPr id="57" name="Google Shape;57;p13"/>
          <p:cNvPicPr preferRelativeResize="0"/>
          <p:nvPr/>
        </p:nvPicPr>
        <p:blipFill>
          <a:blip r:embed="rId5">
            <a:alphaModFix/>
          </a:blip>
          <a:stretch>
            <a:fillRect/>
          </a:stretch>
        </p:blipFill>
        <p:spPr>
          <a:xfrm>
            <a:off x="6695100" y="3396425"/>
            <a:ext cx="2309074" cy="16036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Māori Business</a:t>
            </a:r>
            <a:endParaRPr/>
          </a:p>
        </p:txBody>
      </p:sp>
      <p:sp>
        <p:nvSpPr>
          <p:cNvPr id="63" name="Google Shape;63;p14"/>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3000"/>
              <a:t>Watch the following </a:t>
            </a:r>
            <a:r>
              <a:rPr lang="en" sz="3000" u="sng">
                <a:solidFill>
                  <a:schemeClr val="hlink"/>
                </a:solidFill>
                <a:hlinkClick r:id="rId3"/>
              </a:rPr>
              <a:t>video</a:t>
            </a:r>
            <a:r>
              <a:rPr lang="en" sz="3000"/>
              <a:t> about Māori business on innovative technologies.</a:t>
            </a:r>
            <a:endParaRPr sz="3000"/>
          </a:p>
        </p:txBody>
      </p:sp>
      <p:pic>
        <p:nvPicPr>
          <p:cNvPr descr="Page 3 | take in the hand 1080P, 2K, 4K, 5K HD wallpapers free ..." id="64" name="Google Shape;64;p14"/>
          <p:cNvPicPr preferRelativeResize="0"/>
          <p:nvPr/>
        </p:nvPicPr>
        <p:blipFill>
          <a:blip r:embed="rId4">
            <a:alphaModFix/>
          </a:blip>
          <a:stretch>
            <a:fillRect/>
          </a:stretch>
        </p:blipFill>
        <p:spPr>
          <a:xfrm>
            <a:off x="4166125" y="1637125"/>
            <a:ext cx="3652974" cy="20525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5"/>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Complete TASK 1.</a:t>
            </a:r>
            <a:endParaRPr/>
          </a:p>
          <a:p>
            <a:pPr indent="0" lvl="0" marL="0" rtl="0" algn="ctr">
              <a:spcBef>
                <a:spcPts val="0"/>
              </a:spcBef>
              <a:spcAft>
                <a:spcPts val="0"/>
              </a:spcAft>
              <a:buNone/>
            </a:pPr>
            <a:r>
              <a:rPr lang="en"/>
              <a:t>When you finish, </a:t>
            </a:r>
            <a:endParaRPr/>
          </a:p>
          <a:p>
            <a:pPr indent="0" lvl="0" marL="0" rtl="0" algn="ctr">
              <a:spcBef>
                <a:spcPts val="0"/>
              </a:spcBef>
              <a:spcAft>
                <a:spcPts val="0"/>
              </a:spcAft>
              <a:buNone/>
            </a:pPr>
            <a:r>
              <a:rPr lang="en"/>
              <a:t>go on to TASKS 2 and 3.</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6"/>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Flipgrid Video For Tasks</a:t>
            </a:r>
            <a:endParaRPr/>
          </a:p>
        </p:txBody>
      </p:sp>
      <p:sp>
        <p:nvSpPr>
          <p:cNvPr id="75" name="Google Shape;75;p16"/>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fontScale="85000" lnSpcReduction="20000"/>
          </a:bodyPr>
          <a:lstStyle/>
          <a:p>
            <a:pPr indent="0" lvl="0" marL="0" rtl="0" algn="ctr">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7"/>
          <p:cNvSpPr txBox="1"/>
          <p:nvPr/>
        </p:nvSpPr>
        <p:spPr>
          <a:xfrm>
            <a:off x="0" y="0"/>
            <a:ext cx="6000000" cy="517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Lato"/>
                <a:ea typeface="Lato"/>
                <a:cs typeface="Lato"/>
                <a:sym typeface="Lato"/>
              </a:rPr>
              <a:t>Māori Inventions</a:t>
            </a:r>
            <a:endParaRPr b="1"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Humans need food, protection and warmth to survive</a:t>
            </a: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TASK 1</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Explain why the following are very important: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1 Fish hooks</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2 Clubs</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3 Feather capes</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If these cannot be found locally, what else could you use for helping to get food, weapons and warmth?</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p:txBody>
      </p:sp>
      <p:sp>
        <p:nvSpPr>
          <p:cNvPr id="81" name="Google Shape;81;p17"/>
          <p:cNvSpPr txBox="1"/>
          <p:nvPr/>
        </p:nvSpPr>
        <p:spPr>
          <a:xfrm>
            <a:off x="7402325" y="630525"/>
            <a:ext cx="14490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Chisels</a:t>
            </a:r>
            <a:r>
              <a:rPr lang="en">
                <a:solidFill>
                  <a:schemeClr val="dk1"/>
                </a:solidFill>
              </a:rPr>
              <a:t>                              </a:t>
            </a:r>
            <a:r>
              <a:rPr lang="en" sz="1800">
                <a:solidFill>
                  <a:srgbClr val="595959"/>
                </a:solidFill>
              </a:rPr>
              <a:t>       </a:t>
            </a:r>
            <a:endParaRPr>
              <a:solidFill>
                <a:srgbClr val="595959"/>
              </a:solidFill>
            </a:endParaRPr>
          </a:p>
        </p:txBody>
      </p:sp>
      <p:sp>
        <p:nvSpPr>
          <p:cNvPr id="82" name="Google Shape;82;p17"/>
          <p:cNvSpPr txBox="1"/>
          <p:nvPr/>
        </p:nvSpPr>
        <p:spPr>
          <a:xfrm>
            <a:off x="300000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83" name="Google Shape;83;p17"/>
          <p:cNvSpPr txBox="1"/>
          <p:nvPr/>
        </p:nvSpPr>
        <p:spPr>
          <a:xfrm>
            <a:off x="442505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Adzes                                                                    </a:t>
            </a:r>
            <a:endParaRPr/>
          </a:p>
        </p:txBody>
      </p:sp>
      <p:sp>
        <p:nvSpPr>
          <p:cNvPr id="84" name="Google Shape;84;p17"/>
          <p:cNvSpPr txBox="1"/>
          <p:nvPr/>
        </p:nvSpPr>
        <p:spPr>
          <a:xfrm>
            <a:off x="3339924" y="1737875"/>
            <a:ext cx="877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85" name="Google Shape;85;p17"/>
          <p:cNvSpPr txBox="1"/>
          <p:nvPr/>
        </p:nvSpPr>
        <p:spPr>
          <a:xfrm>
            <a:off x="4863500" y="1737875"/>
            <a:ext cx="646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86" name="Google Shape;86;p17"/>
          <p:cNvSpPr txBox="1"/>
          <p:nvPr/>
        </p:nvSpPr>
        <p:spPr>
          <a:xfrm>
            <a:off x="5774150" y="1785088"/>
            <a:ext cx="19176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Treasure boxes</a:t>
            </a:r>
            <a:r>
              <a:rPr lang="en">
                <a:solidFill>
                  <a:schemeClr val="dk1"/>
                </a:solidFill>
              </a:rPr>
              <a:t>                    </a:t>
            </a:r>
            <a:r>
              <a:rPr lang="en">
                <a:solidFill>
                  <a:srgbClr val="595959"/>
                </a:solidFill>
              </a:rPr>
              <a:t>             </a:t>
            </a:r>
            <a:endParaRPr>
              <a:solidFill>
                <a:schemeClr val="dk1"/>
              </a:solidFill>
            </a:endParaRPr>
          </a:p>
        </p:txBody>
      </p:sp>
      <p:sp>
        <p:nvSpPr>
          <p:cNvPr id="87" name="Google Shape;87;p17"/>
          <p:cNvSpPr txBox="1"/>
          <p:nvPr/>
        </p:nvSpPr>
        <p:spPr>
          <a:xfrm>
            <a:off x="7084625" y="1737875"/>
            <a:ext cx="19998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r>
              <a:rPr lang="en">
                <a:solidFill>
                  <a:schemeClr val="dk1"/>
                </a:solidFill>
              </a:rPr>
              <a:t>Feather capes</a:t>
            </a:r>
            <a:r>
              <a:rPr lang="en" sz="1800">
                <a:solidFill>
                  <a:srgbClr val="595959"/>
                </a:solidFill>
              </a:rPr>
              <a:t> </a:t>
            </a:r>
            <a:r>
              <a:rPr lang="en" sz="1800">
                <a:solidFill>
                  <a:srgbClr val="595959"/>
                </a:solidFill>
              </a:rPr>
              <a:t>                                              </a:t>
            </a:r>
            <a:endParaRPr>
              <a:solidFill>
                <a:srgbClr val="595959"/>
              </a:solidFill>
            </a:endParaRPr>
          </a:p>
        </p:txBody>
      </p:sp>
      <p:sp>
        <p:nvSpPr>
          <p:cNvPr id="88" name="Google Shape;88;p17"/>
          <p:cNvSpPr txBox="1"/>
          <p:nvPr/>
        </p:nvSpPr>
        <p:spPr>
          <a:xfrm>
            <a:off x="3360675" y="26872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89" name="Google Shape;89;p17"/>
          <p:cNvSpPr txBox="1"/>
          <p:nvPr/>
        </p:nvSpPr>
        <p:spPr>
          <a:xfrm>
            <a:off x="4691300" y="2687200"/>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0" name="Google Shape;90;p17"/>
          <p:cNvSpPr txBox="1"/>
          <p:nvPr/>
        </p:nvSpPr>
        <p:spPr>
          <a:xfrm>
            <a:off x="6038400" y="2795875"/>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Clubs                   </a:t>
            </a:r>
            <a:endParaRPr/>
          </a:p>
        </p:txBody>
      </p:sp>
      <p:sp>
        <p:nvSpPr>
          <p:cNvPr id="91" name="Google Shape;91;p17"/>
          <p:cNvSpPr txBox="1"/>
          <p:nvPr/>
        </p:nvSpPr>
        <p:spPr>
          <a:xfrm>
            <a:off x="7506725" y="2795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Fish hooks                  </a:t>
            </a:r>
            <a:endParaRPr/>
          </a:p>
        </p:txBody>
      </p:sp>
      <p:sp>
        <p:nvSpPr>
          <p:cNvPr id="92" name="Google Shape;92;p17"/>
          <p:cNvSpPr txBox="1"/>
          <p:nvPr/>
        </p:nvSpPr>
        <p:spPr>
          <a:xfrm>
            <a:off x="2999988"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3" name="Google Shape;93;p17"/>
          <p:cNvSpPr txBox="1"/>
          <p:nvPr/>
        </p:nvSpPr>
        <p:spPr>
          <a:xfrm>
            <a:off x="4774100"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4" name="Google Shape;94;p17"/>
          <p:cNvSpPr txBox="1"/>
          <p:nvPr/>
        </p:nvSpPr>
        <p:spPr>
          <a:xfrm>
            <a:off x="5907200" y="37924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Walking sticks                            </a:t>
            </a:r>
            <a:endParaRPr/>
          </a:p>
        </p:txBody>
      </p:sp>
      <p:sp>
        <p:nvSpPr>
          <p:cNvPr id="95" name="Google Shape;95;p17"/>
          <p:cNvSpPr txBox="1"/>
          <p:nvPr/>
        </p:nvSpPr>
        <p:spPr>
          <a:xfrm>
            <a:off x="7420350" y="3792400"/>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        Pendants</a:t>
            </a:r>
            <a:r>
              <a:rPr lang="en">
                <a:solidFill>
                  <a:schemeClr val="dk1"/>
                </a:solidFill>
              </a:rPr>
              <a:t>                        </a:t>
            </a:r>
            <a:r>
              <a:rPr lang="en" sz="1800">
                <a:solidFill>
                  <a:schemeClr val="dk2"/>
                </a:solidFill>
              </a:rPr>
              <a:t>         </a:t>
            </a:r>
            <a:endParaRPr/>
          </a:p>
        </p:txBody>
      </p:sp>
      <p:sp>
        <p:nvSpPr>
          <p:cNvPr id="96" name="Google Shape;96;p17"/>
          <p:cNvSpPr txBox="1"/>
          <p:nvPr/>
        </p:nvSpPr>
        <p:spPr>
          <a:xfrm>
            <a:off x="32917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7" name="Google Shape;97;p17"/>
          <p:cNvSpPr txBox="1"/>
          <p:nvPr/>
        </p:nvSpPr>
        <p:spPr>
          <a:xfrm>
            <a:off x="47741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8" name="Google Shape;98;p17"/>
          <p:cNvSpPr txBox="1"/>
          <p:nvPr/>
        </p:nvSpPr>
        <p:spPr>
          <a:xfrm>
            <a:off x="5833250" y="4694525"/>
            <a:ext cx="3073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Mats                                   </a:t>
            </a:r>
            <a:endParaRPr/>
          </a:p>
        </p:txBody>
      </p:sp>
      <p:sp>
        <p:nvSpPr>
          <p:cNvPr id="99" name="Google Shape;99;p17"/>
          <p:cNvSpPr txBox="1"/>
          <p:nvPr/>
        </p:nvSpPr>
        <p:spPr>
          <a:xfrm>
            <a:off x="7506725"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Tattoos                     </a:t>
            </a:r>
            <a:endParaRPr/>
          </a:p>
        </p:txBody>
      </p:sp>
      <p:pic>
        <p:nvPicPr>
          <p:cNvPr id="100" name="Google Shape;100;p17"/>
          <p:cNvPicPr preferRelativeResize="0"/>
          <p:nvPr/>
        </p:nvPicPr>
        <p:blipFill>
          <a:blip r:embed="rId3">
            <a:alphaModFix/>
          </a:blip>
          <a:stretch>
            <a:fillRect/>
          </a:stretch>
        </p:blipFill>
        <p:spPr>
          <a:xfrm>
            <a:off x="6038400" y="144475"/>
            <a:ext cx="1386650" cy="535400"/>
          </a:xfrm>
          <a:prstGeom prst="rect">
            <a:avLst/>
          </a:prstGeom>
          <a:noFill/>
          <a:ln>
            <a:noFill/>
          </a:ln>
        </p:spPr>
      </p:pic>
      <p:pic>
        <p:nvPicPr>
          <p:cNvPr id="101" name="Google Shape;101;p17"/>
          <p:cNvPicPr preferRelativeResize="0"/>
          <p:nvPr/>
        </p:nvPicPr>
        <p:blipFill>
          <a:blip r:embed="rId4">
            <a:alphaModFix/>
          </a:blip>
          <a:stretch>
            <a:fillRect/>
          </a:stretch>
        </p:blipFill>
        <p:spPr>
          <a:xfrm>
            <a:off x="7624000" y="144475"/>
            <a:ext cx="1283200" cy="535400"/>
          </a:xfrm>
          <a:prstGeom prst="rect">
            <a:avLst/>
          </a:prstGeom>
          <a:noFill/>
          <a:ln>
            <a:noFill/>
          </a:ln>
        </p:spPr>
      </p:pic>
      <p:pic>
        <p:nvPicPr>
          <p:cNvPr id="102" name="Google Shape;102;p17"/>
          <p:cNvPicPr preferRelativeResize="0"/>
          <p:nvPr/>
        </p:nvPicPr>
        <p:blipFill>
          <a:blip r:embed="rId5">
            <a:alphaModFix/>
          </a:blip>
          <a:stretch>
            <a:fillRect/>
          </a:stretch>
        </p:blipFill>
        <p:spPr>
          <a:xfrm>
            <a:off x="6033700" y="1172875"/>
            <a:ext cx="1386650" cy="612225"/>
          </a:xfrm>
          <a:prstGeom prst="rect">
            <a:avLst/>
          </a:prstGeom>
          <a:noFill/>
          <a:ln>
            <a:noFill/>
          </a:ln>
        </p:spPr>
      </p:pic>
      <p:pic>
        <p:nvPicPr>
          <p:cNvPr id="103" name="Google Shape;103;p17"/>
          <p:cNvPicPr preferRelativeResize="0"/>
          <p:nvPr/>
        </p:nvPicPr>
        <p:blipFill>
          <a:blip r:embed="rId6">
            <a:alphaModFix/>
          </a:blip>
          <a:stretch>
            <a:fillRect/>
          </a:stretch>
        </p:blipFill>
        <p:spPr>
          <a:xfrm>
            <a:off x="7623850" y="1080075"/>
            <a:ext cx="1283200" cy="705025"/>
          </a:xfrm>
          <a:prstGeom prst="rect">
            <a:avLst/>
          </a:prstGeom>
          <a:noFill/>
          <a:ln>
            <a:noFill/>
          </a:ln>
        </p:spPr>
      </p:pic>
      <p:pic>
        <p:nvPicPr>
          <p:cNvPr id="104" name="Google Shape;104;p17"/>
          <p:cNvPicPr preferRelativeResize="0"/>
          <p:nvPr/>
        </p:nvPicPr>
        <p:blipFill>
          <a:blip r:embed="rId7">
            <a:alphaModFix/>
          </a:blip>
          <a:stretch>
            <a:fillRect/>
          </a:stretch>
        </p:blipFill>
        <p:spPr>
          <a:xfrm>
            <a:off x="6033700" y="2278100"/>
            <a:ext cx="1386650" cy="535400"/>
          </a:xfrm>
          <a:prstGeom prst="rect">
            <a:avLst/>
          </a:prstGeom>
          <a:noFill/>
          <a:ln>
            <a:noFill/>
          </a:ln>
        </p:spPr>
      </p:pic>
      <p:pic>
        <p:nvPicPr>
          <p:cNvPr id="105" name="Google Shape;105;p17"/>
          <p:cNvPicPr preferRelativeResize="0"/>
          <p:nvPr/>
        </p:nvPicPr>
        <p:blipFill>
          <a:blip r:embed="rId8">
            <a:alphaModFix/>
          </a:blip>
          <a:stretch>
            <a:fillRect/>
          </a:stretch>
        </p:blipFill>
        <p:spPr>
          <a:xfrm>
            <a:off x="7629450" y="2201275"/>
            <a:ext cx="1283201" cy="612226"/>
          </a:xfrm>
          <a:prstGeom prst="rect">
            <a:avLst/>
          </a:prstGeom>
          <a:noFill/>
          <a:ln>
            <a:noFill/>
          </a:ln>
        </p:spPr>
      </p:pic>
      <p:pic>
        <p:nvPicPr>
          <p:cNvPr id="106" name="Google Shape;106;p17"/>
          <p:cNvPicPr preferRelativeResize="0"/>
          <p:nvPr/>
        </p:nvPicPr>
        <p:blipFill>
          <a:blip r:embed="rId9">
            <a:alphaModFix/>
          </a:blip>
          <a:stretch>
            <a:fillRect/>
          </a:stretch>
        </p:blipFill>
        <p:spPr>
          <a:xfrm>
            <a:off x="6038400" y="3313050"/>
            <a:ext cx="1386650" cy="535399"/>
          </a:xfrm>
          <a:prstGeom prst="rect">
            <a:avLst/>
          </a:prstGeom>
          <a:noFill/>
          <a:ln>
            <a:noFill/>
          </a:ln>
        </p:spPr>
      </p:pic>
      <p:pic>
        <p:nvPicPr>
          <p:cNvPr id="107" name="Google Shape;107;p17"/>
          <p:cNvPicPr preferRelativeResize="0"/>
          <p:nvPr/>
        </p:nvPicPr>
        <p:blipFill>
          <a:blip r:embed="rId10">
            <a:alphaModFix/>
          </a:blip>
          <a:stretch>
            <a:fillRect/>
          </a:stretch>
        </p:blipFill>
        <p:spPr>
          <a:xfrm>
            <a:off x="7623850" y="3313050"/>
            <a:ext cx="1283200" cy="535400"/>
          </a:xfrm>
          <a:prstGeom prst="rect">
            <a:avLst/>
          </a:prstGeom>
          <a:noFill/>
          <a:ln>
            <a:noFill/>
          </a:ln>
        </p:spPr>
      </p:pic>
      <p:pic>
        <p:nvPicPr>
          <p:cNvPr id="108" name="Google Shape;108;p17"/>
          <p:cNvPicPr preferRelativeResize="0"/>
          <p:nvPr/>
        </p:nvPicPr>
        <p:blipFill>
          <a:blip r:embed="rId11">
            <a:alphaModFix/>
          </a:blip>
          <a:stretch>
            <a:fillRect/>
          </a:stretch>
        </p:blipFill>
        <p:spPr>
          <a:xfrm>
            <a:off x="6038400" y="4159125"/>
            <a:ext cx="1386650" cy="535399"/>
          </a:xfrm>
          <a:prstGeom prst="rect">
            <a:avLst/>
          </a:prstGeom>
          <a:noFill/>
          <a:ln>
            <a:noFill/>
          </a:ln>
        </p:spPr>
      </p:pic>
      <p:pic>
        <p:nvPicPr>
          <p:cNvPr id="109" name="Google Shape;109;p17"/>
          <p:cNvPicPr preferRelativeResize="0"/>
          <p:nvPr/>
        </p:nvPicPr>
        <p:blipFill>
          <a:blip r:embed="rId12">
            <a:alphaModFix/>
          </a:blip>
          <a:stretch>
            <a:fillRect/>
          </a:stretch>
        </p:blipFill>
        <p:spPr>
          <a:xfrm>
            <a:off x="7623850" y="4159125"/>
            <a:ext cx="1283199" cy="53540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8"/>
          <p:cNvSpPr txBox="1"/>
          <p:nvPr>
            <p:ph type="title"/>
          </p:nvPr>
        </p:nvSpPr>
        <p:spPr>
          <a:xfrm>
            <a:off x="311700" y="102350"/>
            <a:ext cx="2808000" cy="4986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TASK 2</a:t>
            </a:r>
            <a:endParaRPr/>
          </a:p>
        </p:txBody>
      </p:sp>
      <p:sp>
        <p:nvSpPr>
          <p:cNvPr id="115" name="Google Shape;115;p18"/>
          <p:cNvSpPr txBox="1"/>
          <p:nvPr>
            <p:ph idx="1" type="body"/>
          </p:nvPr>
        </p:nvSpPr>
        <p:spPr>
          <a:xfrm>
            <a:off x="226425" y="600950"/>
            <a:ext cx="8917500" cy="14289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1400">
                <a:solidFill>
                  <a:srgbClr val="4A4A4C"/>
                </a:solidFill>
                <a:highlight>
                  <a:srgbClr val="FFFFFF"/>
                </a:highlight>
                <a:latin typeface="Comfortaa"/>
                <a:ea typeface="Comfortaa"/>
                <a:cs typeface="Comfortaa"/>
                <a:sym typeface="Comfortaa"/>
              </a:rPr>
              <a:t>Without innovation Māori would never have arrived in NZ; by perfecting the design of their double-hulled waka hourua. They brought innovative thinking to NZ which happens today too.</a:t>
            </a:r>
            <a:endParaRPr sz="1400">
              <a:solidFill>
                <a:srgbClr val="000000"/>
              </a:solidFill>
              <a:highlight>
                <a:schemeClr val="lt1"/>
              </a:highlight>
              <a:latin typeface="Comfortaa"/>
              <a:ea typeface="Comfortaa"/>
              <a:cs typeface="Comfortaa"/>
              <a:sym typeface="Comfortaa"/>
            </a:endParaRPr>
          </a:p>
          <a:p>
            <a:pPr indent="0" lvl="0" marL="0" marR="0" rtl="0" algn="l">
              <a:lnSpc>
                <a:spcPct val="100000"/>
              </a:lnSpc>
              <a:spcBef>
                <a:spcPts val="0"/>
              </a:spcBef>
              <a:spcAft>
                <a:spcPts val="0"/>
              </a:spcAft>
              <a:buNone/>
            </a:pPr>
            <a:r>
              <a:t/>
            </a:r>
            <a:endParaRPr sz="1400">
              <a:solidFill>
                <a:srgbClr val="333333"/>
              </a:solidFill>
              <a:highlight>
                <a:schemeClr val="lt1"/>
              </a:highlight>
              <a:latin typeface="Comfortaa"/>
              <a:ea typeface="Comfortaa"/>
              <a:cs typeface="Comfortaa"/>
              <a:sym typeface="Comfortaa"/>
            </a:endParaRPr>
          </a:p>
          <a:p>
            <a:pPr indent="0" lvl="0" marL="0" rtl="0" algn="l">
              <a:lnSpc>
                <a:spcPct val="100000"/>
              </a:lnSpc>
              <a:spcBef>
                <a:spcPts val="0"/>
              </a:spcBef>
              <a:spcAft>
                <a:spcPts val="0"/>
              </a:spcAft>
              <a:buNone/>
            </a:pPr>
            <a:r>
              <a:rPr lang="en" sz="1400">
                <a:solidFill>
                  <a:srgbClr val="333333"/>
                </a:solidFill>
                <a:highlight>
                  <a:schemeClr val="lt1"/>
                </a:highlight>
                <a:latin typeface="Comfortaa"/>
                <a:ea typeface="Comfortaa"/>
                <a:cs typeface="Comfortaa"/>
                <a:sym typeface="Comfortaa"/>
              </a:rPr>
              <a:t>Read the article at this </a:t>
            </a:r>
            <a:r>
              <a:rPr lang="en" sz="1400" u="sng">
                <a:solidFill>
                  <a:schemeClr val="hlink"/>
                </a:solidFill>
                <a:highlight>
                  <a:schemeClr val="lt1"/>
                </a:highlight>
                <a:latin typeface="Comfortaa"/>
                <a:ea typeface="Comfortaa"/>
                <a:cs typeface="Comfortaa"/>
                <a:sym typeface="Comfortaa"/>
                <a:hlinkClick r:id="rId3"/>
              </a:rPr>
              <a:t>link</a:t>
            </a:r>
            <a:r>
              <a:rPr lang="en" sz="1400">
                <a:solidFill>
                  <a:srgbClr val="333333"/>
                </a:solidFill>
                <a:highlight>
                  <a:schemeClr val="lt1"/>
                </a:highlight>
                <a:latin typeface="Comfortaa"/>
                <a:ea typeface="Comfortaa"/>
                <a:cs typeface="Comfortaa"/>
                <a:sym typeface="Comfortaa"/>
              </a:rPr>
              <a:t> about Māori innovation.</a:t>
            </a:r>
            <a:endParaRPr sz="1400">
              <a:solidFill>
                <a:srgbClr val="333333"/>
              </a:solidFill>
              <a:highlight>
                <a:schemeClr val="lt1"/>
              </a:highlight>
              <a:latin typeface="Comfortaa"/>
              <a:ea typeface="Comfortaa"/>
              <a:cs typeface="Comfortaa"/>
              <a:sym typeface="Comfortaa"/>
            </a:endParaRPr>
          </a:p>
          <a:p>
            <a:pPr indent="0" lvl="0" marL="0" rtl="0" algn="l">
              <a:lnSpc>
                <a:spcPct val="100000"/>
              </a:lnSpc>
              <a:spcBef>
                <a:spcPts val="0"/>
              </a:spcBef>
              <a:spcAft>
                <a:spcPts val="0"/>
              </a:spcAft>
              <a:buNone/>
            </a:pPr>
            <a:r>
              <a:rPr lang="en" sz="1400">
                <a:solidFill>
                  <a:srgbClr val="333333"/>
                </a:solidFill>
                <a:highlight>
                  <a:schemeClr val="lt1"/>
                </a:highlight>
                <a:latin typeface="Comfortaa"/>
                <a:ea typeface="Comfortaa"/>
                <a:cs typeface="Comfortaa"/>
                <a:sym typeface="Comfortaa"/>
              </a:rPr>
              <a:t>Summarise in bullet points the main items in your Global </a:t>
            </a:r>
            <a:r>
              <a:rPr lang="en" sz="1400">
                <a:solidFill>
                  <a:schemeClr val="dk1"/>
                </a:solidFill>
                <a:latin typeface="Comfortaa"/>
                <a:ea typeface="Comfortaa"/>
                <a:cs typeface="Comfortaa"/>
                <a:sym typeface="Comfortaa"/>
              </a:rPr>
              <a:t>Studies books.</a:t>
            </a:r>
            <a:endParaRPr sz="1400">
              <a:solidFill>
                <a:schemeClr val="dk1"/>
              </a:solidFill>
              <a:latin typeface="Comfortaa"/>
              <a:ea typeface="Comfortaa"/>
              <a:cs typeface="Comfortaa"/>
              <a:sym typeface="Comfortaa"/>
            </a:endParaRPr>
          </a:p>
          <a:p>
            <a:pPr indent="0" lvl="0" marL="0" rtl="0" algn="l">
              <a:lnSpc>
                <a:spcPct val="100000"/>
              </a:lnSpc>
              <a:spcBef>
                <a:spcPts val="0"/>
              </a:spcBef>
              <a:spcAft>
                <a:spcPts val="0"/>
              </a:spcAft>
              <a:buClr>
                <a:schemeClr val="dk1"/>
              </a:buClr>
              <a:buSzPts val="1100"/>
              <a:buFont typeface="Arial"/>
              <a:buNone/>
            </a:pPr>
            <a:r>
              <a:rPr lang="en" sz="1400">
                <a:solidFill>
                  <a:schemeClr val="dk1"/>
                </a:solidFill>
                <a:latin typeface="Comfortaa"/>
                <a:ea typeface="Comfortaa"/>
                <a:cs typeface="Comfortaa"/>
                <a:sym typeface="Comfortaa"/>
              </a:rPr>
              <a:t>Illustrate your bullet points as a drawing</a:t>
            </a:r>
            <a:r>
              <a:rPr lang="en" sz="1400">
                <a:solidFill>
                  <a:srgbClr val="333333"/>
                </a:solidFill>
                <a:highlight>
                  <a:schemeClr val="lt1"/>
                </a:highlight>
                <a:latin typeface="Comfortaa"/>
                <a:ea typeface="Comfortaa"/>
                <a:cs typeface="Comfortaa"/>
                <a:sym typeface="Comfortaa"/>
              </a:rPr>
              <a:t>. </a:t>
            </a:r>
            <a:endParaRPr sz="1400">
              <a:latin typeface="Comfortaa"/>
              <a:ea typeface="Comfortaa"/>
              <a:cs typeface="Comfortaa"/>
              <a:sym typeface="Comfortaa"/>
            </a:endParaRPr>
          </a:p>
        </p:txBody>
      </p:sp>
      <p:pic>
        <p:nvPicPr>
          <p:cNvPr id="116" name="Google Shape;116;p18"/>
          <p:cNvPicPr preferRelativeResize="0"/>
          <p:nvPr/>
        </p:nvPicPr>
        <p:blipFill rotWithShape="1">
          <a:blip r:embed="rId4">
            <a:alphaModFix/>
          </a:blip>
          <a:srcRect b="0" l="0" r="0" t="0"/>
          <a:stretch/>
        </p:blipFill>
        <p:spPr>
          <a:xfrm>
            <a:off x="2464850" y="2145600"/>
            <a:ext cx="4214303" cy="280884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Māori Innovation</a:t>
            </a:r>
            <a:endParaRPr/>
          </a:p>
        </p:txBody>
      </p:sp>
      <p:sp>
        <p:nvSpPr>
          <p:cNvPr id="122" name="Google Shape;122;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123" name="Google Shape;123;p19"/>
          <p:cNvSpPr txBox="1"/>
          <p:nvPr/>
        </p:nvSpPr>
        <p:spPr>
          <a:xfrm>
            <a:off x="311700" y="1192525"/>
            <a:ext cx="8520600" cy="3336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500">
                <a:solidFill>
                  <a:srgbClr val="4A4A4C"/>
                </a:solidFill>
                <a:highlight>
                  <a:srgbClr val="FFFFFF"/>
                </a:highlight>
              </a:rPr>
              <a:t>One of our Māori words for innovation is tangongitanga. This noun can be translated as divergence, difference, variation, variant or innovation. The base word is the verb tangongi, which can be translated as turning aside, diverging, or deviating. Contrast this with the English meaning of innovation, a new idea or method. The base word ‘innovate’ in English means to introduce changes and new ideas. The scope of the Māori words is much greater. They give us the idea of taking something that exists and introducing some variation.</a:t>
            </a:r>
            <a:endParaRPr sz="1500">
              <a:solidFill>
                <a:srgbClr val="4A4A4C"/>
              </a:solidFill>
              <a:highlight>
                <a:srgbClr val="FFFFFF"/>
              </a:highlight>
            </a:endParaRPr>
          </a:p>
          <a:p>
            <a:pPr indent="0" lvl="0" marL="0" rtl="0" algn="l">
              <a:lnSpc>
                <a:spcPct val="115000"/>
              </a:lnSpc>
              <a:spcBef>
                <a:spcPts val="0"/>
              </a:spcBef>
              <a:spcAft>
                <a:spcPts val="0"/>
              </a:spcAft>
              <a:buNone/>
            </a:pPr>
            <a:r>
              <a:t/>
            </a:r>
            <a:endParaRPr sz="1500">
              <a:solidFill>
                <a:srgbClr val="4A4A4C"/>
              </a:solidFill>
              <a:highlight>
                <a:srgbClr val="FFFFFF"/>
              </a:highlight>
            </a:endParaRPr>
          </a:p>
          <a:p>
            <a:pPr indent="0" lvl="0" marL="0" rtl="0" algn="l">
              <a:lnSpc>
                <a:spcPct val="115000"/>
              </a:lnSpc>
              <a:spcBef>
                <a:spcPts val="0"/>
              </a:spcBef>
              <a:spcAft>
                <a:spcPts val="0"/>
              </a:spcAft>
              <a:buNone/>
            </a:pPr>
            <a:r>
              <a:rPr lang="en" sz="1500">
                <a:solidFill>
                  <a:srgbClr val="4A4A4C"/>
                </a:solidFill>
                <a:highlight>
                  <a:srgbClr val="FFFFFF"/>
                </a:highlight>
              </a:rPr>
              <a:t>In 1982, the first immersion Māori language nest Kohanga Reo was opened in Wainuiomata. This initiative by Jean Puketapu and Dame Iritana Tawhiwhirangi is a classic example of Māori innovation born from a community need to preserve te reo Māori. Since the mainstream education system was ignoring te reo Māori, they knew they had to swerve away from that education system. Since then, well over 60,000 children have graduated with the ability to speak the Māori language.</a:t>
            </a:r>
            <a:endParaRPr sz="1500">
              <a:solidFill>
                <a:srgbClr val="4A4A4C"/>
              </a:solidFill>
              <a:highlight>
                <a:srgbClr val="FFFFFF"/>
              </a:highligh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0"/>
          <p:cNvSpPr txBox="1"/>
          <p:nvPr>
            <p:ph type="title"/>
          </p:nvPr>
        </p:nvSpPr>
        <p:spPr>
          <a:xfrm>
            <a:off x="301850" y="122050"/>
            <a:ext cx="2808000" cy="50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TASK 3 (SPICY)</a:t>
            </a:r>
            <a:endParaRPr/>
          </a:p>
        </p:txBody>
      </p:sp>
      <p:sp>
        <p:nvSpPr>
          <p:cNvPr id="129" name="Google Shape;129;p20"/>
          <p:cNvSpPr txBox="1"/>
          <p:nvPr>
            <p:ph idx="1" type="body"/>
          </p:nvPr>
        </p:nvSpPr>
        <p:spPr>
          <a:xfrm>
            <a:off x="206875" y="630550"/>
            <a:ext cx="6424500" cy="391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highlight>
                  <a:schemeClr val="lt1"/>
                </a:highlight>
              </a:rPr>
              <a:t>The inventions and innovations which </a:t>
            </a:r>
            <a:r>
              <a:rPr lang="en" sz="1800">
                <a:solidFill>
                  <a:schemeClr val="dk1"/>
                </a:solidFill>
                <a:highlight>
                  <a:schemeClr val="lt1"/>
                </a:highlight>
              </a:rPr>
              <a:t>Māori made are explored by modern scientists of how it can be used today. Their knowledge is incredibly valuable to lots of people in NZ.</a:t>
            </a:r>
            <a:endParaRPr sz="1800">
              <a:solidFill>
                <a:schemeClr val="dk1"/>
              </a:solidFill>
              <a:highlight>
                <a:schemeClr val="lt1"/>
              </a:highlight>
            </a:endParaRPr>
          </a:p>
          <a:p>
            <a:pPr indent="0" lvl="0" marL="0" rtl="0" algn="l">
              <a:lnSpc>
                <a:spcPct val="100000"/>
              </a:lnSpc>
              <a:spcBef>
                <a:spcPts val="1200"/>
              </a:spcBef>
              <a:spcAft>
                <a:spcPts val="0"/>
              </a:spcAft>
              <a:buNone/>
            </a:pPr>
            <a:r>
              <a:rPr lang="en" sz="1800">
                <a:solidFill>
                  <a:schemeClr val="dk1"/>
                </a:solidFill>
              </a:rPr>
              <a:t>Click on the </a:t>
            </a:r>
            <a:r>
              <a:rPr lang="en" sz="1800" u="sng">
                <a:solidFill>
                  <a:srgbClr val="1155CC"/>
                </a:solidFill>
                <a:hlinkClick r:id="rId3">
                  <a:extLst>
                    <a:ext uri="{A12FA001-AC4F-418D-AE19-62706E023703}">
                      <ahyp:hlinkClr val="tx"/>
                    </a:ext>
                  </a:extLst>
                </a:hlinkClick>
              </a:rPr>
              <a:t>Historical Māori Innovative Inventions Slideshow</a:t>
            </a:r>
            <a:r>
              <a:rPr lang="en" sz="1800">
                <a:solidFill>
                  <a:schemeClr val="dk1"/>
                </a:solidFill>
                <a:highlight>
                  <a:schemeClr val="lt1"/>
                </a:highlight>
              </a:rPr>
              <a:t>.</a:t>
            </a:r>
            <a:endParaRPr sz="1800">
              <a:solidFill>
                <a:schemeClr val="dk1"/>
              </a:solidFill>
              <a:highlight>
                <a:schemeClr val="lt1"/>
              </a:highlight>
            </a:endParaRPr>
          </a:p>
          <a:p>
            <a:pPr indent="0" lvl="0" marL="457200" rtl="0" algn="l">
              <a:lnSpc>
                <a:spcPct val="100000"/>
              </a:lnSpc>
              <a:spcBef>
                <a:spcPts val="0"/>
              </a:spcBef>
              <a:spcAft>
                <a:spcPts val="0"/>
              </a:spcAft>
              <a:buNone/>
            </a:pPr>
            <a:r>
              <a:t/>
            </a:r>
            <a:endParaRPr sz="1800">
              <a:solidFill>
                <a:schemeClr val="dk1"/>
              </a:solidFill>
              <a:highlight>
                <a:schemeClr val="lt1"/>
              </a:highlight>
            </a:endParaRPr>
          </a:p>
          <a:p>
            <a:pPr indent="0" lvl="0" marL="0" rtl="0" algn="l">
              <a:spcBef>
                <a:spcPts val="0"/>
              </a:spcBef>
              <a:spcAft>
                <a:spcPts val="0"/>
              </a:spcAft>
              <a:buNone/>
            </a:pPr>
            <a:r>
              <a:rPr lang="en" sz="1800">
                <a:solidFill>
                  <a:schemeClr val="dk1"/>
                </a:solidFill>
                <a:highlight>
                  <a:schemeClr val="lt1"/>
                </a:highlight>
              </a:rPr>
              <a:t>In your Global Studies book, write the date and the heading “Māori Innovative Inventions.”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In small groups, choose one of the inventions which Māori have created.</a:t>
            </a:r>
            <a:endParaRPr sz="1800">
              <a:solidFill>
                <a:schemeClr val="dk1"/>
              </a:solidFill>
              <a:highlight>
                <a:schemeClr val="lt1"/>
              </a:highlight>
            </a:endParaRPr>
          </a:p>
          <a:p>
            <a:pPr indent="0" lvl="0" marL="0" rtl="0" algn="l">
              <a:spcBef>
                <a:spcPts val="1200"/>
              </a:spcBef>
              <a:spcAft>
                <a:spcPts val="1200"/>
              </a:spcAft>
              <a:buNone/>
            </a:pPr>
            <a:r>
              <a:rPr lang="en" sz="1800">
                <a:solidFill>
                  <a:schemeClr val="dk1"/>
                </a:solidFill>
                <a:highlight>
                  <a:schemeClr val="lt1"/>
                </a:highlight>
              </a:rPr>
              <a:t>Write 10 reasons for why </a:t>
            </a:r>
            <a:r>
              <a:rPr lang="en" sz="1800">
                <a:solidFill>
                  <a:schemeClr val="dk1"/>
                </a:solidFill>
              </a:rPr>
              <a:t>you think it is the most innovative compared to the other ones.</a:t>
            </a:r>
            <a:endParaRPr sz="1800">
              <a:solidFill>
                <a:schemeClr val="dk1"/>
              </a:solidFill>
              <a:highlight>
                <a:schemeClr val="lt1"/>
              </a:highlight>
            </a:endParaRPr>
          </a:p>
        </p:txBody>
      </p:sp>
      <p:pic>
        <p:nvPicPr>
          <p:cNvPr descr="Compassion Hands Images | Free Photos, PNG Stickers, Wallpapers ..." id="130" name="Google Shape;130;p20"/>
          <p:cNvPicPr preferRelativeResize="0"/>
          <p:nvPr/>
        </p:nvPicPr>
        <p:blipFill>
          <a:blip r:embed="rId4">
            <a:alphaModFix/>
          </a:blip>
          <a:stretch>
            <a:fillRect/>
          </a:stretch>
        </p:blipFill>
        <p:spPr>
          <a:xfrm>
            <a:off x="6783775" y="305425"/>
            <a:ext cx="2061574" cy="180817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