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7" r:id="rId13"/>
    <p:sldId id="284" r:id="rId14"/>
    <p:sldId id="285" r:id="rId15"/>
    <p:sldId id="257" r:id="rId16"/>
    <p:sldId id="259" r:id="rId17"/>
    <p:sldId id="261" r:id="rId18"/>
    <p:sldId id="267" r:id="rId19"/>
    <p:sldId id="266" r:id="rId20"/>
    <p:sldId id="270" r:id="rId21"/>
    <p:sldId id="272" r:id="rId22"/>
    <p:sldId id="286" r:id="rId23"/>
    <p:sldId id="288" r:id="rId24"/>
    <p:sldId id="289" r:id="rId25"/>
    <p:sldId id="29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E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6EC8-3C0B-4755-B433-4B87A33081AC}" type="datetimeFigureOut">
              <a:rPr lang="en-NZ" smtClean="0"/>
              <a:pPr/>
              <a:t>14/03/2013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74705-F13F-4051-A713-CDEE8386103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2345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What</a:t>
            </a:r>
            <a:r>
              <a:rPr lang="en-NZ" baseline="0" dirty="0" smtClean="0"/>
              <a:t> do the colours in these posters make you think of?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74705-F13F-4051-A713-CDEE83861037}" type="slidenum">
              <a:rPr lang="en-NZ" smtClean="0"/>
              <a:pPr/>
              <a:t>5</a:t>
            </a:fld>
            <a:endParaRPr lang="en-N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74705-F13F-4051-A713-CDEE83861037}" type="slidenum">
              <a:rPr lang="en-NZ" smtClean="0"/>
              <a:pPr/>
              <a:t>20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30343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A011C-AE36-4FBC-AAA4-9398F681ADBB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50ED0-89E6-4DE9-AAAE-5685BBC6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0550" y="457200"/>
            <a:ext cx="7772400" cy="1470025"/>
          </a:xfrm>
        </p:spPr>
        <p:txBody>
          <a:bodyPr>
            <a:noAutofit/>
          </a:bodyPr>
          <a:lstStyle/>
          <a:p>
            <a:r>
              <a:rPr lang="en-US" sz="6000" dirty="0" smtClean="0"/>
              <a:t>Static Images – The Elements of a Poster</a:t>
            </a:r>
            <a:endParaRPr lang="en-US" sz="6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260" y="2211293"/>
            <a:ext cx="4150838" cy="41508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28600"/>
            <a:ext cx="7010400" cy="4720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09600" y="51054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b="1" dirty="0" smtClean="0"/>
              <a:t>What do you notice about the balance and layout of this image?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9684" y="5836693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NZ" dirty="0"/>
              <a:t>Large figure on the left is balanced by the block of writing on the right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dirty="0"/>
              <a:t>Dominant image is </a:t>
            </a:r>
            <a:r>
              <a:rPr lang="en-NZ" dirty="0" smtClean="0"/>
              <a:t>off-centre, rule of thirds</a:t>
            </a:r>
            <a:endParaRPr lang="en-NZ" dirty="0"/>
          </a:p>
          <a:p>
            <a:endParaRPr lang="en-NZ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352800" y="228600"/>
            <a:ext cx="0" cy="46482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791200" y="228600"/>
            <a:ext cx="0" cy="47244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336175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Lines… </a:t>
            </a:r>
            <a:endParaRPr lang="en-NZ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95400"/>
            <a:ext cx="6096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7200" y="54102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 smtClean="0"/>
              <a:t>The use of lines in a static image can direct the viewers eye across the image towards central images or words 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883417546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43400" cy="1143000"/>
          </a:xfrm>
        </p:spPr>
        <p:txBody>
          <a:bodyPr/>
          <a:lstStyle/>
          <a:p>
            <a:r>
              <a:rPr lang="en-NZ" dirty="0" smtClean="0"/>
              <a:t>Cropping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4495800" cy="4525963"/>
          </a:xfrm>
        </p:spPr>
        <p:txBody>
          <a:bodyPr/>
          <a:lstStyle/>
          <a:p>
            <a:pPr marL="0" indent="0">
              <a:buNone/>
            </a:pPr>
            <a:r>
              <a:rPr lang="en-NZ" dirty="0" smtClean="0"/>
              <a:t>Don’t be afraid to crop your images and align them to the edges of the page… </a:t>
            </a:r>
            <a:endParaRPr lang="en-NZ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01304"/>
            <a:ext cx="4369790" cy="647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0613634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Symbolism…</a:t>
            </a:r>
            <a:endParaRPr lang="en-NZ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0438" r="4000"/>
          <a:stretch>
            <a:fillRect/>
          </a:stretch>
        </p:blipFill>
        <p:spPr bwMode="auto">
          <a:xfrm>
            <a:off x="457200" y="1219200"/>
            <a:ext cx="453647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143000"/>
            <a:ext cx="3657600" cy="5414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1000" y="44196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What might the </a:t>
            </a:r>
            <a:r>
              <a:rPr lang="en-NZ" dirty="0" err="1" smtClean="0"/>
              <a:t>lightbulb</a:t>
            </a:r>
            <a:r>
              <a:rPr lang="en-NZ" dirty="0" smtClean="0"/>
              <a:t> symbolise?</a:t>
            </a:r>
            <a:endParaRPr lang="en-NZ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55626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What does the skull symbolise?</a:t>
            </a:r>
          </a:p>
          <a:p>
            <a:endParaRPr lang="en-NZ" dirty="0"/>
          </a:p>
          <a:p>
            <a:r>
              <a:rPr lang="en-NZ" dirty="0" smtClean="0"/>
              <a:t>What about the crutches? </a:t>
            </a:r>
          </a:p>
        </p:txBody>
      </p:sp>
    </p:spTree>
    <p:extLst>
      <p:ext uri="{BB962C8B-B14F-4D97-AF65-F5344CB8AC3E}">
        <p14:creationId xmlns:p14="http://schemas.microsoft.com/office/powerpoint/2010/main" val="304414318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381000"/>
            <a:ext cx="8001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 smtClean="0">
                <a:latin typeface="Arial Black" pitchFamily="34" charset="0"/>
              </a:rPr>
              <a:t>VERBAL FEATURES OF A STATIC IMAGE</a:t>
            </a:r>
          </a:p>
          <a:p>
            <a:endParaRPr lang="en-N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NZ" sz="3200" dirty="0" smtClean="0"/>
              <a:t>Your VERBAL features must link to the VISUAL features that you choose. They must complement each other. </a:t>
            </a:r>
          </a:p>
          <a:p>
            <a:endParaRPr lang="en-NZ" sz="3200" dirty="0" smtClean="0"/>
          </a:p>
          <a:p>
            <a:endParaRPr lang="en-NZ" sz="3200" dirty="0" smtClean="0"/>
          </a:p>
          <a:p>
            <a:pPr algn="ctr"/>
            <a:endParaRPr lang="en-NZ" sz="3200" dirty="0"/>
          </a:p>
          <a:p>
            <a:pPr algn="ctr"/>
            <a:r>
              <a:rPr lang="en-NZ" sz="3200" dirty="0" smtClean="0"/>
              <a:t>Verbal features can be used to </a:t>
            </a:r>
            <a:r>
              <a:rPr lang="en-NZ" sz="3200" b="1" dirty="0" smtClean="0"/>
              <a:t>ATTRACT ATTENTION</a:t>
            </a:r>
            <a:r>
              <a:rPr lang="en-NZ" sz="3200" dirty="0" smtClean="0"/>
              <a:t>, </a:t>
            </a:r>
            <a:r>
              <a:rPr lang="en-NZ" sz="3200" b="1" dirty="0" smtClean="0"/>
              <a:t>DELIVER A MESSAGE </a:t>
            </a:r>
            <a:r>
              <a:rPr lang="en-NZ" sz="3200" dirty="0" smtClean="0"/>
              <a:t>or to </a:t>
            </a:r>
            <a:r>
              <a:rPr lang="en-NZ" sz="3200" b="1" dirty="0" smtClean="0"/>
              <a:t>CONVEY AN IDEA</a:t>
            </a:r>
          </a:p>
          <a:p>
            <a:endParaRPr lang="en-NZ" dirty="0"/>
          </a:p>
          <a:p>
            <a:endParaRPr lang="en-NZ" dirty="0" smtClean="0"/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7762481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29000" cy="1143000"/>
          </a:xfrm>
        </p:spPr>
        <p:txBody>
          <a:bodyPr>
            <a:normAutofit/>
          </a:bodyPr>
          <a:lstStyle/>
          <a:p>
            <a:pPr lvl="0"/>
            <a:r>
              <a:rPr lang="en-GB" dirty="0" smtClean="0"/>
              <a:t>Alliteration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290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The repetition of consonant sounds, usually at the beginning of words.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32344"/>
            <a:ext cx="4584292" cy="643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 smtClean="0"/>
              <a:t>Metaphors or Similes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Metaphor - </a:t>
            </a:r>
            <a:r>
              <a:rPr lang="en-US" sz="2400" dirty="0"/>
              <a:t>A direct comparison between two things where one thing is said to be another.</a:t>
            </a:r>
          </a:p>
          <a:p>
            <a:r>
              <a:rPr lang="en-US" sz="2400" dirty="0" smtClean="0"/>
              <a:t>Simile - </a:t>
            </a:r>
            <a:r>
              <a:rPr lang="en-US" sz="2400" dirty="0"/>
              <a:t>A comparison using "Like" or "as"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t="18667" b="30667"/>
          <a:stretch>
            <a:fillRect/>
          </a:stretch>
        </p:blipFill>
        <p:spPr bwMode="auto">
          <a:xfrm>
            <a:off x="685799" y="3200400"/>
            <a:ext cx="802105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 smtClean="0"/>
              <a:t>Repetition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8418"/>
            <a:ext cx="4419600" cy="4525963"/>
          </a:xfrm>
        </p:spPr>
        <p:txBody>
          <a:bodyPr>
            <a:normAutofit/>
          </a:bodyPr>
          <a:lstStyle/>
          <a:p>
            <a:r>
              <a:rPr lang="en-NZ" sz="2400" dirty="0"/>
              <a:t>Repeating certain </a:t>
            </a:r>
            <a:r>
              <a:rPr lang="en-NZ" sz="2400" dirty="0" smtClean="0"/>
              <a:t>words, phrases or images</a:t>
            </a:r>
            <a:endParaRPr lang="en-NZ" sz="2400" dirty="0"/>
          </a:p>
          <a:p>
            <a:r>
              <a:rPr lang="en-NZ" sz="2400" dirty="0" smtClean="0"/>
              <a:t>This helps to CAPTURE ATTENTION and make the poster MEMORABLE</a:t>
            </a:r>
            <a:endParaRPr lang="en-NZ" sz="2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7333" t="32877" r="12000" b="11332"/>
          <a:stretch>
            <a:fillRect/>
          </a:stretch>
        </p:blipFill>
        <p:spPr bwMode="auto">
          <a:xfrm>
            <a:off x="4191000" y="1398303"/>
            <a:ext cx="4831896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goldenscissors.files.wordpress.com/2011/11/repetition.jpg?w=5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46143"/>
            <a:ext cx="3048001" cy="291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 smtClean="0"/>
              <a:t>Second-Person </a:t>
            </a:r>
            <a:r>
              <a:rPr lang="en-GB" dirty="0"/>
              <a:t>P</a:t>
            </a:r>
            <a:r>
              <a:rPr lang="en-GB" dirty="0" smtClean="0"/>
              <a:t>ronouns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 smtClean="0"/>
              <a:t>Using </a:t>
            </a:r>
            <a:r>
              <a:rPr lang="en-NZ" sz="2400" dirty="0"/>
              <a:t>the pronoun </a:t>
            </a:r>
            <a:r>
              <a:rPr lang="en-NZ" sz="2400" b="1" u="sng" dirty="0"/>
              <a:t>you</a:t>
            </a:r>
            <a:r>
              <a:rPr lang="en-NZ" sz="2400" b="1" u="sng" dirty="0" smtClean="0"/>
              <a:t>.</a:t>
            </a:r>
          </a:p>
          <a:p>
            <a:r>
              <a:rPr lang="en-NZ" sz="2400" dirty="0"/>
              <a:t>Makes the viewer fell they are being addressed personally.</a:t>
            </a:r>
            <a:endParaRPr lang="en-US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514600"/>
            <a:ext cx="3629025" cy="4177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Pun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767" y="1371600"/>
            <a:ext cx="8229600" cy="4525963"/>
          </a:xfrm>
        </p:spPr>
        <p:txBody>
          <a:bodyPr/>
          <a:lstStyle/>
          <a:p>
            <a:r>
              <a:rPr lang="en-NZ" dirty="0"/>
              <a:t>A play on words where a word </a:t>
            </a:r>
            <a:r>
              <a:rPr lang="en-NZ" dirty="0" smtClean="0"/>
              <a:t>or phrase has </a:t>
            </a:r>
            <a:r>
              <a:rPr lang="en-NZ" dirty="0"/>
              <a:t>two meanings.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2689746"/>
            <a:ext cx="3381265" cy="3690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 l="6250" t="12704" r="21250"/>
          <a:stretch>
            <a:fillRect/>
          </a:stretch>
        </p:blipFill>
        <p:spPr bwMode="auto">
          <a:xfrm>
            <a:off x="457200" y="2790479"/>
            <a:ext cx="4419600" cy="356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5257800"/>
          </a:xfrm>
        </p:spPr>
        <p:txBody>
          <a:bodyPr/>
          <a:lstStyle/>
          <a:p>
            <a:pPr marL="0" indent="0" algn="ctr">
              <a:buNone/>
            </a:pPr>
            <a:r>
              <a:rPr lang="en-NZ" sz="6600" b="1" dirty="0" smtClean="0"/>
              <a:t>Static Images aim to CAPTURE ATTENTION</a:t>
            </a:r>
          </a:p>
          <a:p>
            <a:pPr marL="0" indent="0">
              <a:buNone/>
            </a:pPr>
            <a:endParaRPr lang="en-NZ" dirty="0"/>
          </a:p>
          <a:p>
            <a:pPr marL="0" indent="0" algn="ctr">
              <a:buNone/>
            </a:pPr>
            <a:r>
              <a:rPr lang="en-NZ" dirty="0" smtClean="0"/>
              <a:t>This is achieved by using a variety of VISUAL and VERBAL features and combining them to </a:t>
            </a:r>
          </a:p>
          <a:p>
            <a:pPr marL="0" indent="0" algn="ctr">
              <a:buNone/>
            </a:pPr>
            <a:r>
              <a:rPr lang="en-NZ" dirty="0" smtClean="0"/>
              <a:t>DELIVER A MESSAGE or KEY IDEA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9322126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NZ" dirty="0"/>
              <a:t>Rhetorical Q</a:t>
            </a:r>
            <a:r>
              <a:rPr lang="en-NZ" dirty="0" smtClean="0"/>
              <a:t>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3886200" cy="4038599"/>
          </a:xfrm>
        </p:spPr>
        <p:txBody>
          <a:bodyPr>
            <a:normAutofit/>
          </a:bodyPr>
          <a:lstStyle/>
          <a:p>
            <a:r>
              <a:rPr lang="en-US" sz="2400" dirty="0"/>
              <a:t>Is a question that is asked in order to make a point and without the expectation of a reply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It makes the reader ACTIVE and makes them THINK about what the image is saying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524000"/>
            <a:ext cx="3581400" cy="5058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Emotive L</a:t>
            </a:r>
            <a:r>
              <a:rPr lang="en-GB" dirty="0" smtClean="0"/>
              <a:t>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153400" cy="2057399"/>
          </a:xfrm>
        </p:spPr>
        <p:txBody>
          <a:bodyPr/>
          <a:lstStyle/>
          <a:p>
            <a:r>
              <a:rPr lang="en-US" sz="2400" dirty="0"/>
              <a:t>Language which is charged with </a:t>
            </a:r>
            <a:r>
              <a:rPr lang="en-US" sz="2400" dirty="0" smtClean="0"/>
              <a:t>emotion</a:t>
            </a:r>
          </a:p>
          <a:p>
            <a:r>
              <a:rPr lang="en-US" sz="2400" dirty="0" smtClean="0"/>
              <a:t>Language </a:t>
            </a:r>
            <a:r>
              <a:rPr lang="en-US" sz="2400" dirty="0"/>
              <a:t>deliberately designed to arouse the emotions.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590800"/>
            <a:ext cx="6838950" cy="3972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" y="61713"/>
            <a:ext cx="3886200" cy="1143000"/>
          </a:xfrm>
        </p:spPr>
        <p:txBody>
          <a:bodyPr/>
          <a:lstStyle/>
          <a:p>
            <a:r>
              <a:rPr lang="en-NZ" dirty="0" smtClean="0"/>
              <a:t>Quotes</a:t>
            </a:r>
            <a:endParaRPr lang="en-NZ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147847"/>
            <a:ext cx="3048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 smtClean="0"/>
              <a:t>Using a quote from a book or film can be used to convey a key idea or message</a:t>
            </a:r>
          </a:p>
          <a:p>
            <a:endParaRPr lang="en-NZ" b="1" dirty="0"/>
          </a:p>
          <a:p>
            <a:r>
              <a:rPr lang="en-NZ" b="1" dirty="0" smtClean="0"/>
              <a:t>“Just </a:t>
            </a:r>
            <a:r>
              <a:rPr lang="en-NZ" b="1" dirty="0"/>
              <a:t>because I like ballet doesn't mean I'm a poof, you </a:t>
            </a:r>
            <a:r>
              <a:rPr lang="en-NZ" b="1" dirty="0" smtClean="0"/>
              <a:t>know”</a:t>
            </a:r>
          </a:p>
          <a:p>
            <a:endParaRPr lang="en-NZ" dirty="0"/>
          </a:p>
          <a:p>
            <a:endParaRPr lang="en-NZ" dirty="0" smtClean="0"/>
          </a:p>
          <a:p>
            <a:r>
              <a:rPr lang="en-NZ" b="1" dirty="0" smtClean="0"/>
              <a:t>“I </a:t>
            </a:r>
            <a:r>
              <a:rPr lang="en-NZ" b="1" dirty="0"/>
              <a:t>don't want a childhood. I want to be a ballet </a:t>
            </a:r>
            <a:r>
              <a:rPr lang="en-NZ" b="1" dirty="0" smtClean="0"/>
              <a:t>dancer”</a:t>
            </a:r>
          </a:p>
          <a:p>
            <a:endParaRPr lang="en-NZ" dirty="0" smtClean="0"/>
          </a:p>
          <a:p>
            <a:endParaRPr lang="en-NZ" dirty="0"/>
          </a:p>
          <a:p>
            <a:r>
              <a:rPr lang="en-NZ" b="1" dirty="0" smtClean="0"/>
              <a:t>“All </a:t>
            </a:r>
            <a:r>
              <a:rPr lang="en-NZ" b="1" dirty="0"/>
              <a:t>right for your Nana, for girls. No, not for lads, Billy. Lads do football... or boxing... or wrestling. Not </a:t>
            </a:r>
            <a:r>
              <a:rPr lang="en-NZ" b="1" dirty="0" err="1"/>
              <a:t>friggin</a:t>
            </a:r>
            <a:r>
              <a:rPr lang="en-NZ" b="1" dirty="0"/>
              <a:t>' </a:t>
            </a:r>
            <a:r>
              <a:rPr lang="en-NZ" b="1" dirty="0" smtClean="0"/>
              <a:t>ballet”</a:t>
            </a:r>
          </a:p>
          <a:p>
            <a:endParaRPr lang="en-NZ" dirty="0"/>
          </a:p>
          <a:p>
            <a:endParaRPr lang="en-NZ" dirty="0"/>
          </a:p>
        </p:txBody>
      </p:sp>
      <p:pic>
        <p:nvPicPr>
          <p:cNvPr id="4098" name="Picture 2" descr="http://i2.listal.com/image/890870/936full-billy-elliot-screensho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815" y="316173"/>
            <a:ext cx="5360068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22812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oley\Downloads\Drink Driv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485007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2050" name="Picture 2" descr="C:\Users\Nicoley\Downloads\fightfortheamazon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000" cy="6465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baradene.school.nz\Users\home\staff\guest6\documents\Static Images\all as o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49" y="233361"/>
            <a:ext cx="428625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00600" y="838200"/>
            <a:ext cx="38862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800" dirty="0" smtClean="0"/>
              <a:t>Look at this image …</a:t>
            </a:r>
          </a:p>
          <a:p>
            <a:endParaRPr lang="en-NZ" sz="4800" dirty="0" smtClean="0"/>
          </a:p>
          <a:p>
            <a:endParaRPr lang="en-NZ" sz="4800" dirty="0" smtClean="0"/>
          </a:p>
          <a:p>
            <a:r>
              <a:rPr lang="en-NZ" sz="4800" dirty="0" smtClean="0"/>
              <a:t>Closely… </a:t>
            </a:r>
            <a:r>
              <a:rPr lang="en-NZ" dirty="0" smtClean="0"/>
              <a:t/>
            </a:r>
            <a:br>
              <a:rPr lang="en-NZ" dirty="0" smtClean="0"/>
            </a:br>
            <a:endParaRPr lang="en-NZ" dirty="0" smtClean="0"/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572970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>
            <a:normAutofit/>
          </a:bodyPr>
          <a:lstStyle/>
          <a:p>
            <a:r>
              <a:rPr lang="en-NZ" dirty="0" smtClean="0"/>
              <a:t>Write down the first 3 things you can remember about the image</a:t>
            </a:r>
            <a:br>
              <a:rPr lang="en-NZ" dirty="0" smtClean="0"/>
            </a:br>
            <a:r>
              <a:rPr lang="en-NZ" dirty="0"/>
              <a:t/>
            </a:r>
            <a:br>
              <a:rPr lang="en-NZ" dirty="0"/>
            </a:br>
            <a:r>
              <a:rPr lang="en-NZ" dirty="0" smtClean="0"/>
              <a:t>What Colours? What Images? What Words? What Ideas? </a:t>
            </a:r>
            <a:endParaRPr lang="en-NZ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304800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 smtClean="0"/>
              <a:t>What captured your attention?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690962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NZ" dirty="0" smtClean="0"/>
              <a:t>Visual Features of a Static Image… </a:t>
            </a:r>
            <a:endParaRPr lang="en-NZ" dirty="0"/>
          </a:p>
        </p:txBody>
      </p:sp>
      <p:sp>
        <p:nvSpPr>
          <p:cNvPr id="4" name="TextBox 3"/>
          <p:cNvSpPr txBox="1"/>
          <p:nvPr/>
        </p:nvSpPr>
        <p:spPr>
          <a:xfrm>
            <a:off x="2514600" y="144779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 smtClean="0">
                <a:solidFill>
                  <a:srgbClr val="FF0000"/>
                </a:solidFill>
              </a:rPr>
              <a:t>C</a:t>
            </a:r>
            <a:r>
              <a:rPr lang="en-NZ" sz="4400" b="1" dirty="0" smtClean="0">
                <a:solidFill>
                  <a:srgbClr val="FFC000"/>
                </a:solidFill>
              </a:rPr>
              <a:t>O</a:t>
            </a:r>
            <a:r>
              <a:rPr lang="en-NZ" sz="4400" b="1" dirty="0" smtClean="0">
                <a:solidFill>
                  <a:srgbClr val="FFFF00"/>
                </a:solidFill>
              </a:rPr>
              <a:t>L</a:t>
            </a:r>
            <a:r>
              <a:rPr lang="en-NZ" sz="4400" b="1" dirty="0" smtClean="0">
                <a:solidFill>
                  <a:srgbClr val="33ED49"/>
                </a:solidFill>
              </a:rPr>
              <a:t>O</a:t>
            </a:r>
            <a:r>
              <a:rPr lang="en-NZ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</a:t>
            </a:r>
            <a:r>
              <a:rPr lang="en-NZ" sz="4400" b="1" dirty="0" smtClean="0">
                <a:solidFill>
                  <a:schemeClr val="accent4">
                    <a:lumMod val="75000"/>
                  </a:schemeClr>
                </a:solidFill>
              </a:rPr>
              <a:t>R</a:t>
            </a:r>
            <a:endParaRPr lang="en-NZ" sz="4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988" y="1219200"/>
            <a:ext cx="2974662" cy="440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219200"/>
            <a:ext cx="2971800" cy="440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4"/>
          <p:cNvSpPr txBox="1"/>
          <p:nvPr/>
        </p:nvSpPr>
        <p:spPr>
          <a:xfrm>
            <a:off x="307075" y="5805100"/>
            <a:ext cx="41148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Exaggerated, bright </a:t>
            </a:r>
            <a:r>
              <a:rPr lang="en-US" dirty="0" err="1" smtClean="0"/>
              <a:t>colours</a:t>
            </a:r>
            <a:r>
              <a:rPr lang="en-US" dirty="0" smtClean="0"/>
              <a:t> lead you to think this movie could be a fantasy/magical film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14900" y="5805100"/>
            <a:ext cx="4038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The </a:t>
            </a:r>
            <a:r>
              <a:rPr lang="en-US" dirty="0" err="1" smtClean="0"/>
              <a:t>colour</a:t>
            </a:r>
            <a:r>
              <a:rPr lang="en-US" dirty="0" smtClean="0"/>
              <a:t> pink reinforces that this film is targeting females. Pink is a </a:t>
            </a:r>
            <a:r>
              <a:rPr lang="en-US" dirty="0" err="1" smtClean="0"/>
              <a:t>colour</a:t>
            </a:r>
            <a:r>
              <a:rPr lang="en-US" dirty="0" smtClean="0"/>
              <a:t> that represents fun.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840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9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5350"/>
          </a:xfrm>
        </p:spPr>
        <p:txBody>
          <a:bodyPr>
            <a:normAutofit fontScale="90000"/>
          </a:bodyPr>
          <a:lstStyle/>
          <a:p>
            <a:r>
              <a:rPr lang="en-NZ" sz="3200" dirty="0" smtClean="0"/>
              <a:t>What do you notice about repeated colour in this image? </a:t>
            </a:r>
            <a:endParaRPr lang="en-NZ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69988"/>
            <a:ext cx="82296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47" y="1363639"/>
            <a:ext cx="6660553" cy="5002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934200" y="1371600"/>
            <a:ext cx="1905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 smtClean="0"/>
              <a:t>Yellow in the font matches the yellow in the warrior’s singlet. </a:t>
            </a:r>
          </a:p>
          <a:p>
            <a:endParaRPr lang="en-NZ" sz="2400" dirty="0"/>
          </a:p>
          <a:p>
            <a:r>
              <a:rPr lang="en-NZ" sz="2400" dirty="0" smtClean="0"/>
              <a:t/>
            </a:r>
            <a:br>
              <a:rPr lang="en-NZ" sz="2400" dirty="0" smtClean="0"/>
            </a:br>
            <a:r>
              <a:rPr lang="en-NZ" sz="2400" dirty="0" smtClean="0"/>
              <a:t>White and blue lettering matches the colours of the image</a:t>
            </a:r>
            <a:r>
              <a:rPr lang="en-NZ" dirty="0" smtClean="0"/>
              <a:t>.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036562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noFill/>
        </p:spPr>
        <p:txBody>
          <a:bodyPr/>
          <a:lstStyle/>
          <a:p>
            <a:r>
              <a:rPr lang="en-NZ" dirty="0" smtClean="0">
                <a:solidFill>
                  <a:srgbClr val="FF0000"/>
                </a:solidFill>
              </a:rPr>
              <a:t>Colour can also be a symbol… </a:t>
            </a:r>
            <a:endParaRPr lang="en-NZ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066800"/>
            <a:ext cx="4267200" cy="5522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04800" y="1600200"/>
            <a:ext cx="373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 smtClean="0"/>
              <a:t>Why has the designer selected red for this poster? What does it symbolise? </a:t>
            </a:r>
          </a:p>
          <a:p>
            <a:endParaRPr lang="en-NZ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3164681"/>
            <a:ext cx="3733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NZ" sz="2400" dirty="0" smtClean="0">
              <a:solidFill>
                <a:prstClr val="black"/>
              </a:solidFill>
            </a:endParaRPr>
          </a:p>
          <a:p>
            <a:pPr lvl="0"/>
            <a:r>
              <a:rPr lang="en-NZ" sz="2400" dirty="0" smtClean="0">
                <a:solidFill>
                  <a:prstClr val="black"/>
                </a:solidFill>
              </a:rPr>
              <a:t>There is also an ALLUSION in this image – can anyone recognise it? </a:t>
            </a:r>
          </a:p>
          <a:p>
            <a:pPr lvl="0"/>
            <a:r>
              <a:rPr lang="en-NZ" sz="2400" dirty="0" smtClean="0">
                <a:solidFill>
                  <a:prstClr val="black"/>
                </a:solidFill>
              </a:rPr>
              <a:t>(Note: an allusion is where the creator uses the knowledge that people already have to make links and imply messages)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615030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4965304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eft Arrow 4"/>
          <p:cNvSpPr/>
          <p:nvPr/>
        </p:nvSpPr>
        <p:spPr>
          <a:xfrm>
            <a:off x="3657600" y="4010167"/>
            <a:ext cx="1905000" cy="7620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TextBox 5"/>
          <p:cNvSpPr txBox="1"/>
          <p:nvPr/>
        </p:nvSpPr>
        <p:spPr>
          <a:xfrm>
            <a:off x="5562600" y="1676400"/>
            <a:ext cx="312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The fingerprint replacing the letter ‘O’ is an allusion. </a:t>
            </a:r>
          </a:p>
          <a:p>
            <a:endParaRPr lang="en-NZ" dirty="0"/>
          </a:p>
          <a:p>
            <a:r>
              <a:rPr lang="en-NZ" dirty="0" smtClean="0"/>
              <a:t>It plays on the idea that the audience will associate fingerprints with crime. </a:t>
            </a:r>
          </a:p>
          <a:p>
            <a:r>
              <a:rPr lang="en-NZ" dirty="0" smtClean="0"/>
              <a:t>It therefore gives us a hint about the movie and it’s genre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0277327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Layout &amp; Balance</a:t>
            </a:r>
            <a:endParaRPr lang="en-NZ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" y="1308906"/>
            <a:ext cx="4129755" cy="516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953000" y="14478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Don’t be afraid to have deliberate blank space – it can help balance your poster and make it visually pleasing.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7551" y="3093493"/>
            <a:ext cx="41297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1" y="4800600"/>
            <a:ext cx="4133850" cy="3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05400" y="2819400"/>
            <a:ext cx="35814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dirty="0" smtClean="0"/>
              <a:t>The Rule of Thirds..</a:t>
            </a:r>
          </a:p>
          <a:p>
            <a:endParaRPr lang="en-NZ" dirty="0" smtClean="0"/>
          </a:p>
          <a:p>
            <a:r>
              <a:rPr lang="en-NZ" dirty="0" smtClean="0"/>
              <a:t>The focus image should not be central, but in one of the ‘third’ spaces. This makes the static image more aesthetically pleasing. In this image, it draws our attention upwards.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4740292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670</Words>
  <Application>Microsoft Office PowerPoint</Application>
  <PresentationFormat>On-screen Show (4:3)</PresentationFormat>
  <Paragraphs>87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Static Images – The Elements of a Poster</vt:lpstr>
      <vt:lpstr>PowerPoint Presentation</vt:lpstr>
      <vt:lpstr>PowerPoint Presentation</vt:lpstr>
      <vt:lpstr>Write down the first 3 things you can remember about the image  What Colours? What Images? What Words? What Ideas? </vt:lpstr>
      <vt:lpstr>Visual Features of a Static Image… </vt:lpstr>
      <vt:lpstr>What do you notice about repeated colour in this image? </vt:lpstr>
      <vt:lpstr>Colour can also be a symbol… </vt:lpstr>
      <vt:lpstr>PowerPoint Presentation</vt:lpstr>
      <vt:lpstr>Layout &amp; Balance</vt:lpstr>
      <vt:lpstr>PowerPoint Presentation</vt:lpstr>
      <vt:lpstr>Lines… </vt:lpstr>
      <vt:lpstr>Cropping</vt:lpstr>
      <vt:lpstr>Symbolism…</vt:lpstr>
      <vt:lpstr>PowerPoint Presentation</vt:lpstr>
      <vt:lpstr>Alliteration</vt:lpstr>
      <vt:lpstr>Metaphors or Similes</vt:lpstr>
      <vt:lpstr>Repetition</vt:lpstr>
      <vt:lpstr>Second-Person Pronouns</vt:lpstr>
      <vt:lpstr>Pun</vt:lpstr>
      <vt:lpstr>Rhetorical Question</vt:lpstr>
      <vt:lpstr>Emotive Language</vt:lpstr>
      <vt:lpstr>Quotes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Verbal Techniques in Static Images</dc:title>
  <dc:creator>Renee</dc:creator>
  <cp:lastModifiedBy>Heather Walsh</cp:lastModifiedBy>
  <cp:revision>49</cp:revision>
  <dcterms:created xsi:type="dcterms:W3CDTF">2012-05-09T00:48:56Z</dcterms:created>
  <dcterms:modified xsi:type="dcterms:W3CDTF">2013-03-14T01:03:32Z</dcterms:modified>
</cp:coreProperties>
</file>