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Lst>
  <p:sldSz cy="5143500" cx="9144000"/>
  <p:notesSz cx="6858000" cy="9144000"/>
  <p:embeddedFontLst>
    <p:embeddedFont>
      <p:font typeface="Raleway"/>
      <p:regular r:id="rId16"/>
      <p:bold r:id="rId17"/>
      <p:italic r:id="rId18"/>
      <p:boldItalic r:id="rId19"/>
    </p:embeddedFont>
    <p:embeddedFont>
      <p:font typeface="Lato"/>
      <p:regular r:id="rId20"/>
      <p:bold r:id="rId21"/>
      <p:italic r:id="rId22"/>
      <p:boldItalic r:id="rId23"/>
    </p:embeddedFon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22" Type="http://schemas.openxmlformats.org/officeDocument/2006/relationships/font" Target="fonts/Lato-italic.fntdata"/><Relationship Id="rId21" Type="http://schemas.openxmlformats.org/officeDocument/2006/relationships/font" Target="fonts/Lato-bold.fntdata"/><Relationship Id="rId24" Type="http://schemas.openxmlformats.org/officeDocument/2006/relationships/font" Target="fonts/Comfortaa-regular.fntdata"/><Relationship Id="rId23"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Raleway-bold.fntdata"/><Relationship Id="rId16" Type="http://schemas.openxmlformats.org/officeDocument/2006/relationships/font" Target="fonts/Raleway-regular.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7fc00d1c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7fc00d1c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fc00d1c6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7fc00d1c6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fc00d1c6d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7fc00d1c6d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7fc00d1c6d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7fc00d1c6d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fc00d1c6d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7fc00d1c6d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7fc00d1c6d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fc00d1c6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7fc00d1c6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fc00d1c6d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7fc00d1c6d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7fc00d1c6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7fc00d1c6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C5mIDmJqUbc"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8.png"/><Relationship Id="rId11" Type="http://schemas.openxmlformats.org/officeDocument/2006/relationships/image" Target="../media/image13.png"/><Relationship Id="rId10" Type="http://schemas.openxmlformats.org/officeDocument/2006/relationships/image" Target="../media/image7.png"/><Relationship Id="rId12"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legasea.co.nz/?interesting_fact=what-is-a-rahui"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www.green.earth/news/innovative-steps-taken-to-protect-new-zealands-wildlife"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389575" y="0"/>
            <a:ext cx="5754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Innovative solutions used for conservation</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8</a:t>
            </a:r>
            <a:endParaRPr/>
          </a:p>
        </p:txBody>
      </p:sp>
      <p:pic>
        <p:nvPicPr>
          <p:cNvPr id="149" name="Google Shape;149;p30"/>
          <p:cNvPicPr preferRelativeResize="0"/>
          <p:nvPr/>
        </p:nvPicPr>
        <p:blipFill>
          <a:blip r:embed="rId3">
            <a:alphaModFix/>
          </a:blip>
          <a:stretch>
            <a:fillRect/>
          </a:stretch>
        </p:blipFill>
        <p:spPr>
          <a:xfrm>
            <a:off x="152400" y="2031900"/>
            <a:ext cx="2843025" cy="2959200"/>
          </a:xfrm>
          <a:prstGeom prst="rect">
            <a:avLst/>
          </a:prstGeom>
          <a:noFill/>
          <a:ln>
            <a:noFill/>
          </a:ln>
        </p:spPr>
      </p:pic>
      <p:pic>
        <p:nvPicPr>
          <p:cNvPr id="150" name="Google Shape;150;p30"/>
          <p:cNvPicPr preferRelativeResize="0"/>
          <p:nvPr/>
        </p:nvPicPr>
        <p:blipFill>
          <a:blip r:embed="rId4">
            <a:alphaModFix/>
          </a:blip>
          <a:stretch>
            <a:fillRect/>
          </a:stretch>
        </p:blipFill>
        <p:spPr>
          <a:xfrm>
            <a:off x="3192525" y="2031900"/>
            <a:ext cx="2843024" cy="2959200"/>
          </a:xfrm>
          <a:prstGeom prst="rect">
            <a:avLst/>
          </a:prstGeom>
          <a:noFill/>
          <a:ln>
            <a:noFill/>
          </a:ln>
        </p:spPr>
      </p:pic>
      <p:pic>
        <p:nvPicPr>
          <p:cNvPr id="151" name="Google Shape;151;p30"/>
          <p:cNvPicPr preferRelativeResize="0"/>
          <p:nvPr/>
        </p:nvPicPr>
        <p:blipFill>
          <a:blip r:embed="rId5">
            <a:alphaModFix/>
          </a:blip>
          <a:stretch>
            <a:fillRect/>
          </a:stretch>
        </p:blipFill>
        <p:spPr>
          <a:xfrm>
            <a:off x="6187950" y="2031900"/>
            <a:ext cx="2803651" cy="295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Saving Kauri Trees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the fight to save Kauri trees up to 3:06.</a:t>
            </a:r>
            <a:endParaRPr/>
          </a:p>
        </p:txBody>
      </p:sp>
      <p:pic>
        <p:nvPicPr>
          <p:cNvPr id="158" name="Google Shape;158;p31"/>
          <p:cNvPicPr preferRelativeResize="0"/>
          <p:nvPr/>
        </p:nvPicPr>
        <p:blipFill>
          <a:blip r:embed="rId4">
            <a:alphaModFix/>
          </a:blip>
          <a:stretch>
            <a:fillRect/>
          </a:stretch>
        </p:blipFill>
        <p:spPr>
          <a:xfrm>
            <a:off x="3892100" y="1445850"/>
            <a:ext cx="4355224" cy="23280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Māori commonly use rāhui (banning people from entering places) to protect areas</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Māori protected native species in Aotearoa because they knew how important they are</a:t>
            </a:r>
            <a:r>
              <a:rPr lang="en"/>
              <a:t>.</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Conserving Nature</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Nature is very important for the whole of Aotearoa.</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Māori needed nature to live just like we do right now.</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ways of conserving nature on the right, explain how </a:t>
            </a:r>
            <a:r>
              <a:rPr lang="en" sz="1800">
                <a:solidFill>
                  <a:schemeClr val="dk1"/>
                </a:solidFill>
                <a:highlight>
                  <a:srgbClr val="FFFFFF"/>
                </a:highlight>
                <a:latin typeface="Lato"/>
                <a:ea typeface="Lato"/>
                <a:cs typeface="Lato"/>
                <a:sym typeface="Lato"/>
              </a:rPr>
              <a:t>these are important</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357375" y="67987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rgbClr val="595959"/>
                </a:solidFill>
              </a:rPr>
              <a:t>Clean shoes</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7" name="Google Shape;187;p35"/>
          <p:cNvSpPr txBox="1"/>
          <p:nvPr/>
        </p:nvSpPr>
        <p:spPr>
          <a:xfrm>
            <a:off x="5833250" y="679875"/>
            <a:ext cx="1591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rgbClr val="595959"/>
                </a:solidFill>
              </a:rPr>
              <a:t>Not feeding birds</a:t>
            </a:r>
            <a:endParaRPr>
              <a:solidFill>
                <a:srgbClr val="595959"/>
              </a:solidFill>
            </a:endParaRPr>
          </a:p>
        </p:txBody>
      </p:sp>
      <p:sp>
        <p:nvSpPr>
          <p:cNvPr id="188" name="Google Shape;188;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90" name="Google Shape;190;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Give wildlife space</a:t>
            </a:r>
            <a:endParaRPr>
              <a:solidFill>
                <a:srgbClr val="595959"/>
              </a:solidFill>
            </a:endParaRPr>
          </a:p>
        </p:txBody>
      </p:sp>
      <p:sp>
        <p:nvSpPr>
          <p:cNvPr id="191" name="Google Shape;191;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rgbClr val="595959"/>
                </a:solidFill>
              </a:rPr>
              <a:t>Plant native plants</a:t>
            </a:r>
            <a:endParaRPr>
              <a:solidFill>
                <a:srgbClr val="595959"/>
              </a:solidFill>
            </a:endParaRPr>
          </a:p>
        </p:txBody>
      </p:sp>
      <p:sp>
        <p:nvSpPr>
          <p:cNvPr id="192" name="Google Shape;192;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Help the zoo</a:t>
            </a:r>
            <a:endParaRPr/>
          </a:p>
        </p:txBody>
      </p:sp>
      <p:sp>
        <p:nvSpPr>
          <p:cNvPr id="195" name="Google Shape;195;p35"/>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Pick up trash</a:t>
            </a:r>
            <a:endParaRPr/>
          </a:p>
        </p:txBody>
      </p:sp>
      <p:sp>
        <p:nvSpPr>
          <p:cNvPr id="196" name="Google Shape;196;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8" name="Google Shape;198;p35"/>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Make donations</a:t>
            </a:r>
            <a:endParaRPr/>
          </a:p>
        </p:txBody>
      </p:sp>
      <p:sp>
        <p:nvSpPr>
          <p:cNvPr id="199" name="Google Shape;199;p35"/>
          <p:cNvSpPr txBox="1"/>
          <p:nvPr/>
        </p:nvSpPr>
        <p:spPr>
          <a:xfrm>
            <a:off x="7357375"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a:solidFill>
                  <a:schemeClr val="dk2"/>
                </a:solidFill>
              </a:rPr>
              <a:t>Learning</a:t>
            </a:r>
            <a:endParaRPr/>
          </a:p>
        </p:txBody>
      </p:sp>
      <p:sp>
        <p:nvSpPr>
          <p:cNvPr id="200" name="Google Shape;200;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Pest management</a:t>
            </a:r>
            <a:endParaRPr/>
          </a:p>
        </p:txBody>
      </p:sp>
      <p:sp>
        <p:nvSpPr>
          <p:cNvPr id="203" name="Google Shape;203;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Protect places</a:t>
            </a:r>
            <a:endParaRPr/>
          </a:p>
        </p:txBody>
      </p:sp>
      <p:pic>
        <p:nvPicPr>
          <p:cNvPr id="204" name="Google Shape;204;p35"/>
          <p:cNvPicPr preferRelativeResize="0"/>
          <p:nvPr/>
        </p:nvPicPr>
        <p:blipFill>
          <a:blip r:embed="rId3">
            <a:alphaModFix/>
          </a:blip>
          <a:stretch>
            <a:fillRect/>
          </a:stretch>
        </p:blipFill>
        <p:spPr>
          <a:xfrm>
            <a:off x="7506725" y="123250"/>
            <a:ext cx="1111200" cy="632450"/>
          </a:xfrm>
          <a:prstGeom prst="rect">
            <a:avLst/>
          </a:prstGeom>
          <a:noFill/>
          <a:ln>
            <a:noFill/>
          </a:ln>
        </p:spPr>
      </p:pic>
      <p:pic>
        <p:nvPicPr>
          <p:cNvPr id="205" name="Google Shape;205;p35"/>
          <p:cNvPicPr preferRelativeResize="0"/>
          <p:nvPr/>
        </p:nvPicPr>
        <p:blipFill>
          <a:blip r:embed="rId4">
            <a:alphaModFix/>
          </a:blip>
          <a:stretch>
            <a:fillRect/>
          </a:stretch>
        </p:blipFill>
        <p:spPr>
          <a:xfrm>
            <a:off x="6094699" y="1158825"/>
            <a:ext cx="1101051" cy="645725"/>
          </a:xfrm>
          <a:prstGeom prst="rect">
            <a:avLst/>
          </a:prstGeom>
          <a:noFill/>
          <a:ln>
            <a:noFill/>
          </a:ln>
        </p:spPr>
      </p:pic>
      <p:pic>
        <p:nvPicPr>
          <p:cNvPr id="206" name="Google Shape;206;p35"/>
          <p:cNvPicPr preferRelativeResize="0"/>
          <p:nvPr/>
        </p:nvPicPr>
        <p:blipFill>
          <a:blip r:embed="rId5">
            <a:alphaModFix/>
          </a:blip>
          <a:stretch>
            <a:fillRect/>
          </a:stretch>
        </p:blipFill>
        <p:spPr>
          <a:xfrm>
            <a:off x="7546300" y="1172100"/>
            <a:ext cx="1082851" cy="632450"/>
          </a:xfrm>
          <a:prstGeom prst="rect">
            <a:avLst/>
          </a:prstGeom>
          <a:noFill/>
          <a:ln>
            <a:noFill/>
          </a:ln>
        </p:spPr>
      </p:pic>
      <p:pic>
        <p:nvPicPr>
          <p:cNvPr id="207" name="Google Shape;207;p35"/>
          <p:cNvPicPr preferRelativeResize="0"/>
          <p:nvPr/>
        </p:nvPicPr>
        <p:blipFill>
          <a:blip r:embed="rId6">
            <a:alphaModFix/>
          </a:blip>
          <a:stretch>
            <a:fillRect/>
          </a:stretch>
        </p:blipFill>
        <p:spPr>
          <a:xfrm>
            <a:off x="6090325" y="2150850"/>
            <a:ext cx="1101050" cy="680225"/>
          </a:xfrm>
          <a:prstGeom prst="rect">
            <a:avLst/>
          </a:prstGeom>
          <a:noFill/>
          <a:ln>
            <a:noFill/>
          </a:ln>
        </p:spPr>
      </p:pic>
      <p:pic>
        <p:nvPicPr>
          <p:cNvPr id="208" name="Google Shape;208;p35"/>
          <p:cNvPicPr preferRelativeResize="0"/>
          <p:nvPr/>
        </p:nvPicPr>
        <p:blipFill>
          <a:blip r:embed="rId7">
            <a:alphaModFix/>
          </a:blip>
          <a:stretch>
            <a:fillRect/>
          </a:stretch>
        </p:blipFill>
        <p:spPr>
          <a:xfrm>
            <a:off x="7546300" y="2150850"/>
            <a:ext cx="1082850" cy="680225"/>
          </a:xfrm>
          <a:prstGeom prst="rect">
            <a:avLst/>
          </a:prstGeom>
          <a:noFill/>
          <a:ln>
            <a:noFill/>
          </a:ln>
        </p:spPr>
      </p:pic>
      <p:pic>
        <p:nvPicPr>
          <p:cNvPr id="209" name="Google Shape;209;p35"/>
          <p:cNvPicPr preferRelativeResize="0"/>
          <p:nvPr/>
        </p:nvPicPr>
        <p:blipFill>
          <a:blip r:embed="rId8">
            <a:alphaModFix/>
          </a:blip>
          <a:stretch>
            <a:fillRect/>
          </a:stretch>
        </p:blipFill>
        <p:spPr>
          <a:xfrm>
            <a:off x="6080175" y="3183775"/>
            <a:ext cx="1111199" cy="680225"/>
          </a:xfrm>
          <a:prstGeom prst="rect">
            <a:avLst/>
          </a:prstGeom>
          <a:noFill/>
          <a:ln>
            <a:noFill/>
          </a:ln>
        </p:spPr>
      </p:pic>
      <p:pic>
        <p:nvPicPr>
          <p:cNvPr id="210" name="Google Shape;210;p35"/>
          <p:cNvPicPr preferRelativeResize="0"/>
          <p:nvPr/>
        </p:nvPicPr>
        <p:blipFill>
          <a:blip r:embed="rId9">
            <a:alphaModFix/>
          </a:blip>
          <a:stretch>
            <a:fillRect/>
          </a:stretch>
        </p:blipFill>
        <p:spPr>
          <a:xfrm>
            <a:off x="7546300" y="3183775"/>
            <a:ext cx="1082849" cy="680225"/>
          </a:xfrm>
          <a:prstGeom prst="rect">
            <a:avLst/>
          </a:prstGeom>
          <a:noFill/>
          <a:ln>
            <a:noFill/>
          </a:ln>
        </p:spPr>
      </p:pic>
      <p:pic>
        <p:nvPicPr>
          <p:cNvPr id="211" name="Google Shape;211;p35"/>
          <p:cNvPicPr preferRelativeResize="0"/>
          <p:nvPr/>
        </p:nvPicPr>
        <p:blipFill>
          <a:blip r:embed="rId10">
            <a:alphaModFix/>
          </a:blip>
          <a:stretch>
            <a:fillRect/>
          </a:stretch>
        </p:blipFill>
        <p:spPr>
          <a:xfrm>
            <a:off x="6084550" y="4233900"/>
            <a:ext cx="1111200" cy="558400"/>
          </a:xfrm>
          <a:prstGeom prst="rect">
            <a:avLst/>
          </a:prstGeom>
          <a:noFill/>
          <a:ln>
            <a:noFill/>
          </a:ln>
        </p:spPr>
      </p:pic>
      <p:pic>
        <p:nvPicPr>
          <p:cNvPr id="212" name="Google Shape;212;p35"/>
          <p:cNvPicPr preferRelativeResize="0"/>
          <p:nvPr/>
        </p:nvPicPr>
        <p:blipFill>
          <a:blip r:embed="rId11">
            <a:alphaModFix/>
          </a:blip>
          <a:stretch>
            <a:fillRect/>
          </a:stretch>
        </p:blipFill>
        <p:spPr>
          <a:xfrm>
            <a:off x="7595400" y="4233900"/>
            <a:ext cx="1082850" cy="558399"/>
          </a:xfrm>
          <a:prstGeom prst="rect">
            <a:avLst/>
          </a:prstGeom>
          <a:noFill/>
          <a:ln>
            <a:noFill/>
          </a:ln>
        </p:spPr>
      </p:pic>
      <p:pic>
        <p:nvPicPr>
          <p:cNvPr id="213" name="Google Shape;213;p35"/>
          <p:cNvPicPr preferRelativeResize="0"/>
          <p:nvPr/>
        </p:nvPicPr>
        <p:blipFill>
          <a:blip r:embed="rId12">
            <a:alphaModFix/>
          </a:blip>
          <a:stretch>
            <a:fillRect/>
          </a:stretch>
        </p:blipFill>
        <p:spPr>
          <a:xfrm>
            <a:off x="6094700" y="123250"/>
            <a:ext cx="1101051" cy="645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9" name="Google Shape;219;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In Māori culture, a rāhui is a form of tapu restricting access to, or use of, an area or resource by the kaitiaki of the area in the spirit of kaitiakitanga. It was initially created for the future well-being of people and natural resources</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Look at </a:t>
            </a:r>
            <a:r>
              <a:rPr lang="en" sz="1400">
                <a:solidFill>
                  <a:srgbClr val="333333"/>
                </a:solidFill>
                <a:highlight>
                  <a:schemeClr val="lt1"/>
                </a:highlight>
                <a:latin typeface="Comfortaa"/>
                <a:ea typeface="Comfortaa"/>
                <a:cs typeface="Comfortaa"/>
                <a:sym typeface="Comfortaa"/>
              </a:rPr>
              <a:t>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and click on an example of </a:t>
            </a:r>
            <a:r>
              <a:rPr lang="en" sz="1400">
                <a:solidFill>
                  <a:schemeClr val="dk1"/>
                </a:solidFill>
                <a:highlight>
                  <a:srgbClr val="FFFFFF"/>
                </a:highlight>
                <a:latin typeface="Comfortaa"/>
                <a:ea typeface="Comfortaa"/>
                <a:cs typeface="Comfortaa"/>
                <a:sym typeface="Comfortaa"/>
              </a:rPr>
              <a:t>rāhui. Then summarise the main points </a:t>
            </a:r>
            <a:r>
              <a:rPr lang="en" sz="1400">
                <a:solidFill>
                  <a:srgbClr val="333333"/>
                </a:solidFill>
                <a:highlight>
                  <a:schemeClr val="lt1"/>
                </a:highlight>
                <a:latin typeface="Comfortaa"/>
                <a:ea typeface="Comfortaa"/>
                <a:cs typeface="Comfortaa"/>
                <a:sym typeface="Comfortaa"/>
              </a:rPr>
              <a:t>in your Global Studies book and draw that place to </a:t>
            </a:r>
            <a:r>
              <a:rPr b="1" lang="en" sz="1800" u="sng">
                <a:solidFill>
                  <a:srgbClr val="1C1C1C"/>
                </a:solidFill>
              </a:rPr>
              <a:t>AT LEAST A YEAR SEVEN STANDARD</a:t>
            </a:r>
            <a:r>
              <a:rPr lang="en" sz="1400">
                <a:solidFill>
                  <a:srgbClr val="333333"/>
                </a:solidFill>
                <a:highlight>
                  <a:schemeClr val="lt1"/>
                </a:highlight>
                <a:latin typeface="Comfortaa"/>
                <a:ea typeface="Comfortaa"/>
                <a:cs typeface="Comfortaa"/>
                <a:sym typeface="Comfortaa"/>
              </a:rPr>
              <a:t>.</a:t>
            </a:r>
            <a:endParaRPr sz="1400">
              <a:latin typeface="Comfortaa"/>
              <a:ea typeface="Comfortaa"/>
              <a:cs typeface="Comfortaa"/>
              <a:sym typeface="Comfortaa"/>
            </a:endParaRPr>
          </a:p>
        </p:txBody>
      </p:sp>
      <p:pic>
        <p:nvPicPr>
          <p:cNvPr id="220" name="Google Shape;220;p36"/>
          <p:cNvPicPr preferRelativeResize="0"/>
          <p:nvPr/>
        </p:nvPicPr>
        <p:blipFill rotWithShape="1">
          <a:blip r:embed="rId4">
            <a:alphaModFix/>
          </a:blip>
          <a:srcRect b="0" l="-940" r="940" t="0"/>
          <a:stretch/>
        </p:blipFill>
        <p:spPr>
          <a:xfrm>
            <a:off x="2428038" y="2172400"/>
            <a:ext cx="4209067" cy="2808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26" name="Google Shape;226;p37"/>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Māori survived in Aotearoa by fishing and hunting animals for food and clothing</a:t>
            </a:r>
            <a:r>
              <a:rPr lang="en" sz="1800">
                <a:solidFill>
                  <a:srgbClr val="4D5156"/>
                </a:solidFill>
                <a:highlight>
                  <a:schemeClr val="lt1"/>
                </a:highlight>
              </a:rPr>
              <a:t>. </a:t>
            </a:r>
            <a:r>
              <a:rPr lang="en" sz="1800">
                <a:solidFill>
                  <a:srgbClr val="000000"/>
                </a:solidFill>
                <a:highlight>
                  <a:schemeClr val="lt1"/>
                </a:highlight>
              </a:rPr>
              <a:t>But they still protected native species as they knew how important they were to them</a:t>
            </a:r>
            <a:r>
              <a:rPr lang="en" sz="1800">
                <a:solidFill>
                  <a:schemeClr val="dk1"/>
                </a:solidFill>
                <a:highlight>
                  <a:schemeClr val="lt1"/>
                </a:highlight>
              </a:rPr>
              <a:t>.</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of </a:t>
            </a:r>
            <a:r>
              <a:rPr lang="en" sz="1800" u="sng">
                <a:solidFill>
                  <a:schemeClr val="hlink"/>
                </a:solidFill>
                <a:highlight>
                  <a:schemeClr val="lt1"/>
                </a:highlight>
                <a:hlinkClick r:id="rId3"/>
              </a:rPr>
              <a:t>Innovative steps to protect NZ’s wildlife</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“Innovative ways of protecting NZ’s wildlife.”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of the ways of protecting the wildlife in New Zealand.</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Maori would be grateful for the way which you have all chosen.</a:t>
            </a:r>
            <a:endParaRPr sz="1800">
              <a:solidFill>
                <a:schemeClr val="dk1"/>
              </a:solidFill>
              <a:highlight>
                <a:schemeClr val="lt1"/>
              </a:highlight>
            </a:endParaRPr>
          </a:p>
        </p:txBody>
      </p:sp>
      <p:pic>
        <p:nvPicPr>
          <p:cNvPr id="227" name="Google Shape;227;p37"/>
          <p:cNvPicPr preferRelativeResize="0"/>
          <p:nvPr/>
        </p:nvPicPr>
        <p:blipFill>
          <a:blip r:embed="rId4">
            <a:alphaModFix/>
          </a:blip>
          <a:stretch>
            <a:fillRect/>
          </a:stretch>
        </p:blipFill>
        <p:spPr>
          <a:xfrm>
            <a:off x="6631375" y="122050"/>
            <a:ext cx="2374676" cy="1907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