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aleway"/>
      <p:regular r:id="rId21"/>
      <p:bold r:id="rId22"/>
      <p:italic r:id="rId23"/>
      <p:boldItalic r:id="rId24"/>
    </p:embeddedFon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bb786b348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bb786b348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b786b348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bb786b348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bb786b348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bb786b348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bb786b348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bb786b348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bb786b348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bb786b348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b786b34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b786b34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697ecca3e5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697ecca3e5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697ecca3e5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697ecca3e5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697ecca3e5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697ecca3e5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697ecca3e5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697ecca3e5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97ecca3e5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97ecca3e5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697ecca3e5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697ecca3e5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bb786b348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bb786b348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bb786b348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bb786b348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E2YidQrQuec"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Land Slideshow</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95057"/>
                </a:solidFill>
                <a:highlight>
                  <a:srgbClr val="FFFFFF"/>
                </a:highlight>
                <a:latin typeface="Roboto"/>
                <a:ea typeface="Roboto"/>
                <a:cs typeface="Roboto"/>
                <a:sym typeface="Roboto"/>
              </a:rPr>
              <a:t>L.I: We are </a:t>
            </a:r>
            <a:r>
              <a:rPr b="1" lang="en">
                <a:solidFill>
                  <a:srgbClr val="495057"/>
                </a:solidFill>
                <a:highlight>
                  <a:srgbClr val="FFFFFF"/>
                </a:highlight>
                <a:latin typeface="Roboto"/>
                <a:ea typeface="Roboto"/>
                <a:cs typeface="Roboto"/>
                <a:sym typeface="Roboto"/>
              </a:rPr>
              <a:t>FOCUSING</a:t>
            </a:r>
            <a:r>
              <a:rPr lang="en">
                <a:solidFill>
                  <a:srgbClr val="495057"/>
                </a:solidFill>
                <a:highlight>
                  <a:srgbClr val="FFFFFF"/>
                </a:highlight>
                <a:latin typeface="Roboto"/>
                <a:ea typeface="Roboto"/>
                <a:cs typeface="Roboto"/>
                <a:sym typeface="Roboto"/>
              </a:rPr>
              <a:t> on land by </a:t>
            </a:r>
            <a:r>
              <a:rPr b="1" i="1" lang="en">
                <a:solidFill>
                  <a:srgbClr val="495057"/>
                </a:solidFill>
                <a:highlight>
                  <a:srgbClr val="FFFFFF"/>
                </a:highlight>
                <a:latin typeface="Roboto"/>
                <a:ea typeface="Roboto"/>
                <a:cs typeface="Roboto"/>
                <a:sym typeface="Roboto"/>
              </a:rPr>
              <a:t>comparing</a:t>
            </a:r>
            <a:r>
              <a:rPr lang="en">
                <a:solidFill>
                  <a:srgbClr val="495057"/>
                </a:solidFill>
                <a:highlight>
                  <a:srgbClr val="FFFFFF"/>
                </a:highlight>
                <a:latin typeface="Roboto"/>
                <a:ea typeface="Roboto"/>
                <a:cs typeface="Roboto"/>
                <a:sym typeface="Roboto"/>
              </a:rPr>
              <a:t> the perspectives of the Crown and iwi.</a:t>
            </a:r>
            <a:endParaRPr/>
          </a:p>
        </p:txBody>
      </p:sp>
      <p:pic>
        <p:nvPicPr>
          <p:cNvPr id="60" name="Google Shape;60;p13"/>
          <p:cNvPicPr preferRelativeResize="0"/>
          <p:nvPr/>
        </p:nvPicPr>
        <p:blipFill>
          <a:blip r:embed="rId3">
            <a:alphaModFix/>
          </a:blip>
          <a:stretch>
            <a:fillRect/>
          </a:stretch>
        </p:blipFill>
        <p:spPr>
          <a:xfrm>
            <a:off x="2448275" y="2741625"/>
            <a:ext cx="3979029" cy="2239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
              <a:t>I</a:t>
            </a:r>
            <a:r>
              <a:rPr lang="en"/>
              <a:t>mportant Places In New Zealand’s Past</a:t>
            </a:r>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3600"/>
              <a:t>EUROPE</a:t>
            </a:r>
            <a:r>
              <a:rPr lang="en" sz="3600"/>
              <a:t> includes many countries such as France, Germany, Greece, Switzerland, Italy and Britain. Its people are called Europeans. When some came to settle in NZ they became known also as Pakeha.</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
              <a:t>Important Places In New Zealand’s Past</a:t>
            </a:r>
            <a:endParaRPr/>
          </a:p>
        </p:txBody>
      </p:sp>
      <p:sp>
        <p:nvSpPr>
          <p:cNvPr id="124" name="Google Shape;12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3600"/>
              <a:t>POLYNESIA</a:t>
            </a:r>
            <a:r>
              <a:rPr lang="en" sz="3600"/>
              <a:t> means the many island of the Pacific Ocean from the Hawaiian Islands south to NZ. Ancestors of the Maori came to NZ from Polynesia although nobody knows exactly when, why and from which island.</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
              <a:t>Important Places In New Zealand’s Past</a:t>
            </a:r>
            <a:endParaRPr/>
          </a:p>
        </p:txBody>
      </p:sp>
      <p:sp>
        <p:nvSpPr>
          <p:cNvPr id="130" name="Google Shape;130;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t>After Captain Cook visited </a:t>
            </a:r>
            <a:r>
              <a:rPr b="1" lang="en" sz="3000"/>
              <a:t>AUSTRALIA</a:t>
            </a:r>
            <a:r>
              <a:rPr lang="en" sz="3000"/>
              <a:t> in 1770, Britain sent thousands of convicts to New South Wales (until 1840) and Tasmania (until 1853). Port Jackson (today’s Sydney) in New South Wales grew fast. Non-convict British </a:t>
            </a:r>
            <a:r>
              <a:rPr lang="en" sz="3000"/>
              <a:t>settled</a:t>
            </a:r>
            <a:r>
              <a:rPr lang="en" sz="3000"/>
              <a:t> there; trading ships sailed from there to NZ.</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
              <a:t>Important Places In New Zealand’s Past</a:t>
            </a:r>
            <a:endParaRPr/>
          </a:p>
        </p:txBody>
      </p:sp>
      <p:sp>
        <p:nvSpPr>
          <p:cNvPr id="136" name="Google Shape;13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In </a:t>
            </a:r>
            <a:r>
              <a:rPr b="1" lang="en" sz="2400"/>
              <a:t>NEW ZEALAND</a:t>
            </a:r>
            <a:r>
              <a:rPr lang="en" sz="2400"/>
              <a:t> the Maori chiefs whose ancestors were the first people to come and settle, and the British who arrived later, signed a treaty in 1840 called the Treaty of Waitangi. Named after the place in Northland where it was signed, it made NZ a British colony - a country ruled by Britain. This process is known as colonisation. The treaty set up a relationship between Pakeha and Maori and is still being talked about today.</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42" name="Google Shape;142;p2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You will see a picture of the world map on slide 15. Draw the world map into your Global Studies books and label the places from slides 9 to 13 on it as well as write the descriptions of those places. Also, label another place on the map and write about why it is important to you if that is not one of those places.</a:t>
            </a:r>
            <a:endParaRPr/>
          </a:p>
        </p:txBody>
      </p:sp>
      <p:pic>
        <p:nvPicPr>
          <p:cNvPr id="143" name="Google Shape;143;p26"/>
          <p:cNvPicPr preferRelativeResize="0"/>
          <p:nvPr/>
        </p:nvPicPr>
        <p:blipFill>
          <a:blip r:embed="rId3">
            <a:alphaModFix/>
          </a:blip>
          <a:stretch>
            <a:fillRect/>
          </a:stretch>
        </p:blipFill>
        <p:spPr>
          <a:xfrm>
            <a:off x="3119700" y="152400"/>
            <a:ext cx="5871900" cy="48433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7"/>
          <p:cNvPicPr preferRelativeResize="0"/>
          <p:nvPr/>
        </p:nvPicPr>
        <p:blipFill>
          <a:blip r:embed="rId3">
            <a:alphaModFix/>
          </a:blip>
          <a:stretch>
            <a:fillRect/>
          </a:stretch>
        </p:blipFill>
        <p:spPr>
          <a:xfrm>
            <a:off x="152400" y="152400"/>
            <a:ext cx="8824100" cy="4853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Land Importance</a:t>
            </a:r>
            <a:endParaRPr/>
          </a:p>
        </p:txBody>
      </p:sp>
      <p:sp>
        <p:nvSpPr>
          <p:cNvPr id="66" name="Google Shape;66;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how land is important to different cultures.</a:t>
            </a:r>
            <a:endParaRPr/>
          </a:p>
        </p:txBody>
      </p:sp>
      <p:pic>
        <p:nvPicPr>
          <p:cNvPr id="67" name="Google Shape;67;p14"/>
          <p:cNvPicPr preferRelativeResize="0"/>
          <p:nvPr/>
        </p:nvPicPr>
        <p:blipFill>
          <a:blip r:embed="rId4">
            <a:alphaModFix/>
          </a:blip>
          <a:stretch>
            <a:fillRect/>
          </a:stretch>
        </p:blipFill>
        <p:spPr>
          <a:xfrm>
            <a:off x="3320600" y="152400"/>
            <a:ext cx="5399700" cy="484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Maori Views of Land</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dk2"/>
                </a:solidFill>
              </a:rPr>
              <a:t>The Maori thought the land of New Zealand was important for several reasons:</a:t>
            </a:r>
            <a:endParaRPr>
              <a:solidFill>
                <a:schemeClr val="dk2"/>
              </a:solidFill>
            </a:endParaRPr>
          </a:p>
          <a:p>
            <a:pPr indent="0" lvl="0" marL="0" rtl="0" algn="l">
              <a:lnSpc>
                <a:spcPct val="100000"/>
              </a:lnSpc>
              <a:spcBef>
                <a:spcPts val="0"/>
              </a:spcBef>
              <a:spcAft>
                <a:spcPts val="0"/>
              </a:spcAft>
              <a:buNone/>
            </a:pPr>
            <a:r>
              <a:t/>
            </a:r>
            <a:endParaRPr>
              <a:solidFill>
                <a:schemeClr val="dk2"/>
              </a:solidFill>
            </a:endParaRPr>
          </a:p>
          <a:p>
            <a:pPr indent="-342900" lvl="0" marL="457200" rtl="0" algn="l">
              <a:lnSpc>
                <a:spcPct val="100000"/>
              </a:lnSpc>
              <a:spcBef>
                <a:spcPts val="0"/>
              </a:spcBef>
              <a:spcAft>
                <a:spcPts val="0"/>
              </a:spcAft>
              <a:buClr>
                <a:schemeClr val="dk2"/>
              </a:buClr>
              <a:buSzPts val="1800"/>
              <a:buAutoNum type="arabicPeriod"/>
            </a:pPr>
            <a:r>
              <a:rPr lang="en">
                <a:solidFill>
                  <a:schemeClr val="dk2"/>
                </a:solidFill>
              </a:rPr>
              <a:t>There were forests that gave food, building material, medicine and artwork.</a:t>
            </a:r>
            <a:endParaRPr>
              <a:solidFill>
                <a:schemeClr val="dk2"/>
              </a:solidFill>
            </a:endParaRPr>
          </a:p>
          <a:p>
            <a:pPr indent="-342900" lvl="0" marL="457200" rtl="0" algn="l">
              <a:lnSpc>
                <a:spcPct val="100000"/>
              </a:lnSpc>
              <a:spcBef>
                <a:spcPts val="0"/>
              </a:spcBef>
              <a:spcAft>
                <a:spcPts val="0"/>
              </a:spcAft>
              <a:buClr>
                <a:schemeClr val="dk2"/>
              </a:buClr>
              <a:buSzPts val="1800"/>
              <a:buAutoNum type="arabicPeriod"/>
            </a:pPr>
            <a:r>
              <a:rPr lang="en">
                <a:solidFill>
                  <a:schemeClr val="dk2"/>
                </a:solidFill>
              </a:rPr>
              <a:t>Weapons and tools could be made from wood, stone and bone from the land.</a:t>
            </a:r>
            <a:endParaRPr>
              <a:solidFill>
                <a:schemeClr val="dk2"/>
              </a:solidFill>
            </a:endParaRPr>
          </a:p>
          <a:p>
            <a:pPr indent="-342900" lvl="0" marL="457200" rtl="0" algn="l">
              <a:lnSpc>
                <a:spcPct val="100000"/>
              </a:lnSpc>
              <a:spcBef>
                <a:spcPts val="0"/>
              </a:spcBef>
              <a:spcAft>
                <a:spcPts val="0"/>
              </a:spcAft>
              <a:buClr>
                <a:schemeClr val="dk2"/>
              </a:buClr>
              <a:buSzPts val="1800"/>
              <a:buAutoNum type="arabicPeriod"/>
            </a:pPr>
            <a:r>
              <a:rPr lang="en">
                <a:solidFill>
                  <a:schemeClr val="dk2"/>
                </a:solidFill>
              </a:rPr>
              <a:t>There was lots of flax where the Maori could plait to make clothes or kete (baskets).</a:t>
            </a:r>
            <a:endParaRPr>
              <a:solidFill>
                <a:schemeClr val="dk2"/>
              </a:solidFill>
            </a:endParaRPr>
          </a:p>
          <a:p>
            <a:pPr indent="-342900" lvl="0" marL="457200" rtl="0" algn="l">
              <a:lnSpc>
                <a:spcPct val="100000"/>
              </a:lnSpc>
              <a:spcBef>
                <a:spcPts val="0"/>
              </a:spcBef>
              <a:spcAft>
                <a:spcPts val="0"/>
              </a:spcAft>
              <a:buClr>
                <a:schemeClr val="dk2"/>
              </a:buClr>
              <a:buSzPts val="1800"/>
              <a:buAutoNum type="arabicPeriod"/>
            </a:pPr>
            <a:r>
              <a:rPr lang="en">
                <a:solidFill>
                  <a:schemeClr val="dk2"/>
                </a:solidFill>
              </a:rPr>
              <a:t>Maraes and whares could be made from the natural resources of the land.</a:t>
            </a:r>
            <a:endParaRPr>
              <a:solidFill>
                <a:schemeClr val="dk2"/>
              </a:solidFill>
            </a:endParaRPr>
          </a:p>
          <a:p>
            <a:pPr indent="-342900" lvl="0" marL="457200" rtl="0" algn="l">
              <a:lnSpc>
                <a:spcPct val="100000"/>
              </a:lnSpc>
              <a:spcBef>
                <a:spcPts val="0"/>
              </a:spcBef>
              <a:spcAft>
                <a:spcPts val="0"/>
              </a:spcAft>
              <a:buClr>
                <a:schemeClr val="dk2"/>
              </a:buClr>
              <a:buSzPts val="1800"/>
              <a:buAutoNum type="arabicPeriod"/>
            </a:pPr>
            <a:r>
              <a:rPr lang="en">
                <a:solidFill>
                  <a:schemeClr val="dk2"/>
                </a:solidFill>
              </a:rPr>
              <a:t>Herbal remedies could be made to treat illnesses or injuries with natural resources.</a:t>
            </a:r>
            <a:endParaRPr>
              <a:solidFill>
                <a:schemeClr val="dk2"/>
              </a:solidFill>
            </a:endParaRPr>
          </a:p>
          <a:p>
            <a:pPr indent="-342900" lvl="0" marL="457200" rtl="0" algn="l">
              <a:lnSpc>
                <a:spcPct val="100000"/>
              </a:lnSpc>
              <a:spcBef>
                <a:spcPts val="0"/>
              </a:spcBef>
              <a:spcAft>
                <a:spcPts val="0"/>
              </a:spcAft>
              <a:buClr>
                <a:schemeClr val="dk2"/>
              </a:buClr>
              <a:buSzPts val="1800"/>
              <a:buAutoNum type="arabicPeriod"/>
            </a:pPr>
            <a:r>
              <a:rPr lang="en">
                <a:solidFill>
                  <a:schemeClr val="dk2"/>
                </a:solidFill>
              </a:rPr>
              <a:t>There were numerous animals whose skin might later cover flax rain capes.</a:t>
            </a:r>
            <a:endParaRPr>
              <a:solidFill>
                <a:schemeClr val="dk2"/>
              </a:solidFill>
            </a:endParaRPr>
          </a:p>
          <a:p>
            <a:pPr indent="-342900" lvl="0" marL="457200" rtl="0" algn="l">
              <a:lnSpc>
                <a:spcPct val="100000"/>
              </a:lnSpc>
              <a:spcBef>
                <a:spcPts val="0"/>
              </a:spcBef>
              <a:spcAft>
                <a:spcPts val="0"/>
              </a:spcAft>
              <a:buClr>
                <a:schemeClr val="dk2"/>
              </a:buClr>
              <a:buSzPts val="1800"/>
              <a:buAutoNum type="arabicPeriod"/>
            </a:pPr>
            <a:r>
              <a:rPr lang="en">
                <a:solidFill>
                  <a:schemeClr val="dk2"/>
                </a:solidFill>
              </a:rPr>
              <a:t>Natural resources could be used to make palisade fences to protect the pa.</a:t>
            </a:r>
            <a:endParaRPr>
              <a:solidFill>
                <a:schemeClr val="dk2"/>
              </a:solidFill>
            </a:endParaRPr>
          </a:p>
          <a:p>
            <a:pPr indent="-342900" lvl="0" marL="457200" rtl="0" algn="l">
              <a:lnSpc>
                <a:spcPct val="100000"/>
              </a:lnSpc>
              <a:spcBef>
                <a:spcPts val="0"/>
              </a:spcBef>
              <a:spcAft>
                <a:spcPts val="0"/>
              </a:spcAft>
              <a:buClr>
                <a:schemeClr val="dk2"/>
              </a:buClr>
              <a:buSzPts val="1800"/>
              <a:buAutoNum type="arabicPeriod"/>
            </a:pPr>
            <a:r>
              <a:rPr lang="en">
                <a:solidFill>
                  <a:schemeClr val="dk2"/>
                </a:solidFill>
              </a:rPr>
              <a:t>Natural resources could be used to make pataka on stilts to store food.</a:t>
            </a:r>
            <a:endParaRPr>
              <a:solidFill>
                <a:schemeClr val="dk2"/>
              </a:solidFill>
            </a:endParaRPr>
          </a:p>
          <a:p>
            <a:pPr indent="-342900" lvl="0" marL="457200" rtl="0" algn="l">
              <a:lnSpc>
                <a:spcPct val="100000"/>
              </a:lnSpc>
              <a:spcBef>
                <a:spcPts val="0"/>
              </a:spcBef>
              <a:spcAft>
                <a:spcPts val="0"/>
              </a:spcAft>
              <a:buClr>
                <a:schemeClr val="dk2"/>
              </a:buClr>
              <a:buSzPts val="1800"/>
              <a:buAutoNum type="arabicPeriod"/>
            </a:pPr>
            <a:r>
              <a:rPr lang="en">
                <a:solidFill>
                  <a:schemeClr val="dk2"/>
                </a:solidFill>
              </a:rPr>
              <a:t>Everything had to be respected to honour the gods and goddesses who created all.</a:t>
            </a:r>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79" name="Google Shape;79;p1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Research the specific products which the Maori made or what they did in each of the reasons in the above slide. Then write all of it into your global studies books.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Then write about what you would have made or done with the natural resources in New Zealand if you were living before the Pakeha came to New Zealand.</a:t>
            </a:r>
            <a:endParaRPr/>
          </a:p>
        </p:txBody>
      </p:sp>
      <p:pic>
        <p:nvPicPr>
          <p:cNvPr id="80" name="Google Shape;80;p16"/>
          <p:cNvPicPr preferRelativeResize="0"/>
          <p:nvPr/>
        </p:nvPicPr>
        <p:blipFill>
          <a:blip r:embed="rId3">
            <a:alphaModFix/>
          </a:blip>
          <a:stretch>
            <a:fillRect/>
          </a:stretch>
        </p:blipFill>
        <p:spPr>
          <a:xfrm>
            <a:off x="3172800" y="152400"/>
            <a:ext cx="5783975" cy="4843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Waitangi National Reserve</a:t>
            </a:r>
            <a:endParaRPr/>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Waitangi National Reserve is important because it is:</a:t>
            </a:r>
            <a:endParaRPr/>
          </a:p>
          <a:p>
            <a:pPr indent="-342900" lvl="0" marL="457200" rtl="0" algn="l">
              <a:spcBef>
                <a:spcPts val="1200"/>
              </a:spcBef>
              <a:spcAft>
                <a:spcPts val="0"/>
              </a:spcAft>
              <a:buSzPts val="1800"/>
              <a:buChar char="●"/>
            </a:pPr>
            <a:r>
              <a:rPr lang="en"/>
              <a:t>A beautiful place</a:t>
            </a:r>
            <a:endParaRPr/>
          </a:p>
          <a:p>
            <a:pPr indent="-342900" lvl="0" marL="457200" rtl="0" algn="l">
              <a:spcBef>
                <a:spcPts val="0"/>
              </a:spcBef>
              <a:spcAft>
                <a:spcPts val="0"/>
              </a:spcAft>
              <a:buSzPts val="1800"/>
              <a:buChar char="●"/>
            </a:pPr>
            <a:r>
              <a:rPr lang="en"/>
              <a:t>Popular with overseas tourists</a:t>
            </a:r>
            <a:endParaRPr/>
          </a:p>
          <a:p>
            <a:pPr indent="-342900" lvl="0" marL="457200" rtl="0" algn="l">
              <a:spcBef>
                <a:spcPts val="0"/>
              </a:spcBef>
              <a:spcAft>
                <a:spcPts val="0"/>
              </a:spcAft>
              <a:buSzPts val="1800"/>
              <a:buChar char="●"/>
            </a:pPr>
            <a:r>
              <a:rPr lang="en"/>
              <a:t>In ‘the winterless north’ and has a great climate</a:t>
            </a:r>
            <a:endParaRPr/>
          </a:p>
          <a:p>
            <a:pPr indent="-342900" lvl="0" marL="457200" rtl="0" algn="l">
              <a:spcBef>
                <a:spcPts val="0"/>
              </a:spcBef>
              <a:spcAft>
                <a:spcPts val="0"/>
              </a:spcAft>
              <a:buSzPts val="1800"/>
              <a:buChar char="●"/>
            </a:pPr>
            <a:r>
              <a:rPr lang="en"/>
              <a:t>In the area where some ancestors of the Maori settled when they came to NZ</a:t>
            </a:r>
            <a:endParaRPr/>
          </a:p>
          <a:p>
            <a:pPr indent="-342900" lvl="0" marL="457200" rtl="0" algn="l">
              <a:spcBef>
                <a:spcPts val="0"/>
              </a:spcBef>
              <a:spcAft>
                <a:spcPts val="0"/>
              </a:spcAft>
              <a:buSzPts val="1800"/>
              <a:buChar char="●"/>
            </a:pPr>
            <a:r>
              <a:rPr lang="en"/>
              <a:t>In the area where the earliest Pakeha settled when they came to NZ</a:t>
            </a:r>
            <a:endParaRPr/>
          </a:p>
          <a:p>
            <a:pPr indent="-342900" lvl="0" marL="457200" rtl="0" algn="l">
              <a:spcBef>
                <a:spcPts val="0"/>
              </a:spcBef>
              <a:spcAft>
                <a:spcPts val="0"/>
              </a:spcAft>
              <a:buSzPts val="1800"/>
              <a:buChar char="●"/>
            </a:pPr>
            <a:r>
              <a:rPr lang="en"/>
              <a:t>Where the Treaty of Waitangi was signed in 1840</a:t>
            </a:r>
            <a:endParaRPr/>
          </a:p>
          <a:p>
            <a:pPr indent="-342900" lvl="0" marL="457200" rtl="0" algn="l">
              <a:spcBef>
                <a:spcPts val="0"/>
              </a:spcBef>
              <a:spcAft>
                <a:spcPts val="0"/>
              </a:spcAft>
              <a:buSzPts val="1800"/>
              <a:buChar char="●"/>
            </a:pPr>
            <a:r>
              <a:rPr lang="en"/>
              <a:t>Where some of NZ’s heritage is looked after</a:t>
            </a:r>
            <a:endParaRPr/>
          </a:p>
          <a:p>
            <a:pPr indent="-342900" lvl="0" marL="457200" rtl="0" algn="l">
              <a:spcBef>
                <a:spcPts val="0"/>
              </a:spcBef>
              <a:spcAft>
                <a:spcPts val="0"/>
              </a:spcAft>
              <a:buSzPts val="1800"/>
              <a:buChar char="●"/>
            </a:pPr>
            <a:r>
              <a:rPr lang="en"/>
              <a:t>In the area where Pakeha culture and Maori culture first got to know each other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92" name="Google Shape;92;p1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 the slide 7 you will see a picture of the Venn diagram about Pakeha, Maori and both/overseas. Draw that Venn diagram in your global studies books and write in the Venn diagram how Waitangi National Reserve is a great place for the Pakeha, Maori and both or for other people from overseas. If you do not know how to do a Venn diagram an example of one is shown on slide 8.</a:t>
            </a:r>
            <a:endParaRPr/>
          </a:p>
        </p:txBody>
      </p:sp>
      <p:pic>
        <p:nvPicPr>
          <p:cNvPr id="93" name="Google Shape;93;p18"/>
          <p:cNvPicPr preferRelativeResize="0"/>
          <p:nvPr/>
        </p:nvPicPr>
        <p:blipFill>
          <a:blip r:embed="rId3">
            <a:alphaModFix/>
          </a:blip>
          <a:stretch>
            <a:fillRect/>
          </a:stretch>
        </p:blipFill>
        <p:spPr>
          <a:xfrm>
            <a:off x="3272100" y="152400"/>
            <a:ext cx="5596000" cy="4843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a:blip r:embed="rId3">
            <a:alphaModFix/>
          </a:blip>
          <a:stretch>
            <a:fillRect/>
          </a:stretch>
        </p:blipFill>
        <p:spPr>
          <a:xfrm>
            <a:off x="152400" y="152400"/>
            <a:ext cx="8853649" cy="4843300"/>
          </a:xfrm>
          <a:prstGeom prst="rect">
            <a:avLst/>
          </a:prstGeom>
          <a:noFill/>
          <a:ln>
            <a:noFill/>
          </a:ln>
        </p:spPr>
      </p:pic>
      <p:sp>
        <p:nvSpPr>
          <p:cNvPr id="99" name="Google Shape;99;p19"/>
          <p:cNvSpPr txBox="1"/>
          <p:nvPr/>
        </p:nvSpPr>
        <p:spPr>
          <a:xfrm>
            <a:off x="1271100" y="216775"/>
            <a:ext cx="1704600" cy="3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latin typeface="Source Sans Pro"/>
                <a:ea typeface="Source Sans Pro"/>
                <a:cs typeface="Source Sans Pro"/>
                <a:sym typeface="Source Sans Pro"/>
              </a:rPr>
              <a:t>Pakeha</a:t>
            </a:r>
            <a:endParaRPr sz="1800">
              <a:solidFill>
                <a:schemeClr val="lt2"/>
              </a:solidFill>
              <a:latin typeface="Source Sans Pro"/>
              <a:ea typeface="Source Sans Pro"/>
              <a:cs typeface="Source Sans Pro"/>
              <a:sym typeface="Source Sans Pro"/>
            </a:endParaRPr>
          </a:p>
        </p:txBody>
      </p:sp>
      <p:sp>
        <p:nvSpPr>
          <p:cNvPr id="100" name="Google Shape;100;p19"/>
          <p:cNvSpPr txBox="1"/>
          <p:nvPr/>
        </p:nvSpPr>
        <p:spPr>
          <a:xfrm>
            <a:off x="6562400" y="285750"/>
            <a:ext cx="1143000" cy="3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latin typeface="Source Sans Pro"/>
                <a:ea typeface="Source Sans Pro"/>
                <a:cs typeface="Source Sans Pro"/>
                <a:sym typeface="Source Sans Pro"/>
              </a:rPr>
              <a:t>Maori</a:t>
            </a:r>
            <a:endParaRPr sz="1800">
              <a:solidFill>
                <a:schemeClr val="lt2"/>
              </a:solidFill>
              <a:latin typeface="Source Sans Pro"/>
              <a:ea typeface="Source Sans Pro"/>
              <a:cs typeface="Source Sans Pro"/>
              <a:sym typeface="Source Sans Pro"/>
            </a:endParaRPr>
          </a:p>
        </p:txBody>
      </p:sp>
      <p:sp>
        <p:nvSpPr>
          <p:cNvPr id="101" name="Google Shape;101;p19"/>
          <p:cNvSpPr txBox="1"/>
          <p:nvPr/>
        </p:nvSpPr>
        <p:spPr>
          <a:xfrm>
            <a:off x="3726925" y="246300"/>
            <a:ext cx="1704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latin typeface="Source Sans Pro"/>
                <a:ea typeface="Source Sans Pro"/>
                <a:cs typeface="Source Sans Pro"/>
                <a:sym typeface="Source Sans Pro"/>
              </a:rPr>
              <a:t>Both / Overseas</a:t>
            </a:r>
            <a:endParaRPr sz="1800">
              <a:solidFill>
                <a:schemeClr val="lt2"/>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0"/>
          <p:cNvPicPr preferRelativeResize="0"/>
          <p:nvPr/>
        </p:nvPicPr>
        <p:blipFill>
          <a:blip r:embed="rId3">
            <a:alphaModFix/>
          </a:blip>
          <a:stretch>
            <a:fillRect/>
          </a:stretch>
        </p:blipFill>
        <p:spPr>
          <a:xfrm>
            <a:off x="152400" y="152400"/>
            <a:ext cx="8824100"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Important Places In The Past</a:t>
            </a:r>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t>Great </a:t>
            </a:r>
            <a:r>
              <a:rPr b="1" lang="en" sz="3000"/>
              <a:t>BRITAIN</a:t>
            </a:r>
            <a:r>
              <a:rPr lang="en" sz="3000"/>
              <a:t> is made up of England, Wales, Scotland. The United Kingdom is made up of Great Britain and Northern Ireland. (Southern Ireland rules itself.) People from this area are loosely called British. When some British people came to settle in NZ they became known also as Pakeha.</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