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ae59e21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8ae59e21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08cd35727e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08cd35727e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4ac91ee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4ac91ee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8cd35727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8cd35727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8cd35727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8cd35727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8cd35727e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308cd35727e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08cd35727e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4ac91ee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4ac91ee3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08cd35727e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08cd35727e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8cd35727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08cd35727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08cd35727e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08cd35727e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TrOgdem-WkE"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6.png"/><Relationship Id="rId11" Type="http://schemas.openxmlformats.org/officeDocument/2006/relationships/image" Target="../media/image18.png"/><Relationship Id="rId10" Type="http://schemas.openxmlformats.org/officeDocument/2006/relationships/image" Target="../media/image2.png"/><Relationship Id="rId12" Type="http://schemas.openxmlformats.org/officeDocument/2006/relationships/image" Target="../media/image20.png"/><Relationship Id="rId9"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mailchimp.com/resources/bartering/"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mailchimp.com/resources/how-to-sel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vaia.com/en-us/explanations/history/modern-world-history/barter-system/"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376350" y="39500"/>
            <a:ext cx="5767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Trading between different people</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2</a:t>
            </a:r>
            <a:endParaRPr/>
          </a:p>
        </p:txBody>
      </p:sp>
      <p:pic>
        <p:nvPicPr>
          <p:cNvPr id="149" name="Google Shape;149;p30"/>
          <p:cNvPicPr preferRelativeResize="0"/>
          <p:nvPr/>
        </p:nvPicPr>
        <p:blipFill>
          <a:blip r:embed="rId3">
            <a:alphaModFix/>
          </a:blip>
          <a:stretch>
            <a:fillRect/>
          </a:stretch>
        </p:blipFill>
        <p:spPr>
          <a:xfrm>
            <a:off x="108600" y="2071400"/>
            <a:ext cx="2816999" cy="2919700"/>
          </a:xfrm>
          <a:prstGeom prst="rect">
            <a:avLst/>
          </a:prstGeom>
          <a:noFill/>
          <a:ln>
            <a:noFill/>
          </a:ln>
        </p:spPr>
      </p:pic>
      <p:pic>
        <p:nvPicPr>
          <p:cNvPr id="150" name="Google Shape;150;p30"/>
          <p:cNvPicPr preferRelativeResize="0"/>
          <p:nvPr/>
        </p:nvPicPr>
        <p:blipFill>
          <a:blip r:embed="rId4">
            <a:alphaModFix/>
          </a:blip>
          <a:stretch>
            <a:fillRect/>
          </a:stretch>
        </p:blipFill>
        <p:spPr>
          <a:xfrm>
            <a:off x="3034700" y="2071400"/>
            <a:ext cx="2898600" cy="29197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042400" y="2071400"/>
            <a:ext cx="2949200" cy="2919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Barter System</a:t>
            </a:r>
            <a:endParaRPr/>
          </a:p>
        </p:txBody>
      </p:sp>
      <p:sp>
        <p:nvSpPr>
          <p:cNvPr id="239" name="Google Shape;239;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50">
                <a:solidFill>
                  <a:srgbClr val="344054"/>
                </a:solidFill>
                <a:highlight>
                  <a:srgbClr val="FFFFFF"/>
                </a:highlight>
              </a:rPr>
              <a:t>All exchanges through the barter system operate on the principle of a mutual double coincidence of wants. This means that two parties, each possessing goods or services the other desires, agree to a trade that is beneficial to both. For instance, if you have a bag of grain and desire a pair of shoes, you must find someone who needs grain and is also offering shoes. This need for a double coincidence is the primary hurdle in this system.</a:t>
            </a:r>
            <a:endParaRPr sz="1350">
              <a:solidFill>
                <a:srgbClr val="344054"/>
              </a:solidFill>
              <a:highlight>
                <a:srgbClr val="FFFFFF"/>
              </a:highlight>
            </a:endParaRPr>
          </a:p>
          <a:p>
            <a:pPr indent="0" lvl="0" marL="0" rtl="0" algn="l">
              <a:spcBef>
                <a:spcPts val="1200"/>
              </a:spcBef>
              <a:spcAft>
                <a:spcPts val="0"/>
              </a:spcAft>
              <a:buNone/>
            </a:pPr>
            <a:r>
              <a:rPr lang="en" sz="1350">
                <a:solidFill>
                  <a:srgbClr val="344054"/>
                </a:solidFill>
                <a:highlight>
                  <a:srgbClr val="FFFFFF"/>
                </a:highlight>
              </a:rPr>
              <a:t>To dive deeper, consider a practical example. In ancient societies, a fisherman might trade his catch with a farmer for grains. The farmer further could trade the fish with a blacksmith to obtain tools. In these cases, the value of goods (fish, grains, tools) were determined mutually between the direct trading parties.</a:t>
            </a:r>
            <a:endParaRPr sz="1350">
              <a:solidFill>
                <a:srgbClr val="344054"/>
              </a:solidFill>
              <a:highlight>
                <a:srgbClr val="FFFFFF"/>
              </a:highlight>
            </a:endParaRPr>
          </a:p>
          <a:p>
            <a:pPr indent="0" lvl="0" marL="0" rtl="0" algn="l">
              <a:spcBef>
                <a:spcPts val="1200"/>
              </a:spcBef>
              <a:spcAft>
                <a:spcPts val="1200"/>
              </a:spcAft>
              <a:buNone/>
            </a:pPr>
            <a:r>
              <a:rPr lang="en" sz="1350">
                <a:solidFill>
                  <a:srgbClr val="344054"/>
                </a:solidFill>
                <a:highlight>
                  <a:srgbClr val="FFFFFF"/>
                </a:highlight>
              </a:rPr>
              <a:t>Other examples became more complex as societies began to evolve. Tribes may trade with neighbouring tribes, exchanging stone for ivory or furs for pottery. These deals were likely quite complicated, requiring negotiation and involvement from tribal leaders or elders.</a:t>
            </a:r>
            <a:endParaRPr sz="1350">
              <a:solidFill>
                <a:srgbClr val="344054"/>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Barter Or Trading</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barter or trading and how does it work?</a:t>
            </a:r>
            <a:endParaRPr sz="3000"/>
          </a:p>
        </p:txBody>
      </p:sp>
      <p:pic>
        <p:nvPicPr>
          <p:cNvPr id="158" name="Google Shape;158;p31"/>
          <p:cNvPicPr preferRelativeResize="0"/>
          <p:nvPr/>
        </p:nvPicPr>
        <p:blipFill>
          <a:blip r:embed="rId4">
            <a:alphaModFix/>
          </a:blip>
          <a:stretch>
            <a:fillRect/>
          </a:stretch>
        </p:blipFill>
        <p:spPr>
          <a:xfrm>
            <a:off x="4235250" y="1263650"/>
            <a:ext cx="3645125" cy="2744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Trading or bartering is the earliest form of currency which is still used up until today.</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As societies got bigger and contacted more with others the barter system became more complex.</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Important Method</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Trading or barter is the earliest form of using currency.</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It is still an important method which is used up until today.</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products which people in the past traded with each other, explain which ones you think are the most essential.</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691750" y="67987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Animal skins</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87" name="Google Shape;187;p35"/>
          <p:cNvSpPr txBox="1"/>
          <p:nvPr/>
        </p:nvSpPr>
        <p:spPr>
          <a:xfrm>
            <a:off x="5833250" y="679875"/>
            <a:ext cx="1591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Spices</a:t>
            </a:r>
            <a:r>
              <a:rPr lang="en" sz="1800">
                <a:solidFill>
                  <a:srgbClr val="595959"/>
                </a:solidFill>
              </a:rPr>
              <a:t> </a:t>
            </a:r>
            <a:endParaRPr>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Fish paste</a:t>
            </a:r>
            <a:r>
              <a:rPr lang="en">
                <a:solidFill>
                  <a:srgbClr val="595959"/>
                </a:solidFill>
              </a:rPr>
              <a:t>               </a:t>
            </a:r>
            <a:endParaRPr>
              <a:solidFill>
                <a:schemeClr val="dk1"/>
              </a:solidFill>
            </a:endParaRPr>
          </a:p>
        </p:txBody>
      </p:sp>
      <p:sp>
        <p:nvSpPr>
          <p:cNvPr id="191" name="Google Shape;191;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Olives</a:t>
            </a:r>
            <a:r>
              <a:rPr lang="en" sz="1800">
                <a:solidFill>
                  <a:srgbClr val="595959"/>
                </a:solidFill>
              </a:rPr>
              <a:t>             </a:t>
            </a:r>
            <a:r>
              <a:rPr lang="en" sz="1800">
                <a:solidFill>
                  <a:srgbClr val="595959"/>
                </a:solidFill>
              </a:rPr>
              <a:t>             </a:t>
            </a:r>
            <a:endParaRPr>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Kettles          </a:t>
            </a:r>
            <a:endParaRPr/>
          </a:p>
        </p:txBody>
      </p:sp>
      <p:sp>
        <p:nvSpPr>
          <p:cNvPr id="195" name="Google Shape;195;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Knives      </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Axes         </a:t>
            </a:r>
            <a:endParaRPr/>
          </a:p>
        </p:txBody>
      </p:sp>
      <p:sp>
        <p:nvSpPr>
          <p:cNvPr id="199" name="Google Shape;199;p35"/>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a:solidFill>
                  <a:schemeClr val="dk1"/>
                </a:solidFill>
              </a:rPr>
              <a:t>Wool</a:t>
            </a:r>
            <a:r>
              <a:rPr lang="en" sz="1800">
                <a:solidFill>
                  <a:schemeClr val="dk2"/>
                </a:solidFill>
              </a:rPr>
              <a:t>          </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Coral           </a:t>
            </a:r>
            <a:endParaRPr/>
          </a:p>
        </p:txBody>
      </p:sp>
      <p:sp>
        <p:nvSpPr>
          <p:cNvPr id="203" name="Google Shape;203;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Wine       </a:t>
            </a:r>
            <a:endParaRPr/>
          </a:p>
        </p:txBody>
      </p:sp>
      <p:pic>
        <p:nvPicPr>
          <p:cNvPr id="204" name="Google Shape;204;p35"/>
          <p:cNvPicPr preferRelativeResize="0"/>
          <p:nvPr/>
        </p:nvPicPr>
        <p:blipFill>
          <a:blip r:embed="rId3">
            <a:alphaModFix/>
          </a:blip>
          <a:stretch>
            <a:fillRect/>
          </a:stretch>
        </p:blipFill>
        <p:spPr>
          <a:xfrm>
            <a:off x="6130725" y="88850"/>
            <a:ext cx="1294326" cy="671324"/>
          </a:xfrm>
          <a:prstGeom prst="rect">
            <a:avLst/>
          </a:prstGeom>
          <a:noFill/>
          <a:ln>
            <a:noFill/>
          </a:ln>
        </p:spPr>
      </p:pic>
      <p:pic>
        <p:nvPicPr>
          <p:cNvPr id="205" name="Google Shape;205;p35"/>
          <p:cNvPicPr preferRelativeResize="0"/>
          <p:nvPr/>
        </p:nvPicPr>
        <p:blipFill>
          <a:blip r:embed="rId4">
            <a:alphaModFix/>
          </a:blip>
          <a:stretch>
            <a:fillRect/>
          </a:stretch>
        </p:blipFill>
        <p:spPr>
          <a:xfrm>
            <a:off x="7669775" y="88850"/>
            <a:ext cx="1237274" cy="671326"/>
          </a:xfrm>
          <a:prstGeom prst="rect">
            <a:avLst/>
          </a:prstGeom>
          <a:noFill/>
          <a:ln>
            <a:noFill/>
          </a:ln>
        </p:spPr>
      </p:pic>
      <p:pic>
        <p:nvPicPr>
          <p:cNvPr id="206" name="Google Shape;206;p35"/>
          <p:cNvPicPr preferRelativeResize="0"/>
          <p:nvPr/>
        </p:nvPicPr>
        <p:blipFill>
          <a:blip r:embed="rId5">
            <a:alphaModFix/>
          </a:blip>
          <a:stretch>
            <a:fillRect/>
          </a:stretch>
        </p:blipFill>
        <p:spPr>
          <a:xfrm>
            <a:off x="6130725" y="1155075"/>
            <a:ext cx="1294326" cy="630023"/>
          </a:xfrm>
          <a:prstGeom prst="rect">
            <a:avLst/>
          </a:prstGeom>
          <a:noFill/>
          <a:ln>
            <a:noFill/>
          </a:ln>
        </p:spPr>
      </p:pic>
      <p:pic>
        <p:nvPicPr>
          <p:cNvPr id="207" name="Google Shape;207;p35"/>
          <p:cNvPicPr preferRelativeResize="0"/>
          <p:nvPr/>
        </p:nvPicPr>
        <p:blipFill>
          <a:blip r:embed="rId6">
            <a:alphaModFix/>
          </a:blip>
          <a:stretch>
            <a:fillRect/>
          </a:stretch>
        </p:blipFill>
        <p:spPr>
          <a:xfrm>
            <a:off x="7669775" y="1155075"/>
            <a:ext cx="1237274" cy="630026"/>
          </a:xfrm>
          <a:prstGeom prst="rect">
            <a:avLst/>
          </a:prstGeom>
          <a:noFill/>
          <a:ln>
            <a:noFill/>
          </a:ln>
        </p:spPr>
      </p:pic>
      <p:pic>
        <p:nvPicPr>
          <p:cNvPr id="208" name="Google Shape;208;p35"/>
          <p:cNvPicPr preferRelativeResize="0"/>
          <p:nvPr/>
        </p:nvPicPr>
        <p:blipFill>
          <a:blip r:embed="rId7">
            <a:alphaModFix/>
          </a:blip>
          <a:stretch>
            <a:fillRect/>
          </a:stretch>
        </p:blipFill>
        <p:spPr>
          <a:xfrm>
            <a:off x="6130725" y="2165850"/>
            <a:ext cx="1294324" cy="630025"/>
          </a:xfrm>
          <a:prstGeom prst="rect">
            <a:avLst/>
          </a:prstGeom>
          <a:noFill/>
          <a:ln>
            <a:noFill/>
          </a:ln>
        </p:spPr>
      </p:pic>
      <p:pic>
        <p:nvPicPr>
          <p:cNvPr id="209" name="Google Shape;209;p35"/>
          <p:cNvPicPr preferRelativeResize="0"/>
          <p:nvPr/>
        </p:nvPicPr>
        <p:blipFill>
          <a:blip r:embed="rId8">
            <a:alphaModFix/>
          </a:blip>
          <a:stretch>
            <a:fillRect/>
          </a:stretch>
        </p:blipFill>
        <p:spPr>
          <a:xfrm>
            <a:off x="7669925" y="2171925"/>
            <a:ext cx="1237275" cy="671325"/>
          </a:xfrm>
          <a:prstGeom prst="rect">
            <a:avLst/>
          </a:prstGeom>
          <a:noFill/>
          <a:ln>
            <a:noFill/>
          </a:ln>
        </p:spPr>
      </p:pic>
      <p:pic>
        <p:nvPicPr>
          <p:cNvPr id="210" name="Google Shape;210;p35"/>
          <p:cNvPicPr preferRelativeResize="0"/>
          <p:nvPr/>
        </p:nvPicPr>
        <p:blipFill>
          <a:blip r:embed="rId9">
            <a:alphaModFix/>
          </a:blip>
          <a:stretch>
            <a:fillRect/>
          </a:stretch>
        </p:blipFill>
        <p:spPr>
          <a:xfrm>
            <a:off x="6168225" y="3162375"/>
            <a:ext cx="1294324" cy="671326"/>
          </a:xfrm>
          <a:prstGeom prst="rect">
            <a:avLst/>
          </a:prstGeom>
          <a:noFill/>
          <a:ln>
            <a:noFill/>
          </a:ln>
        </p:spPr>
      </p:pic>
      <p:pic>
        <p:nvPicPr>
          <p:cNvPr id="211" name="Google Shape;211;p35"/>
          <p:cNvPicPr preferRelativeResize="0"/>
          <p:nvPr/>
        </p:nvPicPr>
        <p:blipFill>
          <a:blip r:embed="rId10">
            <a:alphaModFix/>
          </a:blip>
          <a:stretch>
            <a:fillRect/>
          </a:stretch>
        </p:blipFill>
        <p:spPr>
          <a:xfrm>
            <a:off x="7669775" y="3162375"/>
            <a:ext cx="1237275" cy="671325"/>
          </a:xfrm>
          <a:prstGeom prst="rect">
            <a:avLst/>
          </a:prstGeom>
          <a:noFill/>
          <a:ln>
            <a:noFill/>
          </a:ln>
        </p:spPr>
      </p:pic>
      <p:pic>
        <p:nvPicPr>
          <p:cNvPr id="212" name="Google Shape;212;p35"/>
          <p:cNvPicPr preferRelativeResize="0"/>
          <p:nvPr/>
        </p:nvPicPr>
        <p:blipFill>
          <a:blip r:embed="rId11">
            <a:alphaModFix/>
          </a:blip>
          <a:stretch>
            <a:fillRect/>
          </a:stretch>
        </p:blipFill>
        <p:spPr>
          <a:xfrm>
            <a:off x="6168225" y="4138200"/>
            <a:ext cx="1294326" cy="630026"/>
          </a:xfrm>
          <a:prstGeom prst="rect">
            <a:avLst/>
          </a:prstGeom>
          <a:noFill/>
          <a:ln>
            <a:noFill/>
          </a:ln>
        </p:spPr>
      </p:pic>
      <p:pic>
        <p:nvPicPr>
          <p:cNvPr id="213" name="Google Shape;213;p35"/>
          <p:cNvPicPr preferRelativeResize="0"/>
          <p:nvPr/>
        </p:nvPicPr>
        <p:blipFill>
          <a:blip r:embed="rId12">
            <a:alphaModFix/>
          </a:blip>
          <a:stretch>
            <a:fillRect/>
          </a:stretch>
        </p:blipFill>
        <p:spPr>
          <a:xfrm>
            <a:off x="7669925" y="4138200"/>
            <a:ext cx="1237275" cy="630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In business, bartering is a tool that can help you get what you need</a:t>
            </a:r>
            <a:r>
              <a:rPr lang="en" sz="1400">
                <a:solidFill>
                  <a:srgbClr val="000000"/>
                </a:solidFill>
                <a:highlight>
                  <a:srgbClr val="FFFFFF"/>
                </a:highlight>
                <a:latin typeface="Comfortaa"/>
                <a:ea typeface="Comfortaa"/>
                <a:cs typeface="Comfortaa"/>
                <a:sym typeface="Comfortaa"/>
              </a:rPr>
              <a:t>. People such as artists and influencers nowadays will still use barter for themselves and the companies they work for. Bartering is a simple but effective strategy. </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chemeClr val="dk1"/>
                </a:solidFill>
                <a:latin typeface="Comfortaa"/>
                <a:ea typeface="Comfortaa"/>
                <a:cs typeface="Comfortaa"/>
                <a:sym typeface="Comfortaa"/>
              </a:rPr>
              <a:t>Look at this </a:t>
            </a:r>
            <a:r>
              <a:rPr lang="en" sz="1400" u="sng">
                <a:solidFill>
                  <a:srgbClr val="1155CC"/>
                </a:solidFill>
                <a:latin typeface="Comfortaa"/>
                <a:ea typeface="Comfortaa"/>
                <a:cs typeface="Comfortaa"/>
                <a:sym typeface="Comfortaa"/>
                <a:hlinkClick r:id="rId3">
                  <a:extLst>
                    <a:ext uri="{A12FA001-AC4F-418D-AE19-62706E023703}">
                      <ahyp:hlinkClr val="tx"/>
                    </a:ext>
                  </a:extLst>
                </a:hlinkClick>
              </a:rPr>
              <a:t>link</a:t>
            </a:r>
            <a:r>
              <a:rPr lang="en" sz="1400">
                <a:solidFill>
                  <a:schemeClr val="dk1"/>
                </a:solidFill>
                <a:latin typeface="Comfortaa"/>
                <a:ea typeface="Comfortaa"/>
                <a:cs typeface="Comfortaa"/>
                <a:sym typeface="Comfortaa"/>
              </a:rPr>
              <a:t> about bartering. Then summarise the main points in your Global Studies books and draw what it is about to</a:t>
            </a:r>
            <a:r>
              <a:rPr lang="en" sz="1100">
                <a:solidFill>
                  <a:schemeClr val="dk1"/>
                </a:solidFill>
                <a:latin typeface="Trebuchet MS"/>
                <a:ea typeface="Trebuchet MS"/>
                <a:cs typeface="Trebuchet MS"/>
                <a:sym typeface="Trebuchet MS"/>
              </a:rPr>
              <a:t> </a:t>
            </a:r>
            <a:r>
              <a:rPr b="1" lang="en" sz="1800" u="sng">
                <a:solidFill>
                  <a:srgbClr val="1C1C1C"/>
                </a:solidFill>
              </a:rPr>
              <a:t>AT LEAST A YEAR SEVEN STANDARD</a:t>
            </a:r>
            <a:r>
              <a:rPr lang="en" sz="1400">
                <a:solidFill>
                  <a:srgbClr val="333333"/>
                </a:solidFill>
                <a:highlight>
                  <a:srgbClr val="FFFFFF"/>
                </a:highlight>
                <a:latin typeface="Comfortaa"/>
                <a:ea typeface="Comfortaa"/>
                <a:cs typeface="Comfortaa"/>
                <a:sym typeface="Comfortaa"/>
              </a:rPr>
              <a:t>.</a:t>
            </a:r>
            <a:endParaRPr sz="1400">
              <a:latin typeface="Comfortaa"/>
              <a:ea typeface="Comfortaa"/>
              <a:cs typeface="Comfortaa"/>
              <a:sym typeface="Comfortaa"/>
            </a:endParaRPr>
          </a:p>
        </p:txBody>
      </p:sp>
      <p:pic>
        <p:nvPicPr>
          <p:cNvPr id="220" name="Google Shape;220;p36"/>
          <p:cNvPicPr preferRelativeResize="0"/>
          <p:nvPr/>
        </p:nvPicPr>
        <p:blipFill>
          <a:blip r:embed="rId4">
            <a:alphaModFix/>
          </a:blip>
          <a:stretch>
            <a:fillRect/>
          </a:stretch>
        </p:blipFill>
        <p:spPr>
          <a:xfrm>
            <a:off x="2705025" y="2182250"/>
            <a:ext cx="3711999"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Bartering?</a:t>
            </a:r>
            <a:endParaRPr/>
          </a:p>
        </p:txBody>
      </p:sp>
      <p:sp>
        <p:nvSpPr>
          <p:cNvPr id="226" name="Google Shape;226;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Bartering is the trade of goods or services in exchange for other goods or services. No money (cash or credit) is involved in a barter exchange. With bartering, you don't need to </a:t>
            </a:r>
            <a:r>
              <a:rPr lang="en" sz="1200">
                <a:solidFill>
                  <a:srgbClr val="004E56"/>
                </a:solidFill>
                <a:highlight>
                  <a:srgbClr val="FFFFFF"/>
                </a:highlight>
                <a:uFill>
                  <a:noFill/>
                </a:uFill>
                <a:hlinkClick r:id="rId3">
                  <a:extLst>
                    <a:ext uri="{A12FA001-AC4F-418D-AE19-62706E023703}">
                      <ahyp:hlinkClr val="tx"/>
                    </a:ext>
                  </a:extLst>
                </a:hlinkClick>
              </a:rPr>
              <a:t>sell anything</a:t>
            </a:r>
            <a:r>
              <a:rPr lang="en" sz="1200">
                <a:solidFill>
                  <a:schemeClr val="dk1"/>
                </a:solidFill>
                <a:highlight>
                  <a:srgbClr val="FFFFFF"/>
                </a:highlight>
              </a:rPr>
              <a:t>. Instead, you make a trade. Bartering is a cashless exchange system used from the beginning of time.</a:t>
            </a:r>
            <a:endParaRPr sz="1200">
              <a:solidFill>
                <a:schemeClr val="dk1"/>
              </a:solidFill>
              <a:highlight>
                <a:srgbClr val="FFFFFF"/>
              </a:highlight>
            </a:endParaRPr>
          </a:p>
          <a:p>
            <a:pPr indent="0" lvl="0" marL="0" rtl="0" algn="l">
              <a:spcBef>
                <a:spcPts val="2300"/>
              </a:spcBef>
              <a:spcAft>
                <a:spcPts val="0"/>
              </a:spcAft>
              <a:buClr>
                <a:schemeClr val="dk1"/>
              </a:buClr>
              <a:buSzPts val="1100"/>
              <a:buFont typeface="Arial"/>
              <a:buNone/>
            </a:pPr>
            <a:r>
              <a:rPr lang="en" sz="1200">
                <a:solidFill>
                  <a:schemeClr val="dk1"/>
                </a:solidFill>
                <a:highlight>
                  <a:srgbClr val="FFFFFF"/>
                </a:highlight>
              </a:rPr>
              <a:t>As one of the earliest economic systems, bartering was once the main form of obtaining necessary goods, making it the foundation of commerce. Barter exchanges helped develop marketplaces for trade and influenced social structures within ancient societies.</a:t>
            </a:r>
            <a:endParaRPr sz="1200">
              <a:solidFill>
                <a:schemeClr val="dk1"/>
              </a:solidFill>
              <a:highlight>
                <a:srgbClr val="FFFFFF"/>
              </a:highlight>
            </a:endParaRPr>
          </a:p>
          <a:p>
            <a:pPr indent="0" lvl="0" marL="0" rtl="0" algn="l">
              <a:spcBef>
                <a:spcPts val="2300"/>
              </a:spcBef>
              <a:spcAft>
                <a:spcPts val="0"/>
              </a:spcAft>
              <a:buNone/>
            </a:pPr>
            <a:r>
              <a:rPr lang="en" sz="1200">
                <a:solidFill>
                  <a:schemeClr val="dk1"/>
                </a:solidFill>
                <a:highlight>
                  <a:srgbClr val="FFFFFF"/>
                </a:highlight>
              </a:rPr>
              <a:t>Today, it's not common to barter in open marketplaces and trade chickens for milk, for example. However, bartering still holds relevance in today's society and is still actively used in specific situations. Within small businesses and startups, capital and resources are a big concern. The opportunity to exchange goods or services with other businesses can help companies with limited resources acquire what they need.</a:t>
            </a:r>
            <a:endParaRPr sz="1200">
              <a:solidFill>
                <a:schemeClr val="dk1"/>
              </a:solidFill>
              <a:highlight>
                <a:srgbClr val="FFFFFF"/>
              </a:highlight>
            </a:endParaRPr>
          </a:p>
          <a:p>
            <a:pPr indent="0" lvl="0" marL="0" rtl="0" algn="l">
              <a:spcBef>
                <a:spcPts val="2300"/>
              </a:spcBef>
              <a:spcAft>
                <a:spcPts val="0"/>
              </a:spcAft>
              <a:buNone/>
            </a:pPr>
            <a:r>
              <a:rPr lang="en" sz="1200">
                <a:solidFill>
                  <a:srgbClr val="241C15"/>
                </a:solidFill>
                <a:highlight>
                  <a:srgbClr val="FFFFFF"/>
                </a:highlight>
              </a:rPr>
              <a:t>In most barter transactions, businesses or individuals swap goods without using any form of money.</a:t>
            </a:r>
            <a:endParaRPr sz="1200">
              <a:solidFill>
                <a:schemeClr val="dk1"/>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2" name="Google Shape;232;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The barter system dates back to 6000 BC</a:t>
            </a:r>
            <a:r>
              <a:rPr lang="en" sz="1800">
                <a:solidFill>
                  <a:schemeClr val="dk1"/>
                </a:solidFill>
                <a:highlight>
                  <a:schemeClr val="lt1"/>
                </a:highlight>
              </a:rPr>
              <a:t>. </a:t>
            </a:r>
            <a:r>
              <a:rPr lang="en" sz="1800">
                <a:solidFill>
                  <a:schemeClr val="dk1"/>
                </a:solidFill>
                <a:highlight>
                  <a:srgbClr val="FFFFFF"/>
                </a:highlight>
              </a:rPr>
              <a:t>As societies began to expand and contact with others became more common, the barter system became more sophisticated.</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the </a:t>
            </a:r>
            <a:r>
              <a:rPr lang="en" sz="1800" u="sng">
                <a:solidFill>
                  <a:schemeClr val="hlink"/>
                </a:solidFill>
                <a:highlight>
                  <a:schemeClr val="lt1"/>
                </a:highlight>
                <a:hlinkClick r:id="rId3"/>
              </a:rPr>
              <a:t>barter system</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“Barter System.”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type of item for barter from the link above.</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a:t>
            </a:r>
            <a:r>
              <a:rPr lang="en" sz="1800">
                <a:solidFill>
                  <a:schemeClr val="dk1"/>
                </a:solidFill>
              </a:rPr>
              <a:t>examples of how barter works with different people for that type of item</a:t>
            </a:r>
            <a:r>
              <a:rPr lang="en" sz="1800">
                <a:solidFill>
                  <a:schemeClr val="dk1"/>
                </a:solidFill>
                <a:highlight>
                  <a:schemeClr val="lt1"/>
                </a:highlight>
              </a:rPr>
              <a:t>.</a:t>
            </a:r>
            <a:endParaRPr sz="1800">
              <a:solidFill>
                <a:schemeClr val="dk1"/>
              </a:solidFill>
              <a:highlight>
                <a:schemeClr val="lt1"/>
              </a:highlight>
            </a:endParaRPr>
          </a:p>
        </p:txBody>
      </p:sp>
      <p:pic>
        <p:nvPicPr>
          <p:cNvPr id="233" name="Google Shape;233;p38"/>
          <p:cNvPicPr preferRelativeResize="0"/>
          <p:nvPr/>
        </p:nvPicPr>
        <p:blipFill>
          <a:blip r:embed="rId4">
            <a:alphaModFix/>
          </a:blip>
          <a:stretch>
            <a:fillRect/>
          </a:stretch>
        </p:blipFill>
        <p:spPr>
          <a:xfrm>
            <a:off x="6515750" y="122050"/>
            <a:ext cx="2514075" cy="1635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