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Playfair Display"/>
      <p:regular r:id="rId16"/>
      <p:bold r:id="rId17"/>
      <p:italic r:id="rId18"/>
      <p:boldItalic r:id="rId19"/>
    </p:embeddedFont>
    <p:embeddedFont>
      <p:font typeface="Lato"/>
      <p:regular r:id="rId20"/>
      <p:bold r:id="rId21"/>
      <p:italic r:id="rId22"/>
      <p:boldItalic r:id="rId23"/>
    </p:embeddedFont>
    <p:embeddedFont>
      <p:font typeface="Barlow Condensed"/>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22" Type="http://schemas.openxmlformats.org/officeDocument/2006/relationships/font" Target="fonts/Lato-italic.fntdata"/><Relationship Id="rId21" Type="http://schemas.openxmlformats.org/officeDocument/2006/relationships/font" Target="fonts/Lato-bold.fntdata"/><Relationship Id="rId24" Type="http://schemas.openxmlformats.org/officeDocument/2006/relationships/font" Target="fonts/BarlowCondensed-regular.fntdata"/><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arlowCondensed-italic.fntdata"/><Relationship Id="rId25" Type="http://schemas.openxmlformats.org/officeDocument/2006/relationships/font" Target="fonts/BarlowCondensed-bold.fntdata"/><Relationship Id="rId27" Type="http://schemas.openxmlformats.org/officeDocument/2006/relationships/font" Target="fonts/BarlowCondense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PlayfairDisplay-bold.fntdata"/><Relationship Id="rId16" Type="http://schemas.openxmlformats.org/officeDocument/2006/relationships/font" Target="fonts/PlayfairDisplay-regular.fntdata"/><Relationship Id="rId19" Type="http://schemas.openxmlformats.org/officeDocument/2006/relationships/font" Target="fonts/PlayfairDisplay-boldItalic.fntdata"/><Relationship Id="rId18" Type="http://schemas.openxmlformats.org/officeDocument/2006/relationships/font" Target="fonts/PlayfairDispl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d18aeb9c7a_1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d18aeb9c7a_1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d18aeb9c7a_1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d18aeb9c7a_1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d18aeb9c7a_1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d18aeb9c7a_1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d18aeb9c7a_1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d18aeb9c7a_1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d18aeb9c7a_1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d18aeb9c7a_1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d18aeb9c7a_1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d18aeb9c7a_1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d18aeb9c7a_1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d18aeb9c7a_1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d18aeb9c7a_1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d18aeb9c7a_1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dc94e637c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dc94e637c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d18aeb9c7a_1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d18aeb9c7a_1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7_Robinson_Template_SlidesMania_1">
  <p:cSld name="0077_Robinson_Template_SlidesMania_1">
    <p:bg>
      <p:bgPr>
        <a:solidFill>
          <a:srgbClr val="F7F7F7"/>
        </a:solidFill>
      </p:bgPr>
    </p:bg>
    <p:spTree>
      <p:nvGrpSpPr>
        <p:cNvPr id="55" name="Shape 55"/>
        <p:cNvGrpSpPr/>
        <p:nvPr/>
      </p:nvGrpSpPr>
      <p:grpSpPr>
        <a:xfrm>
          <a:off x="0" y="0"/>
          <a:ext cx="0" cy="0"/>
          <a:chOff x="0" y="0"/>
          <a:chExt cx="0" cy="0"/>
        </a:xfrm>
      </p:grpSpPr>
      <p:sp>
        <p:nvSpPr>
          <p:cNvPr id="56" name="Google Shape;56;p13"/>
          <p:cNvSpPr/>
          <p:nvPr/>
        </p:nvSpPr>
        <p:spPr>
          <a:xfrm>
            <a:off x="0" y="3857084"/>
            <a:ext cx="7784400" cy="1286400"/>
          </a:xfrm>
          <a:prstGeom prst="rect">
            <a:avLst/>
          </a:prstGeom>
          <a:solidFill>
            <a:schemeClr val="accent3"/>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7" name="Google Shape;57;p13"/>
          <p:cNvSpPr/>
          <p:nvPr/>
        </p:nvSpPr>
        <p:spPr>
          <a:xfrm>
            <a:off x="6757554" y="0"/>
            <a:ext cx="23865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8" name="Google Shape;58;p13"/>
          <p:cNvSpPr/>
          <p:nvPr/>
        </p:nvSpPr>
        <p:spPr>
          <a:xfrm>
            <a:off x="0" y="0"/>
            <a:ext cx="9144000" cy="128640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59" name="Google Shape;59;p13"/>
          <p:cNvSpPr/>
          <p:nvPr/>
        </p:nvSpPr>
        <p:spPr>
          <a:xfrm>
            <a:off x="280219" y="877527"/>
            <a:ext cx="5811000" cy="3694500"/>
          </a:xfrm>
          <a:prstGeom prst="frame">
            <a:avLst>
              <a:gd fmla="val 4286" name="adj1"/>
            </a:avLst>
          </a:prstGeom>
          <a:solidFill>
            <a:schemeClr val="accen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dk1"/>
              </a:solidFill>
              <a:latin typeface="Calibri"/>
              <a:ea typeface="Calibri"/>
              <a:cs typeface="Calibri"/>
              <a:sym typeface="Calibri"/>
            </a:endParaRPr>
          </a:p>
        </p:txBody>
      </p:sp>
      <p:sp>
        <p:nvSpPr>
          <p:cNvPr id="60" name="Google Shape;60;p13"/>
          <p:cNvSpPr txBox="1"/>
          <p:nvPr/>
        </p:nvSpPr>
        <p:spPr>
          <a:xfrm rot="5400000">
            <a:off x="-509475" y="4648763"/>
            <a:ext cx="1184700" cy="2802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100">
                <a:solidFill>
                  <a:schemeClr val="accent2"/>
                </a:solidFill>
                <a:latin typeface="Barlow Condensed"/>
                <a:ea typeface="Barlow Condensed"/>
                <a:cs typeface="Barlow Condensed"/>
                <a:sym typeface="Barlow Condensed"/>
              </a:rPr>
              <a:t>SLIDESMANIA.COM</a:t>
            </a:r>
            <a:endParaRPr sz="1100">
              <a:solidFill>
                <a:schemeClr val="accent2"/>
              </a:solidFill>
              <a:latin typeface="Barlow Condensed"/>
              <a:ea typeface="Barlow Condensed"/>
              <a:cs typeface="Barlow Condensed"/>
              <a:sym typeface="Barlow Condensed"/>
            </a:endParaRPr>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zhongshan.nz/the-joe-gock-stor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2800"/>
              <a:t>Joe &amp; Fay Gock</a:t>
            </a:r>
            <a:endParaRPr sz="2800"/>
          </a:p>
        </p:txBody>
      </p:sp>
      <p:sp>
        <p:nvSpPr>
          <p:cNvPr id="66" name="Google Shape;66;p14"/>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lnSpcReduction="10000"/>
          </a:bodyPr>
          <a:lstStyle/>
          <a:p>
            <a:pPr indent="0" lvl="0" marL="0" rtl="0" algn="ctr">
              <a:spcBef>
                <a:spcPts val="0"/>
              </a:spcBef>
              <a:spcAft>
                <a:spcPts val="0"/>
              </a:spcAft>
              <a:buNone/>
            </a:pPr>
            <a:r>
              <a:rPr lang="en"/>
              <a:t>1933 - 2018 (Faye)</a:t>
            </a:r>
            <a:br>
              <a:rPr lang="en"/>
            </a:br>
            <a:r>
              <a:rPr lang="en"/>
              <a:t>1928 - Today (Joe)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3"/>
          <p:cNvSpPr txBox="1"/>
          <p:nvPr>
            <p:ph type="title"/>
          </p:nvPr>
        </p:nvSpPr>
        <p:spPr>
          <a:xfrm>
            <a:off x="311700" y="83125"/>
            <a:ext cx="8520600" cy="58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Skim Reading - Joe Gock’s History</a:t>
            </a:r>
            <a:endParaRPr/>
          </a:p>
        </p:txBody>
      </p:sp>
      <p:sp>
        <p:nvSpPr>
          <p:cNvPr id="126" name="Google Shape;126;p23"/>
          <p:cNvSpPr txBox="1"/>
          <p:nvPr>
            <p:ph idx="1" type="body"/>
          </p:nvPr>
        </p:nvSpPr>
        <p:spPr>
          <a:xfrm>
            <a:off x="93525" y="665125"/>
            <a:ext cx="4478400" cy="4478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u="sng">
                <a:solidFill>
                  <a:schemeClr val="hlink"/>
                </a:solidFill>
                <a:hlinkClick r:id="rId3"/>
              </a:rPr>
              <a:t>https://zhongshan.nz/the-joe-gock-story/</a:t>
            </a:r>
            <a:endParaRPr/>
          </a:p>
          <a:p>
            <a:pPr indent="0" lvl="0" marL="0" rtl="0" algn="l">
              <a:spcBef>
                <a:spcPts val="1200"/>
              </a:spcBef>
              <a:spcAft>
                <a:spcPts val="0"/>
              </a:spcAft>
              <a:buNone/>
            </a:pPr>
            <a:r>
              <a:rPr lang="en"/>
              <a:t>This will be our last question for our Chinese perspectives portion of the term!</a:t>
            </a:r>
            <a:br>
              <a:rPr lang="en"/>
            </a:br>
            <a:br>
              <a:rPr lang="en"/>
            </a:br>
            <a:r>
              <a:rPr lang="en"/>
              <a:t>You must </a:t>
            </a:r>
            <a:r>
              <a:rPr b="1" lang="en"/>
              <a:t>skim read</a:t>
            </a:r>
            <a:r>
              <a:rPr lang="en"/>
              <a:t> this lengthy history. You are </a:t>
            </a:r>
            <a:r>
              <a:rPr b="1" lang="en"/>
              <a:t>not</a:t>
            </a:r>
            <a:r>
              <a:rPr lang="en"/>
              <a:t> reading the entire article but searching for relevant information - this skill is very useful for assessments. You are searching, not doing a full project.</a:t>
            </a:r>
            <a:endParaRPr/>
          </a:p>
          <a:p>
            <a:pPr indent="-310832" lvl="0" marL="457200" rtl="0" algn="l">
              <a:spcBef>
                <a:spcPts val="1200"/>
              </a:spcBef>
              <a:spcAft>
                <a:spcPts val="0"/>
              </a:spcAft>
              <a:buSzPct val="100000"/>
              <a:buAutoNum type="arabicPeriod"/>
            </a:pPr>
            <a:r>
              <a:rPr lang="en"/>
              <a:t>What trade name did Joe Gock’s father start farming under the name of in the ‘30s?</a:t>
            </a:r>
            <a:br>
              <a:rPr lang="en"/>
            </a:br>
            <a:endParaRPr/>
          </a:p>
          <a:p>
            <a:pPr indent="-310832" lvl="0" marL="457200" rtl="0" algn="l">
              <a:spcBef>
                <a:spcPts val="0"/>
              </a:spcBef>
              <a:spcAft>
                <a:spcPts val="0"/>
              </a:spcAft>
              <a:buSzPct val="100000"/>
              <a:buAutoNum type="arabicPeriod"/>
            </a:pPr>
            <a:r>
              <a:rPr lang="en"/>
              <a:t>Name at least four different types of vegetables that the Gocks grew in their decades as farmers.</a:t>
            </a:r>
            <a:br>
              <a:rPr lang="en"/>
            </a:br>
            <a:endParaRPr/>
          </a:p>
          <a:p>
            <a:pPr indent="-310832" lvl="0" marL="457200" rtl="0" algn="l">
              <a:spcBef>
                <a:spcPts val="0"/>
              </a:spcBef>
              <a:spcAft>
                <a:spcPts val="0"/>
              </a:spcAft>
              <a:buSzPct val="100000"/>
              <a:buAutoNum type="arabicPeriod"/>
            </a:pPr>
            <a:r>
              <a:rPr lang="en"/>
              <a:t>Why did the Gocks place stickers on their produce?</a:t>
            </a:r>
            <a:br>
              <a:rPr lang="en"/>
            </a:br>
            <a:endParaRPr/>
          </a:p>
          <a:p>
            <a:pPr indent="-310832" lvl="0" marL="457200" rtl="0" algn="l">
              <a:spcBef>
                <a:spcPts val="0"/>
              </a:spcBef>
              <a:spcAft>
                <a:spcPts val="0"/>
              </a:spcAft>
              <a:buSzPct val="100000"/>
              <a:buAutoNum type="arabicPeriod"/>
            </a:pPr>
            <a:r>
              <a:rPr lang="en"/>
              <a:t>How many years did they grow kumara?</a:t>
            </a:r>
            <a:br>
              <a:rPr lang="en"/>
            </a:br>
            <a:endParaRPr/>
          </a:p>
          <a:p>
            <a:pPr indent="-310832" lvl="0" marL="457200" rtl="0" algn="l">
              <a:spcBef>
                <a:spcPts val="0"/>
              </a:spcBef>
              <a:spcAft>
                <a:spcPts val="0"/>
              </a:spcAft>
              <a:buSzPct val="100000"/>
              <a:buAutoNum type="arabicPeriod"/>
            </a:pPr>
            <a:r>
              <a:rPr lang="en"/>
              <a:t>Summary question: How does the story of the Gocks compare to the treatment Chinese NZers got in decades past? Two sentences.</a:t>
            </a:r>
            <a:endParaRPr/>
          </a:p>
        </p:txBody>
      </p:sp>
      <p:sp>
        <p:nvSpPr>
          <p:cNvPr id="127" name="Google Shape;127;p23"/>
          <p:cNvSpPr txBox="1"/>
          <p:nvPr>
            <p:ph idx="2" type="body"/>
          </p:nvPr>
        </p:nvSpPr>
        <p:spPr>
          <a:xfrm>
            <a:off x="4832400" y="665125"/>
            <a:ext cx="3999900" cy="39036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SzPts val="1700"/>
              <a:buAutoNum type="arabicPeriod"/>
            </a:pPr>
            <a:r>
              <a:t/>
            </a:r>
            <a:endParaRPr sz="1700"/>
          </a:p>
          <a:p>
            <a:pPr indent="0" lvl="0" marL="0" rtl="0" algn="l">
              <a:spcBef>
                <a:spcPts val="1200"/>
              </a:spcBef>
              <a:spcAft>
                <a:spcPts val="0"/>
              </a:spcAft>
              <a:buNone/>
            </a:pPr>
            <a:r>
              <a:rPr lang="en" sz="1700"/>
              <a:t>2. </a:t>
            </a:r>
            <a:endParaRPr sz="1700"/>
          </a:p>
          <a:p>
            <a:pPr indent="0" lvl="0" marL="0" rtl="0" algn="l">
              <a:spcBef>
                <a:spcPts val="1200"/>
              </a:spcBef>
              <a:spcAft>
                <a:spcPts val="0"/>
              </a:spcAft>
              <a:buNone/>
            </a:pPr>
            <a:r>
              <a:rPr lang="en" sz="1700"/>
              <a:t>3. </a:t>
            </a:r>
            <a:endParaRPr sz="1700"/>
          </a:p>
          <a:p>
            <a:pPr indent="0" lvl="0" marL="0" rtl="0" algn="l">
              <a:spcBef>
                <a:spcPts val="1200"/>
              </a:spcBef>
              <a:spcAft>
                <a:spcPts val="0"/>
              </a:spcAft>
              <a:buNone/>
            </a:pPr>
            <a:r>
              <a:rPr lang="en" sz="1700"/>
              <a:t>4. </a:t>
            </a:r>
            <a:endParaRPr sz="1700"/>
          </a:p>
          <a:p>
            <a:pPr indent="0" lvl="0" marL="0" rtl="0" algn="l">
              <a:spcBef>
                <a:spcPts val="1200"/>
              </a:spcBef>
              <a:spcAft>
                <a:spcPts val="1200"/>
              </a:spcAft>
              <a:buNone/>
            </a:pPr>
            <a:r>
              <a:rPr lang="en" sz="1700"/>
              <a:t>5. </a:t>
            </a:r>
            <a:endParaRPr sz="17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Who are the Gocks?</a:t>
            </a:r>
            <a:endParaRPr/>
          </a:p>
        </p:txBody>
      </p:sp>
      <p:sp>
        <p:nvSpPr>
          <p:cNvPr id="72" name="Google Shape;72;p15"/>
          <p:cNvSpPr txBox="1"/>
          <p:nvPr>
            <p:ph idx="1" type="body"/>
          </p:nvPr>
        </p:nvSpPr>
        <p:spPr>
          <a:xfrm>
            <a:off x="113150" y="1311300"/>
            <a:ext cx="4332900" cy="3679800"/>
          </a:xfrm>
          <a:prstGeom prst="rect">
            <a:avLst/>
          </a:prstGeom>
        </p:spPr>
        <p:txBody>
          <a:bodyPr anchorCtr="0" anchor="t" bIns="91425" lIns="91425" spcFirstLastPara="1" rIns="91425" wrap="square" tIns="91425">
            <a:normAutofit lnSpcReduction="10000"/>
          </a:bodyPr>
          <a:lstStyle/>
          <a:p>
            <a:pPr indent="0" lvl="0" marL="0" rtl="0" algn="l">
              <a:spcBef>
                <a:spcPts val="600"/>
              </a:spcBef>
              <a:spcAft>
                <a:spcPts val="0"/>
              </a:spcAft>
              <a:buNone/>
            </a:pPr>
            <a:r>
              <a:rPr lang="en" sz="1775">
                <a:solidFill>
                  <a:srgbClr val="050505"/>
                </a:solidFill>
                <a:highlight>
                  <a:srgbClr val="FFFFFF"/>
                </a:highlight>
              </a:rPr>
              <a:t>Joe and Fay Gock were two highly talented horticulturalists - farmers, plant growers - that lived here from 1940 and 1941 onwards. Their families both left China because of the Japanese Occupation during the 1930s and early 1940s. After marrying, they became extremely successful and highly regarded leaders in NZ farming, being credited with many developments in how farming operates in NZ as well as being respected back in China.</a:t>
            </a:r>
            <a:endParaRPr/>
          </a:p>
        </p:txBody>
      </p:sp>
      <p:pic>
        <p:nvPicPr>
          <p:cNvPr id="73" name="Google Shape;73;p15"/>
          <p:cNvPicPr preferRelativeResize="0"/>
          <p:nvPr/>
        </p:nvPicPr>
        <p:blipFill>
          <a:blip r:embed="rId3">
            <a:alphaModFix/>
          </a:blip>
          <a:stretch>
            <a:fillRect/>
          </a:stretch>
        </p:blipFill>
        <p:spPr>
          <a:xfrm>
            <a:off x="4598400" y="152400"/>
            <a:ext cx="4021439"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5640375" y="152400"/>
            <a:ext cx="2808000" cy="526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Early Years, Part 1</a:t>
            </a:r>
            <a:endParaRPr/>
          </a:p>
        </p:txBody>
      </p:sp>
      <p:sp>
        <p:nvSpPr>
          <p:cNvPr id="79" name="Google Shape;79;p16"/>
          <p:cNvSpPr txBox="1"/>
          <p:nvPr>
            <p:ph idx="1" type="body"/>
          </p:nvPr>
        </p:nvSpPr>
        <p:spPr>
          <a:xfrm>
            <a:off x="4997325" y="732300"/>
            <a:ext cx="4094100" cy="42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Japan invaded parts of China in 1931, formally taking control of Shanghai and Beijing by 1937. This resulted in numerous war crimes, such as the violent destruction of many villages and the massacre of entire communities, with mass murder being frequent. In order to escape the highly dangerous situation of the time, many Chinese families emigrated to New Zealand.</a:t>
            </a:r>
            <a:endParaRPr sz="1600"/>
          </a:p>
          <a:p>
            <a:pPr indent="0" lvl="0" marL="0" rtl="0" algn="l">
              <a:spcBef>
                <a:spcPts val="1200"/>
              </a:spcBef>
              <a:spcAft>
                <a:spcPts val="1200"/>
              </a:spcAft>
              <a:buNone/>
            </a:pPr>
            <a:r>
              <a:rPr lang="en" sz="1600"/>
              <a:t>New Zealand was seen as a safe destination that the Japanese Empire could not reach, while still being within a semi-reasonable distance of China should they want to return.</a:t>
            </a:r>
            <a:endParaRPr sz="1600"/>
          </a:p>
        </p:txBody>
      </p:sp>
      <p:pic>
        <p:nvPicPr>
          <p:cNvPr id="80" name="Google Shape;80;p16"/>
          <p:cNvPicPr preferRelativeResize="0"/>
          <p:nvPr/>
        </p:nvPicPr>
        <p:blipFill>
          <a:blip r:embed="rId3">
            <a:alphaModFix/>
          </a:blip>
          <a:stretch>
            <a:fillRect/>
          </a:stretch>
        </p:blipFill>
        <p:spPr>
          <a:xfrm>
            <a:off x="154300" y="152400"/>
            <a:ext cx="4608677" cy="474801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311700" y="82300"/>
            <a:ext cx="2808000" cy="5865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Early Years, Part 2</a:t>
            </a:r>
            <a:endParaRPr/>
          </a:p>
        </p:txBody>
      </p:sp>
      <p:sp>
        <p:nvSpPr>
          <p:cNvPr id="86" name="Google Shape;86;p17"/>
          <p:cNvSpPr txBox="1"/>
          <p:nvPr>
            <p:ph idx="1" type="body"/>
          </p:nvPr>
        </p:nvSpPr>
        <p:spPr>
          <a:xfrm>
            <a:off x="61725" y="668800"/>
            <a:ext cx="3888600" cy="43410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sz="1400"/>
              <a:t>After marrying, Joe and Fay Gock set up a successful market in M</a:t>
            </a:r>
            <a:r>
              <a:rPr lang="en" sz="1500"/>
              <a:t>ā</a:t>
            </a:r>
            <a:r>
              <a:rPr lang="en" sz="1400"/>
              <a:t>ngere: they brought together the knowledge they had picked up from their families, who ran successful food stores in Auckland Central.</a:t>
            </a:r>
            <a:endParaRPr sz="1400"/>
          </a:p>
          <a:p>
            <a:pPr indent="0" lvl="0" marL="0" rtl="0" algn="l">
              <a:spcBef>
                <a:spcPts val="1200"/>
              </a:spcBef>
              <a:spcAft>
                <a:spcPts val="0"/>
              </a:spcAft>
              <a:buNone/>
            </a:pPr>
            <a:r>
              <a:rPr lang="en" sz="1400"/>
              <a:t>However, anti-Chinese discrimination policy from the government of the time (supported by the white population of the 1950s) meant that Chinese immigrants could not buy land or own their own house. Unlike all other immigrants, Chinese immigrants were not allowed to become citizens until 1951, with some restrictions for years after.</a:t>
            </a:r>
            <a:endParaRPr sz="1400"/>
          </a:p>
          <a:p>
            <a:pPr indent="0" lvl="0" marL="0" rtl="0" algn="l">
              <a:spcBef>
                <a:spcPts val="1200"/>
              </a:spcBef>
              <a:spcAft>
                <a:spcPts val="1200"/>
              </a:spcAft>
              <a:buNone/>
            </a:pPr>
            <a:r>
              <a:rPr lang="en" sz="1400"/>
              <a:t>This meant that although they could produce food for the country and own their own businesses, they were legally considered second class citizens, nor </a:t>
            </a:r>
            <a:r>
              <a:rPr lang="en" sz="1400"/>
              <a:t>equal to white individuals who may have escaped from the UK at the same time Joe and Fay’s own families escaped from China.</a:t>
            </a:r>
            <a:endParaRPr sz="1400"/>
          </a:p>
        </p:txBody>
      </p:sp>
      <p:pic>
        <p:nvPicPr>
          <p:cNvPr id="87" name="Google Shape;87;p17"/>
          <p:cNvPicPr preferRelativeResize="0"/>
          <p:nvPr/>
        </p:nvPicPr>
        <p:blipFill>
          <a:blip r:embed="rId3">
            <a:alphaModFix/>
          </a:blip>
          <a:stretch>
            <a:fillRect/>
          </a:stretch>
        </p:blipFill>
        <p:spPr>
          <a:xfrm>
            <a:off x="4010101" y="351200"/>
            <a:ext cx="4819425" cy="42195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Kumara Crisis, Part 2</a:t>
            </a:r>
            <a:endParaRPr/>
          </a:p>
        </p:txBody>
      </p:sp>
      <p:sp>
        <p:nvSpPr>
          <p:cNvPr id="93" name="Google Shape;93;p18"/>
          <p:cNvSpPr txBox="1"/>
          <p:nvPr>
            <p:ph idx="2" type="body"/>
          </p:nvPr>
        </p:nvSpPr>
        <p:spPr>
          <a:xfrm>
            <a:off x="4939500" y="205750"/>
            <a:ext cx="3837000" cy="45879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lang="en"/>
              <a:t>The Kumara Crisis was a major agricultural event in 1950s Aotearoa. </a:t>
            </a:r>
            <a:endParaRPr/>
          </a:p>
          <a:p>
            <a:pPr indent="0" lvl="0" marL="0" rtl="0" algn="l">
              <a:spcBef>
                <a:spcPts val="1200"/>
              </a:spcBef>
              <a:spcAft>
                <a:spcPts val="0"/>
              </a:spcAft>
              <a:buNone/>
            </a:pPr>
            <a:r>
              <a:rPr lang="en"/>
              <a:t>Almost all domestically produced kumara (90%) are grown in Northland, and during the 1950s, a contagious disease known as Black Rot spread across farmlands. </a:t>
            </a:r>
            <a:endParaRPr/>
          </a:p>
          <a:p>
            <a:pPr indent="0" lvl="0" marL="0" rtl="0" algn="l">
              <a:spcBef>
                <a:spcPts val="1200"/>
              </a:spcBef>
              <a:spcAft>
                <a:spcPts val="0"/>
              </a:spcAft>
              <a:buNone/>
            </a:pPr>
            <a:r>
              <a:rPr lang="en"/>
              <a:t>This kumara plague made the plant waste away  and </a:t>
            </a:r>
            <a:r>
              <a:rPr lang="en"/>
              <a:t>seriously</a:t>
            </a:r>
            <a:r>
              <a:rPr lang="en"/>
              <a:t> threatened to wipe </a:t>
            </a:r>
            <a:r>
              <a:rPr lang="en"/>
              <a:t>out kumara production in New Zealand due to the inability of farmers to fight against the Black Rot.</a:t>
            </a:r>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The Kumara Crisis, Part 2</a:t>
            </a:r>
            <a:endParaRPr/>
          </a:p>
        </p:txBody>
      </p:sp>
      <p:sp>
        <p:nvSpPr>
          <p:cNvPr id="99" name="Google Shape;99;p19"/>
          <p:cNvSpPr txBox="1"/>
          <p:nvPr>
            <p:ph idx="2" type="body"/>
          </p:nvPr>
        </p:nvSpPr>
        <p:spPr>
          <a:xfrm>
            <a:off x="4939500" y="133725"/>
            <a:ext cx="3837000" cy="45159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lang="en"/>
              <a:t>A drawback of modern farming techniques is that most food crops for plants are genetically identical, with all the same strengths and weaknesses. Meaning that what makes them desirable will also leave them weak to disease, weather and insects. An issue that affects one crop will often affect a different crop for the same reason. No protection for one, no protection for all.</a:t>
            </a:r>
            <a:endParaRPr/>
          </a:p>
          <a:p>
            <a:pPr indent="0" lvl="0" marL="0" rtl="0" algn="l">
              <a:spcBef>
                <a:spcPts val="1200"/>
              </a:spcBef>
              <a:spcAft>
                <a:spcPts val="1200"/>
              </a:spcAft>
              <a:buNone/>
            </a:pPr>
            <a:r>
              <a:rPr lang="en"/>
              <a:t>This issue of rot killing off agricultural plant life is explored in Interstellar (2014). They didn’t end up having the Gocks to save them.</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5556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How did the</a:t>
            </a:r>
            <a:r>
              <a:rPr lang="en"/>
              <a:t> Gocks save the kumara?</a:t>
            </a:r>
            <a:endParaRPr/>
          </a:p>
        </p:txBody>
      </p:sp>
      <p:sp>
        <p:nvSpPr>
          <p:cNvPr id="105" name="Google Shape;105;p20"/>
          <p:cNvSpPr txBox="1"/>
          <p:nvPr>
            <p:ph idx="1" type="body"/>
          </p:nvPr>
        </p:nvSpPr>
        <p:spPr>
          <a:xfrm>
            <a:off x="113150" y="1389600"/>
            <a:ext cx="4332900" cy="3639600"/>
          </a:xfrm>
          <a:prstGeom prst="rect">
            <a:avLst/>
          </a:prstGeom>
        </p:spPr>
        <p:txBody>
          <a:bodyPr anchorCtr="0" anchor="t" bIns="91425" lIns="91425" spcFirstLastPara="1" rIns="91425" wrap="square" tIns="91425">
            <a:normAutofit lnSpcReduction="10000"/>
          </a:bodyPr>
          <a:lstStyle/>
          <a:p>
            <a:pPr indent="0" lvl="0" marL="0" rtl="0" algn="l">
              <a:spcBef>
                <a:spcPts val="600"/>
              </a:spcBef>
              <a:spcAft>
                <a:spcPts val="0"/>
              </a:spcAft>
              <a:buNone/>
            </a:pPr>
            <a:r>
              <a:rPr lang="en" sz="1500"/>
              <a:t>By breeding a type of kumara that was genetically distinct &amp; resistant to black rot, the kumara was able to fight off the strain and grow to success. </a:t>
            </a:r>
            <a:endParaRPr sz="1500"/>
          </a:p>
          <a:p>
            <a:pPr indent="0" lvl="0" marL="0" rtl="0" algn="l">
              <a:spcBef>
                <a:spcPts val="600"/>
              </a:spcBef>
              <a:spcAft>
                <a:spcPts val="0"/>
              </a:spcAft>
              <a:buNone/>
            </a:pPr>
            <a:r>
              <a:rPr lang="en" sz="1500"/>
              <a:t>The Gocks were </a:t>
            </a:r>
            <a:r>
              <a:rPr lang="en" sz="1500"/>
              <a:t>immediately</a:t>
            </a:r>
            <a:r>
              <a:rPr lang="en" sz="1500"/>
              <a:t> flooded with calls and requests to purchase their strain of kumara as for many farmers, their livelihoods were at stake.</a:t>
            </a:r>
            <a:endParaRPr sz="1500"/>
          </a:p>
          <a:p>
            <a:pPr indent="0" lvl="0" marL="0" rtl="0" algn="l">
              <a:spcBef>
                <a:spcPts val="600"/>
              </a:spcBef>
              <a:spcAft>
                <a:spcPts val="0"/>
              </a:spcAft>
              <a:buNone/>
            </a:pPr>
            <a:r>
              <a:rPr lang="en" sz="1500"/>
              <a:t>However, refusing to unfairly profiteer from the nightmare plaguing the industry, the Gocks donated their kumara stock to other farmers in order to grow their own reserves and breed similar kumara variants.</a:t>
            </a:r>
            <a:endParaRPr sz="1500"/>
          </a:p>
          <a:p>
            <a:pPr indent="0" lvl="0" marL="0" rtl="0" algn="l">
              <a:spcBef>
                <a:spcPts val="600"/>
              </a:spcBef>
              <a:spcAft>
                <a:spcPts val="0"/>
              </a:spcAft>
              <a:buNone/>
            </a:pPr>
            <a:r>
              <a:rPr lang="en" sz="1500"/>
              <a:t>As a result, Aotearoa’s kumara production was saved from collapse.</a:t>
            </a:r>
            <a:endParaRPr sz="1500"/>
          </a:p>
        </p:txBody>
      </p:sp>
      <p:pic>
        <p:nvPicPr>
          <p:cNvPr id="106" name="Google Shape;106;p20"/>
          <p:cNvPicPr preferRelativeResize="0"/>
          <p:nvPr/>
        </p:nvPicPr>
        <p:blipFill>
          <a:blip r:embed="rId3">
            <a:alphaModFix/>
          </a:blip>
          <a:stretch>
            <a:fillRect/>
          </a:stretch>
        </p:blipFill>
        <p:spPr>
          <a:xfrm>
            <a:off x="4968775" y="111250"/>
            <a:ext cx="3220760" cy="4838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555600"/>
            <a:ext cx="30237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Accomplished Farmers</a:t>
            </a:r>
            <a:endParaRPr/>
          </a:p>
        </p:txBody>
      </p:sp>
      <p:sp>
        <p:nvSpPr>
          <p:cNvPr id="112" name="Google Shape;112;p21"/>
          <p:cNvSpPr txBox="1"/>
          <p:nvPr>
            <p:ph idx="1" type="body"/>
          </p:nvPr>
        </p:nvSpPr>
        <p:spPr>
          <a:xfrm>
            <a:off x="93525" y="1311300"/>
            <a:ext cx="3657600" cy="3717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1500"/>
              <a:t>Overall, the Gocks proved themselves to be some of the best farmers this country has ever seen.</a:t>
            </a:r>
            <a:endParaRPr sz="1500"/>
          </a:p>
          <a:p>
            <a:pPr indent="0" lvl="0" marL="0" rtl="0" algn="l">
              <a:spcBef>
                <a:spcPts val="1200"/>
              </a:spcBef>
              <a:spcAft>
                <a:spcPts val="0"/>
              </a:spcAft>
              <a:buNone/>
            </a:pPr>
            <a:r>
              <a:rPr lang="en" sz="1500"/>
              <a:t>Fay proved to be a keen rhubarb farmer, being one of the earliest in NZ to mass produce the vegetable, which has only in the last few decades gotten an audience - </a:t>
            </a:r>
            <a:r>
              <a:rPr lang="en" sz="1500"/>
              <a:t>England</a:t>
            </a:r>
            <a:r>
              <a:rPr lang="en" sz="1500"/>
              <a:t> and Japan were major buyers when their own rhubarb stocks started to plummet.</a:t>
            </a:r>
            <a:endParaRPr sz="1500"/>
          </a:p>
          <a:p>
            <a:pPr indent="0" lvl="0" marL="0" rtl="0" algn="l">
              <a:spcBef>
                <a:spcPts val="1200"/>
              </a:spcBef>
              <a:spcAft>
                <a:spcPts val="1200"/>
              </a:spcAft>
              <a:buNone/>
            </a:pPr>
            <a:r>
              <a:rPr lang="en" sz="1500"/>
              <a:t>The Gocks were behind revolutionary methods in waste management, managing to reduce wasted kumara production from 50% to just 1%.</a:t>
            </a:r>
            <a:endParaRPr sz="1500"/>
          </a:p>
        </p:txBody>
      </p:sp>
      <p:pic>
        <p:nvPicPr>
          <p:cNvPr id="113" name="Google Shape;113;p21"/>
          <p:cNvPicPr preferRelativeResize="0"/>
          <p:nvPr/>
        </p:nvPicPr>
        <p:blipFill>
          <a:blip r:embed="rId3">
            <a:alphaModFix/>
          </a:blip>
          <a:stretch>
            <a:fillRect/>
          </a:stretch>
        </p:blipFill>
        <p:spPr>
          <a:xfrm>
            <a:off x="3843600" y="555600"/>
            <a:ext cx="4407750" cy="4159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1044325" y="62750"/>
            <a:ext cx="6694804" cy="4464600"/>
          </a:xfrm>
          <a:prstGeom prst="rect">
            <a:avLst/>
          </a:prstGeom>
          <a:noFill/>
          <a:ln>
            <a:noFill/>
          </a:ln>
        </p:spPr>
      </p:pic>
      <p:sp>
        <p:nvSpPr>
          <p:cNvPr id="119" name="Google Shape;119;p22"/>
          <p:cNvSpPr txBox="1"/>
          <p:nvPr/>
        </p:nvSpPr>
        <p:spPr>
          <a:xfrm>
            <a:off x="6861425" y="370325"/>
            <a:ext cx="2098500" cy="446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Lato"/>
              <a:ea typeface="Lato"/>
              <a:cs typeface="Lato"/>
              <a:sym typeface="Lato"/>
            </a:endParaRPr>
          </a:p>
        </p:txBody>
      </p:sp>
      <p:sp>
        <p:nvSpPr>
          <p:cNvPr id="120" name="Google Shape;120;p22"/>
          <p:cNvSpPr txBox="1"/>
          <p:nvPr/>
        </p:nvSpPr>
        <p:spPr>
          <a:xfrm>
            <a:off x="1213875" y="4598300"/>
            <a:ext cx="6285300" cy="43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latin typeface="Lato"/>
                <a:ea typeface="Lato"/>
                <a:cs typeface="Lato"/>
                <a:sym typeface="Lato"/>
              </a:rPr>
              <a:t>Now that’s love.</a:t>
            </a:r>
            <a:endParaRPr sz="18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