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1A22B0-2666-455B-997F-850449B00CEC}">
  <a:tblStyle styleId="{E61A22B0-2666-455B-997F-850449B00CE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slide" Target="slides/slide41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Print out match up activity </a:t>
            </a:r>
            <a:endParaRPr/>
          </a:p>
        </p:txBody>
      </p:sp>
      <p:sp>
        <p:nvSpPr>
          <p:cNvPr id="183" name="Google Shape;18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g"/><Relationship Id="rId4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Relationship Id="rId4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jpg"/><Relationship Id="rId4" Type="http://schemas.openxmlformats.org/officeDocument/2006/relationships/image" Target="../media/image3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g"/><Relationship Id="rId4" Type="http://schemas.openxmlformats.org/officeDocument/2006/relationships/image" Target="../media/image2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645" y="836712"/>
            <a:ext cx="2178703" cy="14504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236418" y="332656"/>
            <a:ext cx="6768900" cy="2677800"/>
          </a:xfrm>
          <a:prstGeom prst="rect">
            <a:avLst/>
          </a:prstGeom>
          <a:solidFill>
            <a:srgbClr val="00B0F0"/>
          </a:solidFill>
          <a:ln cap="flat" cmpd="sng" w="508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 colegio</a:t>
            </a:r>
            <a:endParaRPr b="1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talk about your school and give opinions about it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810627" y="3212976"/>
            <a:ext cx="6120600" cy="2862300"/>
          </a:xfrm>
          <a:prstGeom prst="rect">
            <a:avLst/>
          </a:prstGeom>
          <a:noFill/>
          <a:ln cap="flat" cmpd="sng" w="50800">
            <a:solidFill>
              <a:srgbClr val="7030A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talk about the facilities in your school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SHOULD be able to give your opinions about 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COULD use a dictionary to look up more vocabulary </a:t>
            </a:r>
            <a:endParaRPr b="1" i="0" sz="300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401" y="3233385"/>
            <a:ext cx="1854460" cy="279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1187624" y="304800"/>
            <a:ext cx="3672408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¿Cuántos profesores hay?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s.goyocal.com/news_imgs/Teacher_1581_18561997_0_0_6000043_300.jpg"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78130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1259632" y="304800"/>
            <a:ext cx="3600400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¿Cuántas clases hay al día?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michellehenry.fr/timetable2.jpg" id="160" name="Google Shape;1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0" y="2514600"/>
            <a:ext cx="38481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/>
          <p:nvPr/>
        </p:nvSpPr>
        <p:spPr>
          <a:xfrm>
            <a:off x="762000" y="304800"/>
            <a:ext cx="3276600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¿Llevas uniforme?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uniform-direct.com/acatalog/UniformDirect-SecondarySchoolUniforms-TollbarAcademy-LowerSchoolUniform.jpg"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" y="3148012"/>
            <a:ext cx="4324350" cy="292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762000" y="304800"/>
            <a:ext cx="3276600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¿Te gusta tu instituto?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chool-view.org/wp-content/uploads/2010/11/school_right_front.jpg"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2971800"/>
            <a:ext cx="4165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rm4.staticflickr.com/3237/2714022165_d63bf60fb3.jpg" id="173" name="Google Shape;17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5105400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/>
          <p:nvPr>
            <p:ph type="title"/>
          </p:nvPr>
        </p:nvSpPr>
        <p:spPr>
          <a:xfrm>
            <a:off x="722313" y="4653136"/>
            <a:ext cx="7772400" cy="1115839"/>
          </a:xfrm>
          <a:prstGeom prst="roundRect">
            <a:avLst>
              <a:gd fmla="val 16667" name="adj"/>
            </a:avLst>
          </a:prstGeom>
          <a:solidFill>
            <a:srgbClr val="000000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</a:pPr>
            <a:r>
              <a:rPr lang="en-GB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/>
          <p:nvPr>
            <p:ph idx="1" type="body"/>
          </p:nvPr>
        </p:nvSpPr>
        <p:spPr>
          <a:xfrm>
            <a:off x="899592" y="3861048"/>
            <a:ext cx="7416824" cy="648072"/>
          </a:xfrm>
          <a:prstGeom prst="roundRect">
            <a:avLst>
              <a:gd fmla="val 16667" name="adj"/>
            </a:avLst>
          </a:prstGeom>
          <a:solidFill>
            <a:srgbClr val="000000">
              <a:alpha val="8980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GB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/>
        </p:nvSpPr>
        <p:spPr>
          <a:xfrm>
            <a:off x="533400" y="60960"/>
            <a:ext cx="781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Empareja las preguntas con las respuestas. </a:t>
            </a:r>
            <a:endParaRPr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allfreelogo.com/images/vector-thumb/school-girl-on-the-blackboard-vector-prev12444553526yKU1a.jpg"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8200" y="81650"/>
            <a:ext cx="57150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152400" y="699976"/>
            <a:ext cx="2057400" cy="1066800"/>
          </a:xfrm>
          <a:prstGeom prst="wedgeRoundRectCallout">
            <a:avLst>
              <a:gd fmla="val -55478" name="adj1"/>
              <a:gd fmla="val 3808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¿Cómo se llama tu insituto?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152400" y="1828800"/>
            <a:ext cx="2057400" cy="1066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5) ¿A qué hora es la hora de comer?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2427514" y="673858"/>
            <a:ext cx="2057400" cy="1066800"/>
          </a:xfrm>
          <a:prstGeom prst="wedgeRoundRectCallout">
            <a:avLst>
              <a:gd fmla="val -56194" name="adj1"/>
              <a:gd fmla="val 4361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2) ¿A qué hora empiezan las clases?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4724400" y="673858"/>
            <a:ext cx="2057400" cy="1066800"/>
          </a:xfrm>
          <a:prstGeom prst="wedgeRoundRectCallout">
            <a:avLst>
              <a:gd fmla="val -57628" name="adj1"/>
              <a:gd fmla="val 4361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¿A qué hora terminan las clases?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6991894" y="707628"/>
            <a:ext cx="2057400" cy="7773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4) ¿A qué hora es el recreo?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2453640" y="1828800"/>
            <a:ext cx="2057400" cy="808200"/>
          </a:xfrm>
          <a:prstGeom prst="wedgeRoundRectCallout">
            <a:avLst>
              <a:gd fmla="val -58345" name="adj1"/>
              <a:gd fmla="val 47645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6) ¿Cuántos alumnos hay?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4724400" y="1828800"/>
            <a:ext cx="2057400" cy="1066800"/>
          </a:xfrm>
          <a:prstGeom prst="wedgeRoundRectCallout">
            <a:avLst>
              <a:gd fmla="val -56194" name="adj1"/>
              <a:gd fmla="val 270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7) ¿Cuántos profesores hay?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6972300" y="1828800"/>
            <a:ext cx="2057400" cy="1066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8) ¿Cuántas clases hay al día?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2481188" y="2955032"/>
            <a:ext cx="2057400" cy="8214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9) ¿Llevas uniforme?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152400" y="3962400"/>
            <a:ext cx="2057400" cy="8349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Hay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alumnos.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2466703" y="3962400"/>
            <a:ext cx="2057400" cy="8349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Hay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seis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clases al día.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4724400" y="3962400"/>
            <a:ext cx="2057400" cy="1066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Me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gusta mucho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 instituto.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6972300" y="3962400"/>
            <a:ext cx="2057400" cy="8349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Terminan a las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cinco.</a:t>
            </a:r>
            <a:endParaRPr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161109" y="5029200"/>
            <a:ext cx="2057400" cy="1066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 Las clases empiezan a las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ocho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2444932" y="5029200"/>
            <a:ext cx="2057400" cy="8244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f) Mi instituto se llama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4724400" y="5092922"/>
            <a:ext cx="2057400" cy="7857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g)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llevo uniforme.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6991894" y="5029200"/>
            <a:ext cx="2057400" cy="8244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h) El recreo es a las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4724400" y="2955032"/>
            <a:ext cx="2057400" cy="8214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10) ¿Te gusta tu instituto?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2466702" y="5992761"/>
            <a:ext cx="2537400" cy="7485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i) Hay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setenta y cinco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profesores.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6286500" y="6019800"/>
            <a:ext cx="2057400" cy="7215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j) Comemos a las </a:t>
            </a:r>
            <a:r>
              <a:rPr lang="en-GB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-GB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¿Cómo es tu instituto?</a:t>
            </a:r>
            <a:endParaRPr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395288" y="1557338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			+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grande</a:t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moderno</a:t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bonito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limpio</a:t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cálido</a:t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tranquilo</a:t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Arial"/>
              <a:buNone/>
            </a:pPr>
            <a:r>
              <a:rPr b="1" lang="en-GB" sz="24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agradable</a:t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>
            <p:ph idx="2" type="body"/>
          </p:nvPr>
        </p:nvSpPr>
        <p:spPr>
          <a:xfrm>
            <a:off x="5105400" y="1557338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800"/>
              <a:buFont typeface="Arial"/>
              <a:buNone/>
            </a:pPr>
            <a:r>
              <a:rPr b="1" lang="en-GB" sz="480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		-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b="1" sz="4800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5364088" y="2708920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pequeño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5364088" y="3183359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antiguo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5364088" y="3687415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feo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5364088" y="4119463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sucio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5292080" y="4551511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frío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5292080" y="5013176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ruidoso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5220072" y="5415607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desagradable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title"/>
          </p:nvPr>
        </p:nvSpPr>
        <p:spPr>
          <a:xfrm>
            <a:off x="432538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Empareja las palabras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107504" y="1622764"/>
            <a:ext cx="4320480" cy="4853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¿Cómo se llama tu instituto?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¿A qué hora empiezan las clases?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¿A qué hora termninan las clases?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¿A qué hora es el recreo?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¿A qué hora es la hora de comer?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¿Cuántos alumnos hay?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¿Cuántos profesores hay?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¿Cuántas clases hay al día?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¿Llevas uniforme?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¿Te gusta tu instituto?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5148064" y="1628800"/>
            <a:ext cx="3888432" cy="4853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 mil alumnos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 cinco clases al día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 gusta mucho mi instituto</a:t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Terminan a las cinco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clases empiezan a las ocho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 instituto se llama Instituto Maristas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llevo uniforme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recreo es a las once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 setenta profesores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hora de comer es a las dos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29"/>
          <p:cNvCxnSpPr/>
          <p:nvPr/>
        </p:nvCxnSpPr>
        <p:spPr>
          <a:xfrm flipH="1" rot="10800000">
            <a:off x="3294437" y="1844824"/>
            <a:ext cx="1853627" cy="2791602"/>
          </a:xfrm>
          <a:prstGeom prst="straightConnector1">
            <a:avLst/>
          </a:prstGeom>
          <a:noFill/>
          <a:ln cap="flat" cmpd="sng" w="38100">
            <a:solidFill>
              <a:srgbClr val="A5A5A5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29" name="Google Shape;229;p29"/>
          <p:cNvCxnSpPr/>
          <p:nvPr/>
        </p:nvCxnSpPr>
        <p:spPr>
          <a:xfrm>
            <a:off x="1250129" y="4205921"/>
            <a:ext cx="3897935" cy="1544965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0" name="Google Shape;230;p29"/>
          <p:cNvCxnSpPr/>
          <p:nvPr/>
        </p:nvCxnSpPr>
        <p:spPr>
          <a:xfrm>
            <a:off x="3626857" y="3508648"/>
            <a:ext cx="1651903" cy="1525488"/>
          </a:xfrm>
          <a:prstGeom prst="straightConnector1">
            <a:avLst/>
          </a:prstGeom>
          <a:noFill/>
          <a:ln cap="flat" cmpd="sng" w="38100">
            <a:solidFill>
              <a:srgbClr val="FF3399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1" name="Google Shape;231;p29"/>
          <p:cNvCxnSpPr/>
          <p:nvPr/>
        </p:nvCxnSpPr>
        <p:spPr>
          <a:xfrm>
            <a:off x="4050521" y="1725636"/>
            <a:ext cx="1097543" cy="2246862"/>
          </a:xfrm>
          <a:prstGeom prst="straightConnector1">
            <a:avLst/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2" name="Google Shape;232;p29"/>
          <p:cNvCxnSpPr/>
          <p:nvPr/>
        </p:nvCxnSpPr>
        <p:spPr>
          <a:xfrm>
            <a:off x="1219596" y="2420888"/>
            <a:ext cx="3928468" cy="883390"/>
          </a:xfrm>
          <a:prstGeom prst="straightConnector1">
            <a:avLst/>
          </a:prstGeom>
          <a:noFill/>
          <a:ln cap="flat" cmpd="sng" w="38100">
            <a:solidFill>
              <a:srgbClr val="FABF8E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3" name="Google Shape;233;p29"/>
          <p:cNvCxnSpPr/>
          <p:nvPr/>
        </p:nvCxnSpPr>
        <p:spPr>
          <a:xfrm flipH="1" rot="10800000">
            <a:off x="1310256" y="2862583"/>
            <a:ext cx="3837808" cy="314389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4" name="Google Shape;234;p29"/>
          <p:cNvCxnSpPr/>
          <p:nvPr/>
        </p:nvCxnSpPr>
        <p:spPr>
          <a:xfrm flipH="1" rot="10800000">
            <a:off x="3319099" y="2636912"/>
            <a:ext cx="1828965" cy="3481115"/>
          </a:xfrm>
          <a:prstGeom prst="straightConnector1">
            <a:avLst/>
          </a:prstGeom>
          <a:noFill/>
          <a:ln cap="flat" cmpd="sng" w="38100">
            <a:solidFill>
              <a:srgbClr val="92CCDC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5" name="Google Shape;235;p29"/>
          <p:cNvCxnSpPr/>
          <p:nvPr/>
        </p:nvCxnSpPr>
        <p:spPr>
          <a:xfrm flipH="1" rot="10800000">
            <a:off x="2898393" y="4904420"/>
            <a:ext cx="2249671" cy="612812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6" name="Google Shape;236;p29"/>
          <p:cNvCxnSpPr/>
          <p:nvPr/>
        </p:nvCxnSpPr>
        <p:spPr>
          <a:xfrm flipH="1" rot="10800000">
            <a:off x="3906624" y="2295677"/>
            <a:ext cx="1241440" cy="3031976"/>
          </a:xfrm>
          <a:prstGeom prst="straightConnector1">
            <a:avLst/>
          </a:prstGeom>
          <a:noFill/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7" name="Google Shape;237;p29"/>
          <p:cNvCxnSpPr/>
          <p:nvPr/>
        </p:nvCxnSpPr>
        <p:spPr>
          <a:xfrm>
            <a:off x="3664912" y="4904420"/>
            <a:ext cx="1483152" cy="423233"/>
          </a:xfrm>
          <a:prstGeom prst="straightConnector1">
            <a:avLst/>
          </a:prstGeom>
          <a:noFill/>
          <a:ln cap="flat" cmpd="sng" w="38100">
            <a:solidFill>
              <a:srgbClr val="4A7DBA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/>
          <p:nvPr/>
        </p:nvSpPr>
        <p:spPr>
          <a:xfrm>
            <a:off x="179512" y="476672"/>
            <a:ext cx="8784976" cy="5400600"/>
          </a:xfrm>
          <a:prstGeom prst="roundRect">
            <a:avLst>
              <a:gd fmla="val 9612" name="adj"/>
            </a:avLst>
          </a:prstGeom>
          <a:solidFill>
            <a:srgbClr val="8CB3E3">
              <a:alpha val="80000"/>
            </a:srgbClr>
          </a:solidFill>
          <a:ln cap="flat" cmpd="sng" w="25400">
            <a:solidFill>
              <a:srgbClr val="0F24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taff\Pictures\Microsoft Clip Organizer\j0439408.jpg" id="243" name="Google Shape;2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4033" y="692696"/>
            <a:ext cx="3281034" cy="4928592"/>
          </a:xfrm>
          <a:prstGeom prst="roundRect">
            <a:avLst>
              <a:gd fmla="val 9700" name="adj"/>
            </a:avLst>
          </a:prstGeom>
          <a:noFill/>
          <a:ln>
            <a:noFill/>
          </a:ln>
        </p:spPr>
      </p:pic>
      <p:sp>
        <p:nvSpPr>
          <p:cNvPr id="244" name="Google Shape;244;p30"/>
          <p:cNvSpPr/>
          <p:nvPr/>
        </p:nvSpPr>
        <p:spPr>
          <a:xfrm>
            <a:off x="395536" y="692696"/>
            <a:ext cx="4896544" cy="4896544"/>
          </a:xfrm>
          <a:prstGeom prst="roundRect">
            <a:avLst>
              <a:gd fmla="val 8575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Voy a un colegio mixto que se llama Instituto Simón Bolívar. Está ubicado en Fuengirola. Es un colegio bastante grande y actualmente tiene alrededor de mil quinientos alumnos y noventa profesores. El colegio es moderno, pero tiene algunos edificios antiguos.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/>
          <p:nvPr/>
        </p:nvSpPr>
        <p:spPr>
          <a:xfrm>
            <a:off x="179512" y="476672"/>
            <a:ext cx="8784976" cy="5400600"/>
          </a:xfrm>
          <a:prstGeom prst="roundRect">
            <a:avLst>
              <a:gd fmla="val 9612" name="adj"/>
            </a:avLst>
          </a:prstGeom>
          <a:solidFill>
            <a:srgbClr val="8CB3E3">
              <a:alpha val="80000"/>
            </a:srgbClr>
          </a:solidFill>
          <a:ln cap="flat" cmpd="sng" w="25400">
            <a:solidFill>
              <a:srgbClr val="0F24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395536" y="692696"/>
            <a:ext cx="4680520" cy="4896544"/>
          </a:xfrm>
          <a:prstGeom prst="roundRect">
            <a:avLst>
              <a:gd fmla="val 8575" name="adj"/>
            </a:avLst>
          </a:prstGeom>
          <a:solidFill>
            <a:srgbClr val="262626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Voy a un colegio mixto que se llama Instituto Simón Bolívar. Está ubicado en Fuengirola. Es un colegio bastante grande y actualmente tiene alrededor de mil quinientos alumnos y noventa profesores. El colegio es moderno, pero tiene algunos edificios antiguos.</a:t>
            </a:r>
            <a:endParaRPr sz="23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5220072" y="692696"/>
            <a:ext cx="3528392" cy="4896544"/>
          </a:xfrm>
          <a:prstGeom prst="roundRect">
            <a:avLst>
              <a:gd fmla="val 10766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Voy a un colegio...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I go to a ... school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se llama...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That’s called...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 ubicado en...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It’s located in...</a:t>
            </a:r>
            <a:endParaRPr i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Actualmente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Currently</a:t>
            </a:r>
            <a:endParaRPr i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Alrededor 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Around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 algunos edificios antiguos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It has some old buildings</a:t>
            </a:r>
            <a:endParaRPr i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taff\Pictures\Microsoft Clip Organizer\j0397490.wmf" id="252" name="Google Shape;2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5661248"/>
            <a:ext cx="1826057" cy="97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¿Cuántas palabras hay aquí?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95536" y="332656"/>
            <a:ext cx="84352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mixtograndemodernomasculinolaboratoriosgimnasioalumnosprofesorespiscinacafeteríamatemáticasespecializadoenútil</a:t>
            </a:r>
            <a:endParaRPr/>
          </a:p>
        </p:txBody>
      </p:sp>
      <p:graphicFrame>
        <p:nvGraphicFramePr>
          <p:cNvPr id="98" name="Google Shape;98;p14"/>
          <p:cNvGraphicFramePr/>
          <p:nvPr/>
        </p:nvGraphicFramePr>
        <p:xfrm>
          <a:off x="323528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{E61A22B0-2666-455B-997F-850449B00CEC}</a:tableStyleId>
              </a:tblPr>
              <a:tblGrid>
                <a:gridCol w="2520275"/>
                <a:gridCol w="6048675"/>
              </a:tblGrid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 u="none" cap="none" strike="noStrike"/>
                        <a:t>Categorias</a:t>
                      </a:r>
                      <a:endParaRPr b="1" sz="2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instituto (2)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 (3)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instalaciones (4)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asignaturas (1)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opinión (1)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otras (2)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/>
          <p:nvPr>
            <p:ph type="title"/>
          </p:nvPr>
        </p:nvSpPr>
        <p:spPr>
          <a:xfrm>
            <a:off x="722313" y="4653136"/>
            <a:ext cx="7772400" cy="1115839"/>
          </a:xfrm>
          <a:prstGeom prst="roundRect">
            <a:avLst>
              <a:gd fmla="val 16667" name="adj"/>
            </a:avLst>
          </a:prstGeom>
          <a:solidFill>
            <a:srgbClr val="000000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</a:pPr>
            <a:r>
              <a:rPr lang="en-GB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INSTALACIONES</a:t>
            </a:r>
            <a:endParaRPr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/>
          <p:nvPr>
            <p:ph idx="1" type="body"/>
          </p:nvPr>
        </p:nvSpPr>
        <p:spPr>
          <a:xfrm>
            <a:off x="899592" y="3861048"/>
            <a:ext cx="7416824" cy="648072"/>
          </a:xfrm>
          <a:prstGeom prst="roundRect">
            <a:avLst>
              <a:gd fmla="val 16667" name="adj"/>
            </a:avLst>
          </a:prstGeom>
          <a:solidFill>
            <a:srgbClr val="000000">
              <a:alpha val="8980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GB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060506" y="1060174"/>
            <a:ext cx="5244075" cy="3933056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  <p:pic>
        <p:nvPicPr>
          <p:cNvPr id="264" name="Google Shape;26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248487" y="1478650"/>
            <a:ext cx="5015358" cy="376151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65" name="Google Shape;265;p33"/>
          <p:cNvSpPr txBox="1"/>
          <p:nvPr/>
        </p:nvSpPr>
        <p:spPr>
          <a:xfrm>
            <a:off x="179512" y="188640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muchas aulas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3851921" y="5743679"/>
            <a:ext cx="52920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muchos laboratorios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839394">
            <a:off x="1658808" y="1246293"/>
            <a:ext cx="6108171" cy="4581128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72" name="Google Shape;272;p34"/>
          <p:cNvSpPr txBox="1"/>
          <p:nvPr/>
        </p:nvSpPr>
        <p:spPr>
          <a:xfrm>
            <a:off x="2627784" y="5589240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recepción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956848">
            <a:off x="1634104" y="1319948"/>
            <a:ext cx="5414020" cy="4060515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78" name="Google Shape;278;p35"/>
          <p:cNvSpPr txBox="1"/>
          <p:nvPr/>
        </p:nvSpPr>
        <p:spPr>
          <a:xfrm>
            <a:off x="107504" y="116632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cafetería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079432">
            <a:off x="2125034" y="1524566"/>
            <a:ext cx="5379418" cy="403456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284" name="Google Shape;284;p36"/>
          <p:cNvSpPr txBox="1"/>
          <p:nvPr/>
        </p:nvSpPr>
        <p:spPr>
          <a:xfrm>
            <a:off x="107504" y="116632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piscina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59974" y="1564230"/>
            <a:ext cx="5244075" cy="39330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90" name="Google Shape;29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963257" y="1531552"/>
            <a:ext cx="5446012" cy="408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 txBox="1"/>
          <p:nvPr/>
        </p:nvSpPr>
        <p:spPr>
          <a:xfrm>
            <a:off x="323528" y="188640"/>
            <a:ext cx="39604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unas canchas de tenis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4706043" y="260345"/>
            <a:ext cx="39604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césped artificial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404664"/>
            <a:ext cx="3803915" cy="285293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id="298" name="Google Shape;2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770762">
            <a:off x="4195654" y="1488240"/>
            <a:ext cx="5340085" cy="4005064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  <p:sp>
        <p:nvSpPr>
          <p:cNvPr id="299" name="Google Shape;299;p38"/>
          <p:cNvSpPr txBox="1"/>
          <p:nvPr/>
        </p:nvSpPr>
        <p:spPr>
          <a:xfrm>
            <a:off x="491532" y="3645024"/>
            <a:ext cx="39604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gimnasio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1619672" y="5976136"/>
            <a:ext cx="39604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biblioteca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2760" y="1946215"/>
            <a:ext cx="4988729" cy="374154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id="306" name="Google Shape;30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634191">
            <a:off x="4341705" y="1724588"/>
            <a:ext cx="4860032" cy="364502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07" name="Google Shape;307;p39"/>
          <p:cNvSpPr txBox="1"/>
          <p:nvPr/>
        </p:nvSpPr>
        <p:spPr>
          <a:xfrm>
            <a:off x="323528" y="-27384"/>
            <a:ext cx="396044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despacho del director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9"/>
          <p:cNvSpPr txBox="1"/>
          <p:nvPr/>
        </p:nvSpPr>
        <p:spPr>
          <a:xfrm>
            <a:off x="4120591" y="5201139"/>
            <a:ext cx="463482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sala de profes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404664"/>
            <a:ext cx="7776864" cy="58326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4" name="Google Shape;314;p40"/>
          <p:cNvSpPr txBox="1"/>
          <p:nvPr/>
        </p:nvSpPr>
        <p:spPr>
          <a:xfrm>
            <a:off x="613406" y="4797152"/>
            <a:ext cx="77768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salón de actos</a:t>
            </a:r>
            <a:endParaRPr b="1"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69" y="476672"/>
            <a:ext cx="8028384" cy="60212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0" name="Google Shape;320;p41"/>
          <p:cNvSpPr txBox="1"/>
          <p:nvPr/>
        </p:nvSpPr>
        <p:spPr>
          <a:xfrm>
            <a:off x="323528" y="476672"/>
            <a:ext cx="39604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patio</a:t>
            </a:r>
            <a:endParaRPr b="1"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¿Cuántas palabras hay aquí?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395536" y="332656"/>
            <a:ext cx="84352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mixtograndemodernomasculinolaboratoriosgimnasioalumnosprofesorespiscinacafeteríamatemáticasespecializadoenútil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8172400" y="2630239"/>
            <a:ext cx="611981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1" i="0" sz="1800" u="none" cap="none" strike="noStrike">
              <a:solidFill>
                <a:srgbClr val="2058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15"/>
          <p:cNvGraphicFramePr/>
          <p:nvPr/>
        </p:nvGraphicFramePr>
        <p:xfrm>
          <a:off x="323528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{E61A22B0-2666-455B-997F-850449B00CEC}</a:tableStyleId>
              </a:tblPr>
              <a:tblGrid>
                <a:gridCol w="2520275"/>
                <a:gridCol w="6048675"/>
              </a:tblGrid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Categorias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tipo de instituto (2)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 (3)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instalaciones (4)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asignaturas (1)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opinión (1)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44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otras (2)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7" name="Google Shape;107;p15"/>
          <p:cNvSpPr txBox="1"/>
          <p:nvPr/>
        </p:nvSpPr>
        <p:spPr>
          <a:xfrm>
            <a:off x="2915816" y="3886431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mixto, masculino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915816" y="4315286"/>
            <a:ext cx="53285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grande, moderno, especializado en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895228" y="4789601"/>
            <a:ext cx="59972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laboratorios, gimnasio, piscina, cafetería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2915816" y="5229200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matemáticas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2915816" y="5661248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útil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2915816" y="6093296"/>
            <a:ext cx="29523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alumnos, profesores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/>
          <p:nvPr>
            <p:ph type="title"/>
          </p:nvPr>
        </p:nvSpPr>
        <p:spPr>
          <a:xfrm>
            <a:off x="722313" y="4653136"/>
            <a:ext cx="7772400" cy="1115839"/>
          </a:xfrm>
          <a:prstGeom prst="roundRect">
            <a:avLst>
              <a:gd fmla="val 16667" name="adj"/>
            </a:avLst>
          </a:prstGeom>
          <a:solidFill>
            <a:srgbClr val="000000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</a:pPr>
            <a:r>
              <a:rPr lang="en-GB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INSTALACIONES</a:t>
            </a:r>
            <a:endParaRPr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2"/>
          <p:cNvSpPr/>
          <p:nvPr>
            <p:ph idx="1" type="body"/>
          </p:nvPr>
        </p:nvSpPr>
        <p:spPr>
          <a:xfrm>
            <a:off x="899592" y="3861048"/>
            <a:ext cx="7416824" cy="648072"/>
          </a:xfrm>
          <a:prstGeom prst="roundRect">
            <a:avLst>
              <a:gd fmla="val 16667" name="adj"/>
            </a:avLst>
          </a:prstGeom>
          <a:solidFill>
            <a:srgbClr val="000000">
              <a:alpha val="89803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en-GB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060506" y="1060174"/>
            <a:ext cx="5244075" cy="3933056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  <p:pic>
        <p:nvPicPr>
          <p:cNvPr id="332" name="Google Shape;33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248487" y="1478650"/>
            <a:ext cx="5015358" cy="3761519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33" name="Google Shape;333;p43"/>
          <p:cNvSpPr txBox="1"/>
          <p:nvPr/>
        </p:nvSpPr>
        <p:spPr>
          <a:xfrm>
            <a:off x="179512" y="188640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muchas aulas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3851921" y="5743679"/>
            <a:ext cx="52920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muchos laboratorios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839394">
            <a:off x="1658808" y="1246293"/>
            <a:ext cx="6108171" cy="4581128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40" name="Google Shape;340;p44"/>
          <p:cNvSpPr txBox="1"/>
          <p:nvPr/>
        </p:nvSpPr>
        <p:spPr>
          <a:xfrm>
            <a:off x="2627784" y="5589240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recepción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956848">
            <a:off x="1634104" y="1319948"/>
            <a:ext cx="5414020" cy="4060515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46" name="Google Shape;346;p45"/>
          <p:cNvSpPr txBox="1"/>
          <p:nvPr/>
        </p:nvSpPr>
        <p:spPr>
          <a:xfrm>
            <a:off x="107504" y="116632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cafetería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079432">
            <a:off x="2125034" y="1524566"/>
            <a:ext cx="5379418" cy="4034563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52" name="Google Shape;352;p46"/>
          <p:cNvSpPr txBox="1"/>
          <p:nvPr/>
        </p:nvSpPr>
        <p:spPr>
          <a:xfrm>
            <a:off x="107504" y="116632"/>
            <a:ext cx="39604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piscina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59974" y="1564230"/>
            <a:ext cx="5244075" cy="39330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58" name="Google Shape;35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963257" y="1531552"/>
            <a:ext cx="5446012" cy="408450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7"/>
          <p:cNvSpPr txBox="1"/>
          <p:nvPr/>
        </p:nvSpPr>
        <p:spPr>
          <a:xfrm>
            <a:off x="323528" y="188640"/>
            <a:ext cx="396044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unas canchas de tenis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7"/>
          <p:cNvSpPr txBox="1"/>
          <p:nvPr/>
        </p:nvSpPr>
        <p:spPr>
          <a:xfrm>
            <a:off x="4706043" y="260345"/>
            <a:ext cx="396044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césped artificial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404664"/>
            <a:ext cx="3803915" cy="2852936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id="366" name="Google Shape;36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770762">
            <a:off x="4195654" y="1488240"/>
            <a:ext cx="5340085" cy="4005064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  <p:sp>
        <p:nvSpPr>
          <p:cNvPr id="367" name="Google Shape;367;p48"/>
          <p:cNvSpPr txBox="1"/>
          <p:nvPr/>
        </p:nvSpPr>
        <p:spPr>
          <a:xfrm>
            <a:off x="491532" y="3645024"/>
            <a:ext cx="39604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gimnasio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8"/>
          <p:cNvSpPr txBox="1"/>
          <p:nvPr/>
        </p:nvSpPr>
        <p:spPr>
          <a:xfrm>
            <a:off x="1619672" y="5976136"/>
            <a:ext cx="39604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biblioteca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2760" y="1946215"/>
            <a:ext cx="4988729" cy="3741547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id="374" name="Google Shape;37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634191">
            <a:off x="4341705" y="1724588"/>
            <a:ext cx="4860032" cy="3645024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sp>
        <p:nvSpPr>
          <p:cNvPr id="375" name="Google Shape;375;p49"/>
          <p:cNvSpPr txBox="1"/>
          <p:nvPr/>
        </p:nvSpPr>
        <p:spPr>
          <a:xfrm>
            <a:off x="323528" y="-27384"/>
            <a:ext cx="396044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despacho del director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9"/>
          <p:cNvSpPr txBox="1"/>
          <p:nvPr/>
        </p:nvSpPr>
        <p:spPr>
          <a:xfrm>
            <a:off x="4120591" y="5201139"/>
            <a:ext cx="463482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sala de profes</a:t>
            </a:r>
            <a:endParaRPr b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404664"/>
            <a:ext cx="7776864" cy="58326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82" name="Google Shape;382;p50"/>
          <p:cNvSpPr txBox="1"/>
          <p:nvPr/>
        </p:nvSpPr>
        <p:spPr>
          <a:xfrm>
            <a:off x="613406" y="4797152"/>
            <a:ext cx="777686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salón de actos</a:t>
            </a:r>
            <a:endParaRPr b="1"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769" y="476672"/>
            <a:ext cx="8028384" cy="60212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88" name="Google Shape;388;p51"/>
          <p:cNvSpPr txBox="1"/>
          <p:nvPr/>
        </p:nvSpPr>
        <p:spPr>
          <a:xfrm>
            <a:off x="323528" y="476672"/>
            <a:ext cx="39604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patio</a:t>
            </a:r>
            <a:endParaRPr b="1"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762000" y="188640"/>
            <a:ext cx="3721100" cy="156396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¿Cómo se llama tu instituto?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school-view.org/wp-content/uploads/2010/11/school_right_front.jpg"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2971800"/>
            <a:ext cx="41656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/>
          <p:nvPr/>
        </p:nvSpPr>
        <p:spPr>
          <a:xfrm>
            <a:off x="179512" y="476671"/>
            <a:ext cx="8784976" cy="5559441"/>
          </a:xfrm>
          <a:prstGeom prst="roundRect">
            <a:avLst>
              <a:gd fmla="val 9612" name="adj"/>
            </a:avLst>
          </a:prstGeom>
          <a:solidFill>
            <a:srgbClr val="8CB3E3">
              <a:alpha val="80000"/>
            </a:srgbClr>
          </a:solidFill>
          <a:ln cap="flat" cmpd="sng" w="25400">
            <a:solidFill>
              <a:srgbClr val="0F24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taff\Pictures\Microsoft Clip Organizer\j0439408.jpg" id="394" name="Google Shape;39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533" y="980728"/>
            <a:ext cx="2176843" cy="3366111"/>
          </a:xfrm>
          <a:prstGeom prst="roundRect">
            <a:avLst>
              <a:gd fmla="val 15301" name="adj"/>
            </a:avLst>
          </a:prstGeom>
          <a:noFill/>
          <a:ln>
            <a:noFill/>
          </a:ln>
        </p:spPr>
      </p:pic>
      <p:sp>
        <p:nvSpPr>
          <p:cNvPr id="395" name="Google Shape;395;p52"/>
          <p:cNvSpPr/>
          <p:nvPr/>
        </p:nvSpPr>
        <p:spPr>
          <a:xfrm>
            <a:off x="395535" y="692696"/>
            <a:ext cx="6192687" cy="5112568"/>
          </a:xfrm>
          <a:prstGeom prst="roundRect">
            <a:avLst>
              <a:gd fmla="val 8575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instituto </a:t>
            </a:r>
            <a:r>
              <a:rPr b="1"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 muchas instalaciones</a:t>
            </a: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Por ejemplo, </a:t>
            </a:r>
            <a:r>
              <a:rPr b="1"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 una biblioteca que cuenta con más de dos mil libros</a:t>
            </a: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una piscina climatizada y un polideportivo. En nuestras clases de deporte también </a:t>
            </a:r>
            <a:r>
              <a:rPr b="1"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disponemos de ocho pistas de teni</a:t>
            </a: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y tres campos de fútbol. Además hay laboratorios de ciencias, </a:t>
            </a:r>
            <a:r>
              <a:rPr b="1"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aulas específicas para las diferentes asignaturas </a:t>
            </a:r>
            <a:r>
              <a:rPr lang="en-GB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un salón de actos.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3"/>
          <p:cNvSpPr/>
          <p:nvPr/>
        </p:nvSpPr>
        <p:spPr>
          <a:xfrm>
            <a:off x="179512" y="476672"/>
            <a:ext cx="8784976" cy="5760640"/>
          </a:xfrm>
          <a:prstGeom prst="roundRect">
            <a:avLst>
              <a:gd fmla="val 9612" name="adj"/>
            </a:avLst>
          </a:prstGeom>
          <a:solidFill>
            <a:srgbClr val="8CB3E3">
              <a:alpha val="80000"/>
            </a:srgbClr>
          </a:solidFill>
          <a:ln cap="flat" cmpd="sng" w="25400">
            <a:solidFill>
              <a:srgbClr val="0F24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3"/>
          <p:cNvSpPr/>
          <p:nvPr/>
        </p:nvSpPr>
        <p:spPr>
          <a:xfrm>
            <a:off x="323528" y="482769"/>
            <a:ext cx="3816424" cy="3162255"/>
          </a:xfrm>
          <a:prstGeom prst="roundRect">
            <a:avLst>
              <a:gd fmla="val 14896" name="adj"/>
            </a:avLst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Hay... / Tiene...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There is/are / it has...</a:t>
            </a:r>
            <a:endParaRPr i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cuenta con...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has...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Disponemos de...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have... at our disposal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Carece de...</a:t>
            </a:r>
            <a:endParaRPr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🡪"/>
            </a:pPr>
            <a:r>
              <a:rPr i="1" lang="en-GB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(It) lacks...</a:t>
            </a:r>
            <a:endParaRPr/>
          </a:p>
        </p:txBody>
      </p:sp>
      <p:sp>
        <p:nvSpPr>
          <p:cNvPr id="402" name="Google Shape;402;p53"/>
          <p:cNvSpPr txBox="1"/>
          <p:nvPr/>
        </p:nvSpPr>
        <p:spPr>
          <a:xfrm>
            <a:off x="4355976" y="482769"/>
            <a:ext cx="46085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Laboratorios (de idiomas/ciencias/informática)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3"/>
          <p:cNvSpPr txBox="1"/>
          <p:nvPr/>
        </p:nvSpPr>
        <p:spPr>
          <a:xfrm>
            <a:off x="4355976" y="1190655"/>
            <a:ext cx="44644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Aulas de ... / Aulas específicas para las diferentes asignaturas.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3"/>
          <p:cNvSpPr txBox="1"/>
          <p:nvPr/>
        </p:nvSpPr>
        <p:spPr>
          <a:xfrm>
            <a:off x="4375946" y="2315801"/>
            <a:ext cx="458854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Piscina exterior/climatizada/cubierta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3"/>
          <p:cNvSpPr txBox="1"/>
          <p:nvPr/>
        </p:nvSpPr>
        <p:spPr>
          <a:xfrm>
            <a:off x="4375946" y="2735423"/>
            <a:ext cx="44644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Polideportivo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3"/>
          <p:cNvSpPr txBox="1"/>
          <p:nvPr/>
        </p:nvSpPr>
        <p:spPr>
          <a:xfrm>
            <a:off x="4374212" y="3142907"/>
            <a:ext cx="46085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Campos de tenis/baloncesto/fútbol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3"/>
          <p:cNvSpPr txBox="1"/>
          <p:nvPr/>
        </p:nvSpPr>
        <p:spPr>
          <a:xfrm>
            <a:off x="323528" y="3761297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Campos de fútbol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3"/>
          <p:cNvSpPr txBox="1"/>
          <p:nvPr/>
        </p:nvSpPr>
        <p:spPr>
          <a:xfrm>
            <a:off x="323528" y="4449708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Gimnasios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3"/>
          <p:cNvSpPr txBox="1"/>
          <p:nvPr/>
        </p:nvSpPr>
        <p:spPr>
          <a:xfrm>
            <a:off x="323528" y="4837222"/>
            <a:ext cx="38884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biblioteca (🡪 que tiene un servicio de préstamo)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4355976" y="3933056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comedor una cafetería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3"/>
          <p:cNvSpPr txBox="1"/>
          <p:nvPr/>
        </p:nvSpPr>
        <p:spPr>
          <a:xfrm>
            <a:off x="4355976" y="4300809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patio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3"/>
          <p:cNvSpPr txBox="1"/>
          <p:nvPr/>
        </p:nvSpPr>
        <p:spPr>
          <a:xfrm>
            <a:off x="4355976" y="4700919"/>
            <a:ext cx="38884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edificio nuevo para las clases de música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Staff\Pictures\Microsoft Clip Organizer\j0397490.wmf" id="413" name="Google Shape;41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5661248"/>
            <a:ext cx="1826057" cy="977494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3"/>
          <p:cNvSpPr txBox="1"/>
          <p:nvPr/>
        </p:nvSpPr>
        <p:spPr>
          <a:xfrm>
            <a:off x="308568" y="4100754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Muchas aulas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3"/>
          <p:cNvSpPr txBox="1"/>
          <p:nvPr/>
        </p:nvSpPr>
        <p:spPr>
          <a:xfrm>
            <a:off x="4375946" y="1913538"/>
            <a:ext cx="44644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Canchas de tenis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4375946" y="3543017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césped artificial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4369887" y="5377176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recepción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3"/>
          <p:cNvSpPr txBox="1"/>
          <p:nvPr/>
        </p:nvSpPr>
        <p:spPr>
          <a:xfrm>
            <a:off x="4355976" y="5749885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despacho del director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761999" y="304800"/>
            <a:ext cx="4602089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¿A qué hora empiezan las clases?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2.bp.blogspot.com/-W0iB84SYblA/Td3OS29vJOI/AAAAAAAAA4U/kzuilv-fsuI/s1600/35018780.JPG"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682" y="2743200"/>
            <a:ext cx="3573236" cy="345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762000" y="304800"/>
            <a:ext cx="4602088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¿A qué hora terminan las clases?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3.bp.blogspot.com/_CmtzwK9ug98/TUXBT5E0J1I/AAAAAAAADME/ddG16nzVoag/s1600/5_00.JPG"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399" y="2752724"/>
            <a:ext cx="3004839" cy="30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762000" y="304800"/>
            <a:ext cx="3276600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¿A qué hora es el recreo?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net4kids.org/UserFiles/project/album/NMG_school_Break-time.jpg"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7432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/>
          <p:nvPr/>
        </p:nvSpPr>
        <p:spPr>
          <a:xfrm>
            <a:off x="762000" y="304800"/>
            <a:ext cx="3810000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¿A qué hora es la hora de comer?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static.guim.co.uk/sys-images/Education/Clearing_Pix/furniture/2010/8/6/1281111074687/Lunchtime-at-Charters-sch-006.jpg"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895600"/>
            <a:ext cx="43815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/>
          <p:nvPr/>
        </p:nvSpPr>
        <p:spPr>
          <a:xfrm>
            <a:off x="762000" y="304800"/>
            <a:ext cx="3276600" cy="1447800"/>
          </a:xfrm>
          <a:prstGeom prst="wedgeRoundRectCallout">
            <a:avLst>
              <a:gd fmla="val -44008" name="adj1"/>
              <a:gd fmla="val 82321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¿Cuántos alumnos hay?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us.123rf.com/400wm/400/400/stockbroker/stockbroker0806/stockbroker080604128/3204223-secondary-school-students-in-a-school-hallway.jpg"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971800"/>
            <a:ext cx="4481897" cy="299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