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y="5143500" cx="9144000"/>
  <p:notesSz cx="6858000" cy="9144000"/>
  <p:embeddedFontLst>
    <p:embeddedFont>
      <p:font typeface="Raleway"/>
      <p:regular r:id="rId19"/>
      <p:bold r:id="rId20"/>
      <p:italic r:id="rId21"/>
      <p:boldItalic r:id="rId22"/>
    </p:embeddedFont>
    <p:embeddedFont>
      <p:font typeface="Lat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bold.fntdata"/><Relationship Id="rId22" Type="http://schemas.openxmlformats.org/officeDocument/2006/relationships/font" Target="fonts/Raleway-boldItalic.fntdata"/><Relationship Id="rId21" Type="http://schemas.openxmlformats.org/officeDocument/2006/relationships/font" Target="fonts/Raleway-italic.fntdata"/><Relationship Id="rId24" Type="http://schemas.openxmlformats.org/officeDocument/2006/relationships/font" Target="fonts/Lato-bold.fntdata"/><Relationship Id="rId23" Type="http://schemas.openxmlformats.org/officeDocument/2006/relationships/font" Target="fonts/Lato-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Lato-boldItalic.fntdata"/><Relationship Id="rId25" Type="http://schemas.openxmlformats.org/officeDocument/2006/relationships/font" Target="fonts/Lato-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font" Target="fonts/Raleway-regular.fntdata"/><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cd6e21f0d8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cd6e21f0d8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cd6e21f0d8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cd6e21f0d8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cd6e21f0d8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cd6e21f0d8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cd6e21f0d8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cd6e21f0d8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cff28f63f0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cff28f63f0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cff28f63f0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2cff28f63f0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g2cff28f63f0_0_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cff28f63f0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cff28f63f0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cff28f63f0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cff28f63f0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cd6e21f0d8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cd6e21f0d8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6f18055b1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6f18055b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hyperlink" Target="https://www.twinkl.co.uk/"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hyperlink" Target="https://www.twinkl.co.uk/"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485875" y="264475"/>
            <a:ext cx="8183700" cy="14736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2" name="Google Shape;12;p2"/>
          <p:cNvSpPr txBox="1"/>
          <p:nvPr>
            <p:ph idx="1" type="subTitle"/>
          </p:nvPr>
        </p:nvSpPr>
        <p:spPr>
          <a:xfrm>
            <a:off x="485875" y="1738075"/>
            <a:ext cx="8183700" cy="861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1"/>
          <p:cNvSpPr txBox="1"/>
          <p:nvPr>
            <p:ph hasCustomPrompt="1" type="title"/>
          </p:nvPr>
        </p:nvSpPr>
        <p:spPr>
          <a:xfrm>
            <a:off x="311700" y="743001"/>
            <a:ext cx="8520600" cy="200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p:nvPr>
            <p:ph idx="1" type="body"/>
          </p:nvPr>
        </p:nvSpPr>
        <p:spPr>
          <a:xfrm>
            <a:off x="311700" y="2845182"/>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0"/>
              </a:spcBef>
              <a:spcAft>
                <a:spcPts val="0"/>
              </a:spcAft>
              <a:buClr>
                <a:schemeClr val="lt1"/>
              </a:buClr>
              <a:buSzPts val="1400"/>
              <a:buChar char="○"/>
              <a:defRPr>
                <a:solidFill>
                  <a:schemeClr val="lt1"/>
                </a:solidFill>
              </a:defRPr>
            </a:lvl2pPr>
            <a:lvl3pPr indent="-317500" lvl="2" marL="1371600" algn="ctr">
              <a:spcBef>
                <a:spcPts val="0"/>
              </a:spcBef>
              <a:spcAft>
                <a:spcPts val="0"/>
              </a:spcAft>
              <a:buClr>
                <a:schemeClr val="lt1"/>
              </a:buClr>
              <a:buSzPts val="1400"/>
              <a:buChar char="■"/>
              <a:defRPr>
                <a:solidFill>
                  <a:schemeClr val="lt1"/>
                </a:solidFill>
              </a:defRPr>
            </a:lvl3pPr>
            <a:lvl4pPr indent="-317500" lvl="3" marL="1828800" algn="ctr">
              <a:spcBef>
                <a:spcPts val="0"/>
              </a:spcBef>
              <a:spcAft>
                <a:spcPts val="0"/>
              </a:spcAft>
              <a:buClr>
                <a:schemeClr val="lt1"/>
              </a:buClr>
              <a:buSzPts val="1400"/>
              <a:buChar char="●"/>
              <a:defRPr>
                <a:solidFill>
                  <a:schemeClr val="lt1"/>
                </a:solidFill>
              </a:defRPr>
            </a:lvl4pPr>
            <a:lvl5pPr indent="-317500" lvl="4" marL="2286000" algn="ctr">
              <a:spcBef>
                <a:spcPts val="0"/>
              </a:spcBef>
              <a:spcAft>
                <a:spcPts val="0"/>
              </a:spcAft>
              <a:buClr>
                <a:schemeClr val="lt1"/>
              </a:buClr>
              <a:buSzPts val="1400"/>
              <a:buChar char="○"/>
              <a:defRPr>
                <a:solidFill>
                  <a:schemeClr val="lt1"/>
                </a:solidFill>
              </a:defRPr>
            </a:lvl5pPr>
            <a:lvl6pPr indent="-317500" lvl="5" marL="2743200" algn="ctr">
              <a:spcBef>
                <a:spcPts val="0"/>
              </a:spcBef>
              <a:spcAft>
                <a:spcPts val="0"/>
              </a:spcAft>
              <a:buClr>
                <a:schemeClr val="lt1"/>
              </a:buClr>
              <a:buSzPts val="1400"/>
              <a:buChar char="■"/>
              <a:defRPr>
                <a:solidFill>
                  <a:schemeClr val="lt1"/>
                </a:solidFill>
              </a:defRPr>
            </a:lvl6pPr>
            <a:lvl7pPr indent="-317500" lvl="6" marL="3200400" algn="ctr">
              <a:spcBef>
                <a:spcPts val="0"/>
              </a:spcBef>
              <a:spcAft>
                <a:spcPts val="0"/>
              </a:spcAft>
              <a:buClr>
                <a:schemeClr val="lt1"/>
              </a:buClr>
              <a:buSzPts val="1400"/>
              <a:buChar char="●"/>
              <a:defRPr>
                <a:solidFill>
                  <a:schemeClr val="lt1"/>
                </a:solidFill>
              </a:defRPr>
            </a:lvl7pPr>
            <a:lvl8pPr indent="-317500" lvl="7" marL="3657600" algn="ctr">
              <a:spcBef>
                <a:spcPts val="0"/>
              </a:spcBef>
              <a:spcAft>
                <a:spcPts val="0"/>
              </a:spcAft>
              <a:buClr>
                <a:schemeClr val="lt1"/>
              </a:buClr>
              <a:buSzPts val="1400"/>
              <a:buChar char="○"/>
              <a:defRPr>
                <a:solidFill>
                  <a:schemeClr val="lt1"/>
                </a:solidFill>
              </a:defRPr>
            </a:lvl8pPr>
            <a:lvl9pPr indent="-317500" lvl="8" marL="4114800" algn="ctr">
              <a:spcBef>
                <a:spcPts val="0"/>
              </a:spcBef>
              <a:spcAft>
                <a:spcPts val="0"/>
              </a:spcAft>
              <a:buClr>
                <a:schemeClr val="lt1"/>
              </a:buClr>
              <a:buSzPts val="1400"/>
              <a:buChar char="■"/>
              <a:defRPr>
                <a:solidFill>
                  <a:schemeClr val="lt1"/>
                </a:solidFill>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4">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59" name="Shape 59"/>
        <p:cNvGrpSpPr/>
        <p:nvPr/>
      </p:nvGrpSpPr>
      <p:grpSpPr>
        <a:xfrm>
          <a:off x="0" y="0"/>
          <a:ext cx="0" cy="0"/>
          <a:chOff x="0" y="0"/>
          <a:chExt cx="0" cy="0"/>
        </a:xfrm>
      </p:grpSpPr>
      <p:sp>
        <p:nvSpPr>
          <p:cNvPr id="60" name="Google Shape;60;p15"/>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61" name="Google Shape;61;p15"/>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62" name="Shape 62"/>
        <p:cNvGrpSpPr/>
        <p:nvPr/>
      </p:nvGrpSpPr>
      <p:grpSpPr>
        <a:xfrm>
          <a:off x="0" y="0"/>
          <a:ext cx="0" cy="0"/>
          <a:chOff x="0" y="0"/>
          <a:chExt cx="0" cy="0"/>
        </a:xfrm>
      </p:grpSpPr>
      <p:sp>
        <p:nvSpPr>
          <p:cNvPr id="63" name="Google Shape;63;p16"/>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64" name="Google Shape;64;p16"/>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65" name="Google Shape;65;p16"/>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6" name="Google Shape;66;p16"/>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7" name="Google Shape;67;p16"/>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8" name="Google Shape;68;p16"/>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69" name="Shape 69"/>
        <p:cNvGrpSpPr/>
        <p:nvPr/>
      </p:nvGrpSpPr>
      <p:grpSpPr>
        <a:xfrm>
          <a:off x="0" y="0"/>
          <a:ext cx="0" cy="0"/>
          <a:chOff x="0" y="0"/>
          <a:chExt cx="0" cy="0"/>
        </a:xfrm>
      </p:grpSpPr>
      <p:sp>
        <p:nvSpPr>
          <p:cNvPr id="70" name="Google Shape;70;p17">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75" name="Shape 75"/>
        <p:cNvGrpSpPr/>
        <p:nvPr/>
      </p:nvGrpSpPr>
      <p:grpSpPr>
        <a:xfrm>
          <a:off x="0" y="0"/>
          <a:ext cx="0" cy="0"/>
          <a:chOff x="0" y="0"/>
          <a:chExt cx="0" cy="0"/>
        </a:xfrm>
      </p:grpSpPr>
      <p:sp>
        <p:nvSpPr>
          <p:cNvPr id="76" name="Google Shape;76;p19"/>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 name="Google Shape;77;p19"/>
          <p:cNvGrpSpPr/>
          <p:nvPr/>
        </p:nvGrpSpPr>
        <p:grpSpPr>
          <a:xfrm>
            <a:off x="830392" y="1191256"/>
            <a:ext cx="745763" cy="45826"/>
            <a:chOff x="4580561" y="2589004"/>
            <a:chExt cx="1064464" cy="25200"/>
          </a:xfrm>
        </p:grpSpPr>
        <p:sp>
          <p:nvSpPr>
            <p:cNvPr id="78" name="Google Shape;78;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 name="Google Shape;80;p19"/>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81" name="Google Shape;81;p19"/>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82" name="Google Shape;82;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83" name="Shape 83"/>
        <p:cNvGrpSpPr/>
        <p:nvPr/>
      </p:nvGrpSpPr>
      <p:grpSpPr>
        <a:xfrm>
          <a:off x="0" y="0"/>
          <a:ext cx="0" cy="0"/>
          <a:chOff x="0" y="0"/>
          <a:chExt cx="0" cy="0"/>
        </a:xfrm>
      </p:grpSpPr>
      <p:grpSp>
        <p:nvGrpSpPr>
          <p:cNvPr id="84" name="Google Shape;84;p20"/>
          <p:cNvGrpSpPr/>
          <p:nvPr/>
        </p:nvGrpSpPr>
        <p:grpSpPr>
          <a:xfrm>
            <a:off x="830392" y="1191256"/>
            <a:ext cx="745763" cy="45826"/>
            <a:chOff x="4580561" y="2589004"/>
            <a:chExt cx="1064464" cy="25200"/>
          </a:xfrm>
        </p:grpSpPr>
        <p:sp>
          <p:nvSpPr>
            <p:cNvPr id="85" name="Google Shape;85;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7" name="Google Shape;87;p20"/>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88" name="Google Shape;88;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9" name="Shape 89"/>
        <p:cNvGrpSpPr/>
        <p:nvPr/>
      </p:nvGrpSpPr>
      <p:grpSpPr>
        <a:xfrm>
          <a:off x="0" y="0"/>
          <a:ext cx="0" cy="0"/>
          <a:chOff x="0" y="0"/>
          <a:chExt cx="0" cy="0"/>
        </a:xfrm>
      </p:grpSpPr>
      <p:sp>
        <p:nvSpPr>
          <p:cNvPr id="90" name="Google Shape;90;p21"/>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 name="Google Shape;91;p21"/>
          <p:cNvGrpSpPr/>
          <p:nvPr/>
        </p:nvGrpSpPr>
        <p:grpSpPr>
          <a:xfrm>
            <a:off x="830392" y="1191256"/>
            <a:ext cx="745763" cy="45826"/>
            <a:chOff x="4580561" y="2589004"/>
            <a:chExt cx="1064464" cy="25200"/>
          </a:xfrm>
        </p:grpSpPr>
        <p:sp>
          <p:nvSpPr>
            <p:cNvPr id="92" name="Google Shape;92;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 name="Google Shape;94;p21"/>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5" name="Google Shape;95;p21"/>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96" name="Google Shape;96;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7" name="Shape 97"/>
        <p:cNvGrpSpPr/>
        <p:nvPr/>
      </p:nvGrpSpPr>
      <p:grpSpPr>
        <a:xfrm>
          <a:off x="0" y="0"/>
          <a:ext cx="0" cy="0"/>
          <a:chOff x="0" y="0"/>
          <a:chExt cx="0" cy="0"/>
        </a:xfrm>
      </p:grpSpPr>
      <p:sp>
        <p:nvSpPr>
          <p:cNvPr id="98" name="Google Shape;98;p22"/>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 name="Google Shape;99;p22"/>
          <p:cNvGrpSpPr/>
          <p:nvPr/>
        </p:nvGrpSpPr>
        <p:grpSpPr>
          <a:xfrm>
            <a:off x="830392" y="1191256"/>
            <a:ext cx="745763" cy="45826"/>
            <a:chOff x="4580561" y="2589004"/>
            <a:chExt cx="1064464" cy="25200"/>
          </a:xfrm>
        </p:grpSpPr>
        <p:sp>
          <p:nvSpPr>
            <p:cNvPr id="100" name="Google Shape;100;p2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 name="Google Shape;102;p22"/>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03" name="Google Shape;103;p22"/>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04" name="Google Shape;104;p22"/>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05" name="Google Shape;105;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title"/>
          </p:nvPr>
        </p:nvSpPr>
        <p:spPr>
          <a:xfrm>
            <a:off x="485875" y="1714500"/>
            <a:ext cx="8183700" cy="785700"/>
          </a:xfrm>
          <a:prstGeom prst="rect">
            <a:avLst/>
          </a:prstGeom>
        </p:spPr>
        <p:txBody>
          <a:bodyPr anchorCtr="0" anchor="b"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7" name="Google Shape;17;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6" name="Shape 106"/>
        <p:cNvGrpSpPr/>
        <p:nvPr/>
      </p:nvGrpSpPr>
      <p:grpSpPr>
        <a:xfrm>
          <a:off x="0" y="0"/>
          <a:ext cx="0" cy="0"/>
          <a:chOff x="0" y="0"/>
          <a:chExt cx="0" cy="0"/>
        </a:xfrm>
      </p:grpSpPr>
      <p:sp>
        <p:nvSpPr>
          <p:cNvPr id="107" name="Google Shape;107;p23"/>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23"/>
          <p:cNvGrpSpPr/>
          <p:nvPr/>
        </p:nvGrpSpPr>
        <p:grpSpPr>
          <a:xfrm>
            <a:off x="830392" y="1191256"/>
            <a:ext cx="745763" cy="45826"/>
            <a:chOff x="4580561" y="2589004"/>
            <a:chExt cx="1064464" cy="25200"/>
          </a:xfrm>
        </p:grpSpPr>
        <p:sp>
          <p:nvSpPr>
            <p:cNvPr id="109" name="Google Shape;109;p2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23"/>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2" name="Google Shape;112;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3" name="Shape 113"/>
        <p:cNvGrpSpPr/>
        <p:nvPr/>
      </p:nvGrpSpPr>
      <p:grpSpPr>
        <a:xfrm>
          <a:off x="0" y="0"/>
          <a:ext cx="0" cy="0"/>
          <a:chOff x="0" y="0"/>
          <a:chExt cx="0" cy="0"/>
        </a:xfrm>
      </p:grpSpPr>
      <p:sp>
        <p:nvSpPr>
          <p:cNvPr id="114" name="Google Shape;114;p2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5" name="Google Shape;115;p24"/>
          <p:cNvGrpSpPr/>
          <p:nvPr/>
        </p:nvGrpSpPr>
        <p:grpSpPr>
          <a:xfrm>
            <a:off x="830392" y="1191256"/>
            <a:ext cx="745763" cy="45826"/>
            <a:chOff x="4580561" y="2589004"/>
            <a:chExt cx="1064464" cy="25200"/>
          </a:xfrm>
        </p:grpSpPr>
        <p:sp>
          <p:nvSpPr>
            <p:cNvPr id="116" name="Google Shape;116;p2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 name="Google Shape;118;p24"/>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9" name="Google Shape;119;p24"/>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20" name="Google Shape;120;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21" name="Shape 121"/>
        <p:cNvGrpSpPr/>
        <p:nvPr/>
      </p:nvGrpSpPr>
      <p:grpSpPr>
        <a:xfrm>
          <a:off x="0" y="0"/>
          <a:ext cx="0" cy="0"/>
          <a:chOff x="0" y="0"/>
          <a:chExt cx="0" cy="0"/>
        </a:xfrm>
      </p:grpSpPr>
      <p:grpSp>
        <p:nvGrpSpPr>
          <p:cNvPr id="122" name="Google Shape;122;p25"/>
          <p:cNvGrpSpPr/>
          <p:nvPr/>
        </p:nvGrpSpPr>
        <p:grpSpPr>
          <a:xfrm>
            <a:off x="830392" y="4169130"/>
            <a:ext cx="745763" cy="45826"/>
            <a:chOff x="4580561" y="2589004"/>
            <a:chExt cx="1064464" cy="25200"/>
          </a:xfrm>
        </p:grpSpPr>
        <p:sp>
          <p:nvSpPr>
            <p:cNvPr id="123" name="Google Shape;123;p2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25"/>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26" name="Google Shape;126;p2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7" name="Shape 127"/>
        <p:cNvGrpSpPr/>
        <p:nvPr/>
      </p:nvGrpSpPr>
      <p:grpSpPr>
        <a:xfrm>
          <a:off x="0" y="0"/>
          <a:ext cx="0" cy="0"/>
          <a:chOff x="0" y="0"/>
          <a:chExt cx="0" cy="0"/>
        </a:xfrm>
      </p:grpSpPr>
      <p:sp>
        <p:nvSpPr>
          <p:cNvPr id="128" name="Google Shape;128;p26"/>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 name="Google Shape;129;p26"/>
          <p:cNvGrpSpPr/>
          <p:nvPr/>
        </p:nvGrpSpPr>
        <p:grpSpPr>
          <a:xfrm>
            <a:off x="830392" y="1191256"/>
            <a:ext cx="745763" cy="45826"/>
            <a:chOff x="4580561" y="2589004"/>
            <a:chExt cx="1064464" cy="25200"/>
          </a:xfrm>
        </p:grpSpPr>
        <p:sp>
          <p:nvSpPr>
            <p:cNvPr id="130" name="Google Shape;130;p2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 name="Google Shape;132;p26"/>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33" name="Google Shape;133;p26"/>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34" name="Google Shape;134;p26"/>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35" name="Google Shape;135;p2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6" name="Shape 136"/>
        <p:cNvGrpSpPr/>
        <p:nvPr/>
      </p:nvGrpSpPr>
      <p:grpSpPr>
        <a:xfrm>
          <a:off x="0" y="0"/>
          <a:ext cx="0" cy="0"/>
          <a:chOff x="0" y="0"/>
          <a:chExt cx="0" cy="0"/>
        </a:xfrm>
      </p:grpSpPr>
      <p:sp>
        <p:nvSpPr>
          <p:cNvPr id="137" name="Google Shape;137;p27"/>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38" name="Google Shape;138;p2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39" name="Shape 139"/>
        <p:cNvGrpSpPr/>
        <p:nvPr/>
      </p:nvGrpSpPr>
      <p:grpSpPr>
        <a:xfrm>
          <a:off x="0" y="0"/>
          <a:ext cx="0" cy="0"/>
          <a:chOff x="0" y="0"/>
          <a:chExt cx="0" cy="0"/>
        </a:xfrm>
      </p:grpSpPr>
      <p:grpSp>
        <p:nvGrpSpPr>
          <p:cNvPr id="140" name="Google Shape;140;p28"/>
          <p:cNvGrpSpPr/>
          <p:nvPr/>
        </p:nvGrpSpPr>
        <p:grpSpPr>
          <a:xfrm>
            <a:off x="830392" y="4169130"/>
            <a:ext cx="745763" cy="45826"/>
            <a:chOff x="4580561" y="2589004"/>
            <a:chExt cx="1064464" cy="25200"/>
          </a:xfrm>
        </p:grpSpPr>
        <p:sp>
          <p:nvSpPr>
            <p:cNvPr id="141" name="Google Shape;141;p2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 name="Google Shape;143;p28"/>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44" name="Google Shape;144;p28"/>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45" name="Google Shape;145;p2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6" name="Shape 146"/>
        <p:cNvGrpSpPr/>
        <p:nvPr/>
      </p:nvGrpSpPr>
      <p:grpSpPr>
        <a:xfrm>
          <a:off x="0" y="0"/>
          <a:ext cx="0" cy="0"/>
          <a:chOff x="0" y="0"/>
          <a:chExt cx="0" cy="0"/>
        </a:xfrm>
      </p:grpSpPr>
      <p:sp>
        <p:nvSpPr>
          <p:cNvPr id="147" name="Google Shape;147;p2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 name="Google Shape;29;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34" name="Shape 34"/>
        <p:cNvGrpSpPr/>
        <p:nvPr/>
      </p:nvGrpSpPr>
      <p:grpSpPr>
        <a:xfrm>
          <a:off x="0" y="0"/>
          <a:ext cx="0" cy="0"/>
          <a:chOff x="0" y="0"/>
          <a:chExt cx="0" cy="0"/>
        </a:xfrm>
      </p:grpSpPr>
      <p:sp>
        <p:nvSpPr>
          <p:cNvPr id="35" name="Google Shape;35;p8"/>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6" name="Google Shape;36;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 name="Google Shape;39;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0" name="Google Shape;40;p9"/>
          <p:cNvSpPr txBox="1"/>
          <p:nvPr>
            <p:ph type="title"/>
          </p:nvPr>
        </p:nvSpPr>
        <p:spPr>
          <a:xfrm>
            <a:off x="265500" y="1181700"/>
            <a:ext cx="4045200" cy="15336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1" name="Google Shape;41;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3" name="Google Shape;43;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6" name="Google Shape;46;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2" Type="http://schemas.openxmlformats.org/officeDocument/2006/relationships/theme" Target="../theme/theme2.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indent="-317500" lvl="1" marL="9144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indent="-317500" lvl="2" marL="13716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indent="-317500" lvl="3" marL="18288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indent="-317500" lvl="4" marL="22860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indent="-317500" lvl="5" marL="27432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indent="-317500" lvl="6" marL="32004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indent="-317500" lvl="7" marL="36576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indent="-317500" lvl="8" marL="41148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4" name="Shape 54"/>
        <p:cNvGrpSpPr/>
        <p:nvPr/>
      </p:nvGrpSpPr>
      <p:grpSpPr>
        <a:xfrm>
          <a:off x="0" y="0"/>
          <a:ext cx="0" cy="0"/>
          <a:chOff x="0" y="0"/>
          <a:chExt cx="0" cy="0"/>
        </a:xfrm>
      </p:grpSpPr>
      <p:sp>
        <p:nvSpPr>
          <p:cNvPr id="55" name="Google Shape;55;p13"/>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 name="Google Shape;56;p13"/>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71" name="Shape 71"/>
        <p:cNvGrpSpPr/>
        <p:nvPr/>
      </p:nvGrpSpPr>
      <p:grpSpPr>
        <a:xfrm>
          <a:off x="0" y="0"/>
          <a:ext cx="0" cy="0"/>
          <a:chOff x="0" y="0"/>
          <a:chExt cx="0" cy="0"/>
        </a:xfrm>
      </p:grpSpPr>
      <p:sp>
        <p:nvSpPr>
          <p:cNvPr id="72" name="Google Shape;72;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3" name="Google Shape;73;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74" name="Google Shape;74;p1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hyperlink" Target="https://whakarewarewa.com/10-maori-traditions-you-may-not-know-about/#:~:text=A%20p%C5%8Dwhiri%20is%20a%20M%C4%81ori,new%20colleagues%20at%20a%20workplace."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cXEY4Tuu9iM" TargetMode="Externa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3.png"/><Relationship Id="rId6"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hyperlink" Target="https://info.flip.com/en-us.html"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padlet.com/jshin53/write-your-discussion-question-here-u49ie2g3a5cvz0cn"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www.travelstart.co.za/blog/amazing-cultural-traditions-around-world/" TargetMode="External"/><Relationship Id="rId4" Type="http://schemas.openxmlformats.org/officeDocument/2006/relationships/hyperlink" Target="https://www.wisemove.co.nz/post/new-zealands-maori-culture-embracing-traditions-and-indigenous-heritage" TargetMode="External"/><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30"/>
          <p:cNvSpPr txBox="1"/>
          <p:nvPr>
            <p:ph type="ctrTitle"/>
          </p:nvPr>
        </p:nvSpPr>
        <p:spPr>
          <a:xfrm>
            <a:off x="485875" y="264475"/>
            <a:ext cx="8183700" cy="147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Tikanga Slideshow</a:t>
            </a:r>
            <a:endParaRPr/>
          </a:p>
        </p:txBody>
      </p:sp>
      <p:sp>
        <p:nvSpPr>
          <p:cNvPr id="153" name="Google Shape;153;p30"/>
          <p:cNvSpPr txBox="1"/>
          <p:nvPr>
            <p:ph idx="1" type="subTitle"/>
          </p:nvPr>
        </p:nvSpPr>
        <p:spPr>
          <a:xfrm>
            <a:off x="485875" y="1738075"/>
            <a:ext cx="8183700" cy="861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L.I: We are FOCUSING on tikanga by </a:t>
            </a:r>
            <a:r>
              <a:rPr lang="en"/>
              <a:t>explaining</a:t>
            </a:r>
            <a:r>
              <a:rPr lang="en"/>
              <a:t> the significance of it.</a:t>
            </a:r>
            <a:endParaRPr/>
          </a:p>
        </p:txBody>
      </p:sp>
      <p:pic>
        <p:nvPicPr>
          <p:cNvPr id="154" name="Google Shape;154;p30"/>
          <p:cNvPicPr preferRelativeResize="0"/>
          <p:nvPr/>
        </p:nvPicPr>
        <p:blipFill>
          <a:blip r:embed="rId3">
            <a:alphaModFix/>
          </a:blip>
          <a:stretch>
            <a:fillRect/>
          </a:stretch>
        </p:blipFill>
        <p:spPr>
          <a:xfrm>
            <a:off x="2625625" y="2781025"/>
            <a:ext cx="3810000" cy="2143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3 (Spicy)</a:t>
            </a:r>
            <a:endParaRPr/>
          </a:p>
        </p:txBody>
      </p:sp>
      <p:sp>
        <p:nvSpPr>
          <p:cNvPr id="215" name="Google Shape;215;p3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After you have completed task 1 look at this </a:t>
            </a:r>
            <a:r>
              <a:rPr lang="en" u="sng">
                <a:solidFill>
                  <a:schemeClr val="hlink"/>
                </a:solidFill>
                <a:hlinkClick r:id="rId3"/>
              </a:rPr>
              <a:t>link</a:t>
            </a:r>
            <a:r>
              <a:rPr lang="en"/>
              <a:t> for traditions when visiting a marae. Then create a venn diagram of the similarities and differences of the traditions in a marae with the rules you have at your house. An example of a venn diagram is on the next slide.</a:t>
            </a:r>
            <a:endParaRPr/>
          </a:p>
        </p:txBody>
      </p:sp>
      <p:pic>
        <p:nvPicPr>
          <p:cNvPr id="216" name="Google Shape;216;p39"/>
          <p:cNvPicPr preferRelativeResize="0"/>
          <p:nvPr/>
        </p:nvPicPr>
        <p:blipFill>
          <a:blip r:embed="rId4">
            <a:alphaModFix/>
          </a:blip>
          <a:stretch>
            <a:fillRect/>
          </a:stretch>
        </p:blipFill>
        <p:spPr>
          <a:xfrm>
            <a:off x="3182675" y="152400"/>
            <a:ext cx="5808925" cy="4843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40"/>
          <p:cNvPicPr preferRelativeResize="0"/>
          <p:nvPr/>
        </p:nvPicPr>
        <p:blipFill>
          <a:blip r:embed="rId3">
            <a:alphaModFix/>
          </a:blip>
          <a:stretch>
            <a:fillRect/>
          </a:stretch>
        </p:blipFill>
        <p:spPr>
          <a:xfrm>
            <a:off x="152400" y="152400"/>
            <a:ext cx="8814249" cy="483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Life Of Maori</a:t>
            </a:r>
            <a:endParaRPr/>
          </a:p>
        </p:txBody>
      </p:sp>
      <p:sp>
        <p:nvSpPr>
          <p:cNvPr id="160" name="Google Shape;160;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day in the life of a Maori.</a:t>
            </a:r>
            <a:endParaRPr/>
          </a:p>
        </p:txBody>
      </p:sp>
      <p:pic>
        <p:nvPicPr>
          <p:cNvPr id="161" name="Google Shape;161;p31"/>
          <p:cNvPicPr preferRelativeResize="0"/>
          <p:nvPr/>
        </p:nvPicPr>
        <p:blipFill>
          <a:blip r:embed="rId4">
            <a:alphaModFix/>
          </a:blip>
          <a:stretch>
            <a:fillRect/>
          </a:stretch>
        </p:blipFill>
        <p:spPr>
          <a:xfrm>
            <a:off x="3015150" y="152400"/>
            <a:ext cx="5976450" cy="4843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2"/>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3000">
                <a:latin typeface="Arial"/>
                <a:ea typeface="Arial"/>
                <a:cs typeface="Arial"/>
                <a:sym typeface="Arial"/>
              </a:rPr>
              <a:t>Generally speaking, tikanga are Māori customary practices or behaviours. The concept is derived from the Māori word ‘tika’ which means ‘right’ or ‘correct’ so, in Māori terms, to act in accordance with tikanga is to behave in a way that is culturally proper or appropriate.</a:t>
            </a:r>
            <a:endParaRPr sz="3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Examples Of Maori Traditions</a:t>
            </a:r>
            <a:endParaRPr/>
          </a:p>
        </p:txBody>
      </p:sp>
      <p:pic>
        <p:nvPicPr>
          <p:cNvPr id="172" name="Google Shape;172;p33"/>
          <p:cNvPicPr preferRelativeResize="0"/>
          <p:nvPr/>
        </p:nvPicPr>
        <p:blipFill>
          <a:blip r:embed="rId3">
            <a:alphaModFix/>
          </a:blip>
          <a:stretch>
            <a:fillRect/>
          </a:stretch>
        </p:blipFill>
        <p:spPr>
          <a:xfrm>
            <a:off x="152400" y="152400"/>
            <a:ext cx="4360476" cy="2035074"/>
          </a:xfrm>
          <a:prstGeom prst="rect">
            <a:avLst/>
          </a:prstGeom>
          <a:noFill/>
          <a:ln>
            <a:noFill/>
          </a:ln>
        </p:spPr>
      </p:pic>
      <p:pic>
        <p:nvPicPr>
          <p:cNvPr id="173" name="Google Shape;173;p33"/>
          <p:cNvPicPr preferRelativeResize="0"/>
          <p:nvPr/>
        </p:nvPicPr>
        <p:blipFill>
          <a:blip r:embed="rId4">
            <a:alphaModFix/>
          </a:blip>
          <a:stretch>
            <a:fillRect/>
          </a:stretch>
        </p:blipFill>
        <p:spPr>
          <a:xfrm>
            <a:off x="4680400" y="152400"/>
            <a:ext cx="4311200" cy="2035075"/>
          </a:xfrm>
          <a:prstGeom prst="rect">
            <a:avLst/>
          </a:prstGeom>
          <a:noFill/>
          <a:ln>
            <a:noFill/>
          </a:ln>
        </p:spPr>
      </p:pic>
      <p:pic>
        <p:nvPicPr>
          <p:cNvPr id="174" name="Google Shape;174;p33"/>
          <p:cNvPicPr preferRelativeResize="0"/>
          <p:nvPr/>
        </p:nvPicPr>
        <p:blipFill>
          <a:blip r:embed="rId5">
            <a:alphaModFix/>
          </a:blip>
          <a:stretch>
            <a:fillRect/>
          </a:stretch>
        </p:blipFill>
        <p:spPr>
          <a:xfrm>
            <a:off x="152400" y="2305700"/>
            <a:ext cx="4360476" cy="1984000"/>
          </a:xfrm>
          <a:prstGeom prst="rect">
            <a:avLst/>
          </a:prstGeom>
          <a:noFill/>
          <a:ln>
            <a:noFill/>
          </a:ln>
        </p:spPr>
      </p:pic>
      <p:pic>
        <p:nvPicPr>
          <p:cNvPr id="175" name="Google Shape;175;p33"/>
          <p:cNvPicPr preferRelativeResize="0"/>
          <p:nvPr/>
        </p:nvPicPr>
        <p:blipFill>
          <a:blip r:embed="rId6">
            <a:alphaModFix/>
          </a:blip>
          <a:stretch>
            <a:fillRect/>
          </a:stretch>
        </p:blipFill>
        <p:spPr>
          <a:xfrm>
            <a:off x="4665275" y="2339875"/>
            <a:ext cx="4311199" cy="19498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4"/>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Acting with tikanga is acting culturally appropriate for the Maori way.</a:t>
            </a:r>
            <a:endParaRPr/>
          </a:p>
        </p:txBody>
      </p:sp>
      <p:sp>
        <p:nvSpPr>
          <p:cNvPr id="182" name="Google Shape;182;p34"/>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Some of the tikanga include powhiri, kai, moko and kapa haka.</a:t>
            </a:r>
            <a:endParaRPr/>
          </a:p>
        </p:txBody>
      </p:sp>
      <p:sp>
        <p:nvSpPr>
          <p:cNvPr id="183" name="Google Shape;183;p34"/>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84" name="Google Shape;184;p34"/>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5"/>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6"/>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195" name="Google Shape;195;p36"/>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1 (Mild)</a:t>
            </a:r>
            <a:endParaRPr/>
          </a:p>
        </p:txBody>
      </p:sp>
      <p:sp>
        <p:nvSpPr>
          <p:cNvPr id="201" name="Google Shape;201;p3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Write a list of rules which you have at your house whether it is just your family’s house rules and/or for your culture too on this </a:t>
            </a:r>
            <a:r>
              <a:rPr lang="en" u="sng">
                <a:solidFill>
                  <a:schemeClr val="hlink"/>
                </a:solidFill>
                <a:hlinkClick r:id="rId3"/>
              </a:rPr>
              <a:t>padlet</a:t>
            </a:r>
            <a:r>
              <a:rPr lang="en"/>
              <a:t> and in your </a:t>
            </a:r>
            <a:r>
              <a:rPr lang="en"/>
              <a:t>global</a:t>
            </a:r>
            <a:r>
              <a:rPr lang="en"/>
              <a:t> </a:t>
            </a:r>
            <a:r>
              <a:rPr lang="en"/>
              <a:t>studies</a:t>
            </a:r>
            <a:r>
              <a:rPr lang="en"/>
              <a:t> books.</a:t>
            </a:r>
            <a:endParaRPr/>
          </a:p>
        </p:txBody>
      </p:sp>
      <p:pic>
        <p:nvPicPr>
          <p:cNvPr id="202" name="Google Shape;202;p37"/>
          <p:cNvPicPr preferRelativeResize="0"/>
          <p:nvPr/>
        </p:nvPicPr>
        <p:blipFill>
          <a:blip r:embed="rId4">
            <a:alphaModFix/>
          </a:blip>
          <a:stretch>
            <a:fillRect/>
          </a:stretch>
        </p:blipFill>
        <p:spPr>
          <a:xfrm>
            <a:off x="3172800" y="152400"/>
            <a:ext cx="5818799" cy="4833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8"/>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2 (Medium)</a:t>
            </a:r>
            <a:endParaRPr/>
          </a:p>
        </p:txBody>
      </p:sp>
      <p:sp>
        <p:nvSpPr>
          <p:cNvPr id="208" name="Google Shape;208;p38"/>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000000"/>
                </a:solidFill>
              </a:rPr>
              <a:t>Look at this </a:t>
            </a:r>
            <a:r>
              <a:rPr lang="en" u="sng">
                <a:solidFill>
                  <a:srgbClr val="FF0000"/>
                </a:solidFill>
                <a:hlinkClick r:id="rId3">
                  <a:extLst>
                    <a:ext uri="{A12FA001-AC4F-418D-AE19-62706E023703}">
                      <ahyp:hlinkClr val="tx"/>
                    </a:ext>
                  </a:extLst>
                </a:hlinkClick>
              </a:rPr>
              <a:t>link</a:t>
            </a:r>
            <a:r>
              <a:rPr lang="en">
                <a:solidFill>
                  <a:srgbClr val="000000"/>
                </a:solidFill>
              </a:rPr>
              <a:t> about traditions around the world and this </a:t>
            </a:r>
            <a:r>
              <a:rPr lang="en" u="sng">
                <a:solidFill>
                  <a:srgbClr val="FF0000"/>
                </a:solidFill>
                <a:hlinkClick r:id="rId4">
                  <a:extLst>
                    <a:ext uri="{A12FA001-AC4F-418D-AE19-62706E023703}">
                      <ahyp:hlinkClr val="tx"/>
                    </a:ext>
                  </a:extLst>
                </a:hlinkClick>
              </a:rPr>
              <a:t>site</a:t>
            </a:r>
            <a:r>
              <a:rPr lang="en">
                <a:solidFill>
                  <a:srgbClr val="000000"/>
                </a:solidFill>
              </a:rPr>
              <a:t> about Maori traditions. Then draw, label and colour pictures of your choice next to each other of one Maori tradition and another tradition around the world that is similar or opposite to it</a:t>
            </a:r>
            <a:r>
              <a:rPr lang="en"/>
              <a:t> </a:t>
            </a:r>
            <a:r>
              <a:rPr lang="en">
                <a:solidFill>
                  <a:schemeClr val="dk2"/>
                </a:solidFill>
                <a:latin typeface="Lato"/>
                <a:ea typeface="Lato"/>
                <a:cs typeface="Lato"/>
                <a:sym typeface="Lato"/>
              </a:rPr>
              <a:t>to </a:t>
            </a:r>
            <a:r>
              <a:rPr b="1" lang="en" sz="1800" u="sng">
                <a:solidFill>
                  <a:srgbClr val="1C1C1C"/>
                </a:solidFill>
                <a:latin typeface="Arial"/>
                <a:ea typeface="Arial"/>
                <a:cs typeface="Arial"/>
                <a:sym typeface="Arial"/>
              </a:rPr>
              <a:t>AT LEAST A YEAR SEVEN STANDARD.</a:t>
            </a:r>
            <a:r>
              <a:rPr lang="en"/>
              <a:t> </a:t>
            </a:r>
            <a:r>
              <a:rPr lang="en">
                <a:solidFill>
                  <a:srgbClr val="000000"/>
                </a:solidFill>
              </a:rPr>
              <a:t>Also, write how it is similar or opposite to it.</a:t>
            </a:r>
            <a:endParaRPr>
              <a:solidFill>
                <a:srgbClr val="000000"/>
              </a:solidFill>
            </a:endParaRPr>
          </a:p>
        </p:txBody>
      </p:sp>
      <p:pic>
        <p:nvPicPr>
          <p:cNvPr id="209" name="Google Shape;209;p38"/>
          <p:cNvPicPr preferRelativeResize="0"/>
          <p:nvPr/>
        </p:nvPicPr>
        <p:blipFill>
          <a:blip r:embed="rId5">
            <a:alphaModFix/>
          </a:blip>
          <a:stretch>
            <a:fillRect/>
          </a:stretch>
        </p:blipFill>
        <p:spPr>
          <a:xfrm>
            <a:off x="4082225" y="152400"/>
            <a:ext cx="3860025" cy="48387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