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Playfair Display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Lato Light"/>
      <p:regular r:id="rId22"/>
      <p:bold r:id="rId23"/>
      <p:italic r:id="rId24"/>
      <p:boldItalic r:id="rId25"/>
    </p:embeddedFont>
    <p:embeddedFont>
      <p:font typeface="Permanent Marker"/>
      <p:regular r:id="rId26"/>
    </p:embeddedFont>
    <p:embeddedFont>
      <p:font typeface="Bree Serif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LatoLight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LatoLight-italic.fntdata"/><Relationship Id="rId23" Type="http://schemas.openxmlformats.org/officeDocument/2006/relationships/font" Target="fonts/LatoLigh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PermanentMarker-regular.fntdata"/><Relationship Id="rId25" Type="http://schemas.openxmlformats.org/officeDocument/2006/relationships/font" Target="fonts/LatoLight-boldItalic.fntdata"/><Relationship Id="rId27" Type="http://schemas.openxmlformats.org/officeDocument/2006/relationships/font" Target="fonts/BreeSerif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PlayfairDisplay-bold.fntdata"/><Relationship Id="rId14" Type="http://schemas.openxmlformats.org/officeDocument/2006/relationships/font" Target="fonts/PlayfairDisplay-regular.fntdata"/><Relationship Id="rId17" Type="http://schemas.openxmlformats.org/officeDocument/2006/relationships/font" Target="fonts/PlayfairDisplay-boldItalic.fntdata"/><Relationship Id="rId16" Type="http://schemas.openxmlformats.org/officeDocument/2006/relationships/font" Target="fonts/PlayfairDisplay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1f5a554dbf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1f5a554dbf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5a554dbf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f5a554dbf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f5d7f86e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f5d7f86e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f5a554dbf_0_3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f5a554dbf_0_3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f5a554dbf_0_3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1f5a554dbf_0_3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f5a554dbf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f5a554dbf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e14651f7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e14651f7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e14651f7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e14651f7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hyperlink" Target="https://drive.google.com/open?id=13-dQMOl4_C9UE9fSbHEcIP_CZsv_fJQx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5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hyperlink" Target="https://www.smorescience.com/how-is-paper-recycled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3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3"/>
          <p:cNvSpPr/>
          <p:nvPr/>
        </p:nvSpPr>
        <p:spPr>
          <a:xfrm>
            <a:off x="0" y="0"/>
            <a:ext cx="9144000" cy="25725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/>
          <p:nvPr/>
        </p:nvSpPr>
        <p:spPr>
          <a:xfrm rot="-156123">
            <a:off x="2153842" y="1143655"/>
            <a:ext cx="4546388" cy="3211212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3"/>
          <p:cNvSpPr/>
          <p:nvPr/>
        </p:nvSpPr>
        <p:spPr>
          <a:xfrm>
            <a:off x="2306212" y="991287"/>
            <a:ext cx="4546500" cy="3211200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13"/>
          <p:cNvGrpSpPr/>
          <p:nvPr/>
        </p:nvGrpSpPr>
        <p:grpSpPr>
          <a:xfrm rot="-468310">
            <a:off x="2195941" y="816811"/>
            <a:ext cx="4752129" cy="3509874"/>
            <a:chOff x="2163405" y="1008757"/>
            <a:chExt cx="4752300" cy="3510000"/>
          </a:xfrm>
        </p:grpSpPr>
        <p:sp>
          <p:nvSpPr>
            <p:cNvPr id="64" name="Google Shape;64;p13"/>
            <p:cNvSpPr/>
            <p:nvPr/>
          </p:nvSpPr>
          <p:spPr>
            <a:xfrm rot="231561">
              <a:off x="2266400" y="1158111"/>
              <a:ext cx="4546310" cy="3211293"/>
            </a:xfrm>
            <a:prstGeom prst="roundRect">
              <a:avLst>
                <a:gd fmla="val 0" name="adj"/>
              </a:avLst>
            </a:prstGeom>
            <a:solidFill>
              <a:srgbClr val="FFFFFF"/>
            </a:solidFill>
            <a:ln>
              <a:noFill/>
            </a:ln>
            <a:effectLst>
              <a:outerShdw blurRad="228600" rotWithShape="0" algn="tl" dir="5400000" dist="50800">
                <a:srgbClr val="000000">
                  <a:alpha val="549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13"/>
            <p:cNvSpPr txBox="1"/>
            <p:nvPr/>
          </p:nvSpPr>
          <p:spPr>
            <a:xfrm rot="243112">
              <a:off x="2577042" y="1264600"/>
              <a:ext cx="2649322" cy="12793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3000">
                  <a:solidFill>
                    <a:srgbClr val="434343"/>
                  </a:solidFill>
                  <a:latin typeface="Lato"/>
                  <a:ea typeface="Lato"/>
                  <a:cs typeface="Lato"/>
                  <a:sym typeface="Lato"/>
                </a:rPr>
                <a:t>How to take notes</a:t>
              </a:r>
              <a:endParaRPr sz="3000">
                <a:solidFill>
                  <a:srgbClr val="434343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66" name="Google Shape;66;p13"/>
            <p:cNvSpPr txBox="1"/>
            <p:nvPr/>
          </p:nvSpPr>
          <p:spPr>
            <a:xfrm rot="243112">
              <a:off x="2513234" y="2556448"/>
              <a:ext cx="2649322" cy="6384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4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4"/>
          <p:cNvSpPr/>
          <p:nvPr/>
        </p:nvSpPr>
        <p:spPr>
          <a:xfrm rot="-5639341">
            <a:off x="4449044" y="1043182"/>
            <a:ext cx="4196065" cy="2963397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4"/>
          <p:cNvPicPr preferRelativeResize="0"/>
          <p:nvPr/>
        </p:nvPicPr>
        <p:blipFill rotWithShape="1">
          <a:blip r:embed="rId4">
            <a:alphaModFix/>
          </a:blip>
          <a:srcRect b="347" l="0" r="0" t="347"/>
          <a:stretch/>
        </p:blipFill>
        <p:spPr>
          <a:xfrm rot="-239460">
            <a:off x="5367401" y="925306"/>
            <a:ext cx="2359361" cy="3292883"/>
          </a:xfrm>
          <a:prstGeom prst="rect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6" name="Google Shape;76;p14"/>
          <p:cNvSpPr txBox="1"/>
          <p:nvPr/>
        </p:nvSpPr>
        <p:spPr>
          <a:xfrm rot="-239455">
            <a:off x="3287182" y="4065885"/>
            <a:ext cx="2818870" cy="55771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434343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7" name="Google Shape;77;p14"/>
          <p:cNvSpPr txBox="1"/>
          <p:nvPr/>
        </p:nvSpPr>
        <p:spPr>
          <a:xfrm>
            <a:off x="234950" y="438450"/>
            <a:ext cx="24828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4"/>
          <p:cNvSpPr txBox="1"/>
          <p:nvPr/>
        </p:nvSpPr>
        <p:spPr>
          <a:xfrm>
            <a:off x="406400" y="887700"/>
            <a:ext cx="3905100" cy="7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Why do I need to learn how to take notes?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73050" y="2641900"/>
            <a:ext cx="4394100" cy="20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 I remember what I have read/ heard during my research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so I can add my own thoughts and ideas as they happen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to help me organise my thoughts when I’m discovering new things</a:t>
            </a:r>
            <a:endParaRPr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5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4C7C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-5158464">
            <a:off x="2473946" y="1079620"/>
            <a:ext cx="4195962" cy="2963303"/>
          </a:xfrm>
          <a:prstGeom prst="roundRect">
            <a:avLst>
              <a:gd fmla="val 0" name="adj"/>
            </a:avLst>
          </a:prstGeom>
          <a:solidFill>
            <a:srgbClr val="FFFFFF"/>
          </a:solidFill>
          <a:ln>
            <a:noFill/>
          </a:ln>
          <a:effectLst>
            <a:outerShdw blurRad="228600" rotWithShape="0" algn="tl" dir="5400000" dist="50800">
              <a:srgbClr val="000000">
                <a:alpha val="549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 txBox="1"/>
          <p:nvPr/>
        </p:nvSpPr>
        <p:spPr>
          <a:xfrm rot="224976">
            <a:off x="3250740" y="482296"/>
            <a:ext cx="2642356" cy="49070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Three methods to try!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Bree Serif"/>
                <a:ea typeface="Bree Serif"/>
                <a:cs typeface="Bree Serif"/>
                <a:sym typeface="Bree Serif"/>
              </a:rPr>
              <a:t>Outline Method</a:t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Top level bullet points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Lower level bullet points with more details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Bree Serif"/>
                <a:ea typeface="Bree Serif"/>
                <a:cs typeface="Bree Serif"/>
                <a:sym typeface="Bree Serif"/>
              </a:rPr>
              <a:t>Cornell Method</a:t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Three sections on the paper: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note taking column 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cue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column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-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questions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you have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summary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u="sng">
                <a:latin typeface="Bree Serif"/>
                <a:ea typeface="Bree Serif"/>
                <a:cs typeface="Bree Serif"/>
                <a:sym typeface="Bree Serif"/>
              </a:rPr>
              <a:t>Mind map Method</a:t>
            </a:r>
            <a:endParaRPr b="1" u="sng"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topic in the middle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-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branches with the 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connected</a:t>
            </a: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 ideas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outline</a:t>
            </a: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97" name="Google Shape;97;p16"/>
          <p:cNvSpPr txBox="1"/>
          <p:nvPr/>
        </p:nvSpPr>
        <p:spPr>
          <a:xfrm rot="-464">
            <a:off x="2196860" y="25218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What does it look like?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98" name="Google Shape;9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2450" y="842275"/>
            <a:ext cx="6482649" cy="402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FADA8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 rot="-253897">
            <a:off x="2109291" y="1482876"/>
            <a:ext cx="3858318" cy="278018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u="sng">
                <a:solidFill>
                  <a:schemeClr val="hlink"/>
                </a:solidFill>
                <a:latin typeface="Lato Light"/>
                <a:ea typeface="Lato Light"/>
                <a:cs typeface="Lato Light"/>
                <a:sym typeface="Lato Light"/>
                <a:hlinkClick r:id="rId4"/>
              </a:rPr>
              <a:t>Our cities need more green spaces</a:t>
            </a:r>
            <a:endParaRPr sz="30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Your focus question is: What methods have cities used to create more green spaces?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outline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08" name="Google Shape;108;p17"/>
          <p:cNvSpPr txBox="1"/>
          <p:nvPr/>
        </p:nvSpPr>
        <p:spPr>
          <a:xfrm>
            <a:off x="1535375" y="576625"/>
            <a:ext cx="71820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Bree Serif"/>
                <a:ea typeface="Bree Serif"/>
                <a:cs typeface="Bree Serif"/>
                <a:sym typeface="Bree Serif"/>
              </a:rPr>
              <a:t>Use this text to practise the Outline system.</a:t>
            </a:r>
            <a:endParaRPr sz="2400"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8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8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B7E1C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mind map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 rot="-464">
            <a:off x="2167460" y="644558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What might it look like?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It’s up to you!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900" y="1702550"/>
            <a:ext cx="3711875" cy="26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9100" y="1701744"/>
            <a:ext cx="3711875" cy="26760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FEFEF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9"/>
          <p:cNvPicPr preferRelativeResize="0"/>
          <p:nvPr/>
        </p:nvPicPr>
        <p:blipFill rotWithShape="1">
          <a:blip r:embed="rId3">
            <a:alphaModFix/>
          </a:blip>
          <a:srcRect b="0" l="0" r="0" t="60663"/>
          <a:stretch/>
        </p:blipFill>
        <p:spPr>
          <a:xfrm>
            <a:off x="0" y="2574324"/>
            <a:ext cx="9143999" cy="256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9"/>
          <p:cNvSpPr/>
          <p:nvPr/>
        </p:nvSpPr>
        <p:spPr>
          <a:xfrm>
            <a:off x="0" y="0"/>
            <a:ext cx="9144000" cy="2569200"/>
          </a:xfrm>
          <a:prstGeom prst="rect">
            <a:avLst/>
          </a:prstGeom>
          <a:solidFill>
            <a:srgbClr val="C6DAF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3827050" y="1585625"/>
            <a:ext cx="2818800" cy="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19"/>
          <p:cNvSpPr txBox="1"/>
          <p:nvPr/>
        </p:nvSpPr>
        <p:spPr>
          <a:xfrm rot="-5400000">
            <a:off x="-1682975" y="217136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cornell</a:t>
            </a:r>
            <a:r>
              <a:rPr lang="en" sz="3600">
                <a:latin typeface="Permanent Marker"/>
                <a:ea typeface="Permanent Marker"/>
                <a:cs typeface="Permanent Marker"/>
                <a:sym typeface="Permanent Marker"/>
              </a:rPr>
              <a:t> system</a:t>
            </a:r>
            <a:endParaRPr sz="36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 rot="-464">
            <a:off x="2196860" y="172133"/>
            <a:ext cx="44490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Permanent Marker"/>
                <a:ea typeface="Permanent Marker"/>
                <a:cs typeface="Permanent Marker"/>
                <a:sym typeface="Permanent Marker"/>
              </a:rPr>
              <a:t>What does it look like?</a:t>
            </a:r>
            <a:endParaRPr sz="2400"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30951" y="730350"/>
            <a:ext cx="3200363" cy="416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59163" y="730338"/>
            <a:ext cx="2867025" cy="416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15474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3730325" y="530925"/>
            <a:ext cx="3106200" cy="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Bree Serif"/>
                <a:ea typeface="Bree Serif"/>
                <a:cs typeface="Bree Serif"/>
                <a:sym typeface="Bree Serif"/>
              </a:rPr>
              <a:t>Do It Yourself!</a:t>
            </a:r>
            <a:endParaRPr sz="3000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137" name="Google Shape;137;p20"/>
          <p:cNvSpPr txBox="1"/>
          <p:nvPr/>
        </p:nvSpPr>
        <p:spPr>
          <a:xfrm>
            <a:off x="3149775" y="1126000"/>
            <a:ext cx="4905900" cy="317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Step 1: Read this article about </a:t>
            </a:r>
            <a:r>
              <a:rPr lang="en" u="sng">
                <a:solidFill>
                  <a:schemeClr val="hlink"/>
                </a:solidFill>
                <a:latin typeface="Bree Serif"/>
                <a:ea typeface="Bree Serif"/>
                <a:cs typeface="Bree Serif"/>
                <a:sym typeface="Bree Serif"/>
                <a:hlinkClick r:id="rId4"/>
              </a:rPr>
              <a:t>How Paper is Recycled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decide which note taking system you want to use [mind map OR Cornell]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Look for text features such as subtitle to help organise your notes.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Pay attention to pictures, captions and videos that are embedded in the article.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Step 2: When you have completed your notes…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At the bottom of your page, make a note of any ideas, questions, or links you have made with other research.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Bree Serif"/>
              <a:buChar char="●"/>
            </a:pPr>
            <a:r>
              <a:rPr lang="en">
                <a:latin typeface="Bree Serif"/>
                <a:ea typeface="Bree Serif"/>
                <a:cs typeface="Bree Serif"/>
                <a:sym typeface="Bree Serif"/>
              </a:rPr>
              <a:t>Note down the article information [citing your source]</a:t>
            </a:r>
            <a:endParaRPr>
              <a:latin typeface="Bree Serif"/>
              <a:ea typeface="Bree Serif"/>
              <a:cs typeface="Bree Serif"/>
              <a:sym typeface="Bree Serif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