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Raleway"/>
      <p:regular r:id="rId15"/>
      <p:bold r:id="rId16"/>
      <p:italic r:id="rId17"/>
      <p:boldItalic r:id="rId18"/>
    </p:embeddedFont>
    <p:embeddedFont>
      <p:font typeface="Roboto"/>
      <p:regular r:id="rId19"/>
      <p:bold r:id="rId20"/>
      <p:italic r:id="rId21"/>
      <p:boldItalic r:id="rId22"/>
    </p:embeddedFont>
    <p:embeddedFont>
      <p:font typeface="Nunito"/>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A0E2B4-C82B-44F6-B90D-3094BE2CFA66}">
  <a:tblStyle styleId="{D5A0E2B4-C82B-44F6-B90D-3094BE2CFA6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La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aleway-regular.fntdata"/><Relationship Id="rId14" Type="http://schemas.openxmlformats.org/officeDocument/2006/relationships/slide" Target="slides/slide8.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Roboto-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f3a473e123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f3a473e123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f3a473e123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f3a473e12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f3a473e123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f3a473e123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f3a473e123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f3a473e123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f3a473e123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f3a473e123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f3a473e123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f3a473e123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f3a473e123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f3a473e123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VNGUdObDoLk" TargetMode="External"/><Relationship Id="rId4" Type="http://schemas.openxmlformats.org/officeDocument/2006/relationships/hyperlink" Target="https://www.bbc.com/future/article/20231221-volcano-geoengineering-eruption-lava-iceland-reykjanes" TargetMode="External"/><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Volcano Slideshow</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495057"/>
                </a:solidFill>
                <a:highlight>
                  <a:srgbClr val="FFFFFF"/>
                </a:highlight>
                <a:latin typeface="Roboto"/>
                <a:ea typeface="Roboto"/>
                <a:cs typeface="Roboto"/>
                <a:sym typeface="Roboto"/>
              </a:rPr>
              <a:t>L.I: We are EXPLORING articles by </a:t>
            </a:r>
            <a:r>
              <a:rPr i="1" lang="en" sz="1400">
                <a:solidFill>
                  <a:srgbClr val="495057"/>
                </a:solidFill>
                <a:highlight>
                  <a:srgbClr val="FFFFFF"/>
                </a:highlight>
                <a:latin typeface="Roboto"/>
                <a:ea typeface="Roboto"/>
                <a:cs typeface="Roboto"/>
                <a:sym typeface="Roboto"/>
              </a:rPr>
              <a:t>recognising</a:t>
            </a:r>
            <a:r>
              <a:rPr lang="en" sz="1400">
                <a:solidFill>
                  <a:srgbClr val="495057"/>
                </a:solidFill>
                <a:highlight>
                  <a:srgbClr val="FFFFFF"/>
                </a:highlight>
                <a:latin typeface="Roboto"/>
                <a:ea typeface="Roboto"/>
                <a:cs typeface="Roboto"/>
                <a:sym typeface="Roboto"/>
              </a:rPr>
              <a:t> texts that have multiples purposes and knowing the context of the creator helps us understand the purpose.</a:t>
            </a:r>
            <a:endParaRPr sz="1400"/>
          </a:p>
        </p:txBody>
      </p:sp>
      <p:pic>
        <p:nvPicPr>
          <p:cNvPr id="88" name="Google Shape;88;p13"/>
          <p:cNvPicPr preferRelativeResize="0"/>
          <p:nvPr/>
        </p:nvPicPr>
        <p:blipFill>
          <a:blip r:embed="rId3">
            <a:alphaModFix/>
          </a:blip>
          <a:stretch>
            <a:fillRect/>
          </a:stretch>
        </p:blipFill>
        <p:spPr>
          <a:xfrm>
            <a:off x="6473725" y="955775"/>
            <a:ext cx="2433800" cy="1803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Volcano Information</a:t>
            </a:r>
            <a:endParaRPr/>
          </a:p>
        </p:txBody>
      </p:sp>
      <p:sp>
        <p:nvSpPr>
          <p:cNvPr id="94" name="Google Shape;94;p14"/>
          <p:cNvSpPr txBox="1"/>
          <p:nvPr>
            <p:ph idx="1" type="body"/>
          </p:nvPr>
        </p:nvSpPr>
        <p:spPr>
          <a:xfrm>
            <a:off x="721225" y="2781725"/>
            <a:ext cx="3300900" cy="15975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1800">
                <a:solidFill>
                  <a:srgbClr val="233A44"/>
                </a:solidFill>
                <a:latin typeface="Calibri"/>
                <a:ea typeface="Calibri"/>
                <a:cs typeface="Calibri"/>
                <a:sym typeface="Calibri"/>
              </a:rPr>
              <a:t>Watch the following </a:t>
            </a:r>
            <a:r>
              <a:rPr lang="en" sz="1800" u="sng">
                <a:solidFill>
                  <a:srgbClr val="3D4594"/>
                </a:solidFill>
                <a:latin typeface="Calibri"/>
                <a:ea typeface="Calibri"/>
                <a:cs typeface="Calibri"/>
                <a:sym typeface="Calibri"/>
                <a:hlinkClick r:id="rId3">
                  <a:extLst>
                    <a:ext uri="{A12FA001-AC4F-418D-AE19-62706E023703}">
                      <ahyp:hlinkClr val="tx"/>
                    </a:ext>
                  </a:extLst>
                </a:hlinkClick>
              </a:rPr>
              <a:t>video</a:t>
            </a:r>
            <a:r>
              <a:rPr lang="en" sz="1800">
                <a:solidFill>
                  <a:srgbClr val="233A44"/>
                </a:solidFill>
                <a:latin typeface="Calibri"/>
                <a:ea typeface="Calibri"/>
                <a:cs typeface="Calibri"/>
                <a:sym typeface="Calibri"/>
              </a:rPr>
              <a:t> about the information about volcanoes.</a:t>
            </a:r>
            <a:endParaRPr sz="1800">
              <a:solidFill>
                <a:srgbClr val="233A44"/>
              </a:solidFill>
              <a:latin typeface="Calibri"/>
              <a:ea typeface="Calibri"/>
              <a:cs typeface="Calibri"/>
              <a:sym typeface="Calibri"/>
            </a:endParaRPr>
          </a:p>
          <a:p>
            <a:pPr indent="0" lvl="0" marL="0" rtl="0" algn="l">
              <a:spcBef>
                <a:spcPts val="1200"/>
              </a:spcBef>
              <a:spcAft>
                <a:spcPts val="0"/>
              </a:spcAft>
              <a:buNone/>
            </a:pPr>
            <a:r>
              <a:t/>
            </a:r>
            <a:endParaRPr sz="1800">
              <a:solidFill>
                <a:srgbClr val="233A44"/>
              </a:solidFill>
              <a:latin typeface="Calibri"/>
              <a:ea typeface="Calibri"/>
              <a:cs typeface="Calibri"/>
              <a:sym typeface="Calibri"/>
            </a:endParaRPr>
          </a:p>
          <a:p>
            <a:pPr indent="0" lvl="0" marL="0" rtl="0" algn="l">
              <a:spcBef>
                <a:spcPts val="1200"/>
              </a:spcBef>
              <a:spcAft>
                <a:spcPts val="1200"/>
              </a:spcAft>
              <a:buNone/>
            </a:pPr>
            <a:r>
              <a:rPr lang="en" sz="1800">
                <a:solidFill>
                  <a:srgbClr val="233A44"/>
                </a:solidFill>
                <a:latin typeface="Calibri"/>
                <a:ea typeface="Calibri"/>
                <a:cs typeface="Calibri"/>
                <a:sym typeface="Calibri"/>
              </a:rPr>
              <a:t>Then read this </a:t>
            </a:r>
            <a:r>
              <a:rPr lang="en" sz="1800" u="sng">
                <a:solidFill>
                  <a:srgbClr val="3D4594"/>
                </a:solidFill>
                <a:latin typeface="Calibri"/>
                <a:ea typeface="Calibri"/>
                <a:cs typeface="Calibri"/>
                <a:sym typeface="Calibri"/>
                <a:hlinkClick r:id="rId4">
                  <a:extLst>
                    <a:ext uri="{A12FA001-AC4F-418D-AE19-62706E023703}">
                      <ahyp:hlinkClr val="tx"/>
                    </a:ext>
                  </a:extLst>
                </a:hlinkClick>
              </a:rPr>
              <a:t>article</a:t>
            </a:r>
            <a:r>
              <a:rPr lang="en" sz="1800">
                <a:solidFill>
                  <a:srgbClr val="233A44"/>
                </a:solidFill>
                <a:latin typeface="Calibri"/>
                <a:ea typeface="Calibri"/>
                <a:cs typeface="Calibri"/>
                <a:sym typeface="Calibri"/>
              </a:rPr>
              <a:t> about “Should we geoengineer volcanoes?”</a:t>
            </a:r>
            <a:endParaRPr/>
          </a:p>
        </p:txBody>
      </p:sp>
      <p:pic>
        <p:nvPicPr>
          <p:cNvPr id="95" name="Google Shape;95;p14"/>
          <p:cNvPicPr preferRelativeResize="0"/>
          <p:nvPr/>
        </p:nvPicPr>
        <p:blipFill>
          <a:blip r:embed="rId5">
            <a:alphaModFix/>
          </a:blip>
          <a:stretch>
            <a:fillRect/>
          </a:stretch>
        </p:blipFill>
        <p:spPr>
          <a:xfrm>
            <a:off x="4749350" y="1803175"/>
            <a:ext cx="3300901" cy="2039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nvSpPr>
        <p:spPr>
          <a:xfrm>
            <a:off x="0" y="1080000"/>
            <a:ext cx="91440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What was the primary method used to mitigate the deadly gas release from Lake Nyos in Cameroon?</a:t>
            </a:r>
            <a:endParaRPr/>
          </a:p>
          <a:p>
            <a:pPr indent="0" lvl="0" marL="0" rtl="0" algn="l">
              <a:spcBef>
                <a:spcPts val="0"/>
              </a:spcBef>
              <a:spcAft>
                <a:spcPts val="0"/>
              </a:spcAft>
              <a:buNone/>
            </a:pPr>
            <a:r>
              <a:rPr lang="en"/>
              <a:t>A) Dropping bombs to disrupt the lake's surface.</a:t>
            </a:r>
            <a:endParaRPr/>
          </a:p>
          <a:p>
            <a:pPr indent="0" lvl="0" marL="0" rtl="0" algn="l">
              <a:spcBef>
                <a:spcPts val="0"/>
              </a:spcBef>
              <a:spcAft>
                <a:spcPts val="0"/>
              </a:spcAft>
              <a:buNone/>
            </a:pPr>
            <a:r>
              <a:rPr lang="en"/>
              <a:t>B) Siphoning off the gas from the lakebed using pipes.</a:t>
            </a:r>
            <a:endParaRPr/>
          </a:p>
          <a:p>
            <a:pPr indent="0" lvl="0" marL="0" rtl="0" algn="l">
              <a:spcBef>
                <a:spcPts val="0"/>
              </a:spcBef>
              <a:spcAft>
                <a:spcPts val="0"/>
              </a:spcAft>
              <a:buNone/>
            </a:pPr>
            <a:r>
              <a:rPr lang="en"/>
              <a:t>C) Building mounds of rock to divert the gas flow.</a:t>
            </a:r>
            <a:endParaRPr/>
          </a:p>
          <a:p>
            <a:pPr indent="0" lvl="0" marL="0" rtl="0" algn="l">
              <a:spcBef>
                <a:spcPts val="0"/>
              </a:spcBef>
              <a:spcAft>
                <a:spcPts val="0"/>
              </a:spcAft>
              <a:buNone/>
            </a:pPr>
            <a:r>
              <a:rPr lang="en"/>
              <a:t>D) Injecting chemicals into the lake to neutralize the gas.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According to the text, what is the main reason volcanologists have been hesitant to embrace geoengineering techniques for volcanoes?</a:t>
            </a:r>
            <a:endParaRPr/>
          </a:p>
          <a:p>
            <a:pPr indent="0" lvl="0" marL="0" rtl="0" algn="l">
              <a:spcBef>
                <a:spcPts val="0"/>
              </a:spcBef>
              <a:spcAft>
                <a:spcPts val="0"/>
              </a:spcAft>
              <a:buNone/>
            </a:pPr>
            <a:r>
              <a:rPr lang="en"/>
              <a:t>A) They believe it is ethically wrong to interfere with natural processes.</a:t>
            </a:r>
            <a:endParaRPr/>
          </a:p>
          <a:p>
            <a:pPr indent="0" lvl="0" marL="0" rtl="0" algn="l">
              <a:spcBef>
                <a:spcPts val="0"/>
              </a:spcBef>
              <a:spcAft>
                <a:spcPts val="0"/>
              </a:spcAft>
              <a:buNone/>
            </a:pPr>
            <a:r>
              <a:rPr lang="en"/>
              <a:t>B) They lack the necessary technology and expertise to effectively control volcanic eruptions.</a:t>
            </a:r>
            <a:endParaRPr/>
          </a:p>
          <a:p>
            <a:pPr indent="0" lvl="0" marL="0" rtl="0" algn="l">
              <a:spcBef>
                <a:spcPts val="0"/>
              </a:spcBef>
              <a:spcAft>
                <a:spcPts val="0"/>
              </a:spcAft>
              <a:buNone/>
            </a:pPr>
            <a:r>
              <a:rPr lang="en"/>
              <a:t>C) They fear the potential for unintended consequences and risks.</a:t>
            </a:r>
            <a:endParaRPr/>
          </a:p>
          <a:p>
            <a:pPr indent="0" lvl="0" marL="0" rtl="0" algn="l">
              <a:spcBef>
                <a:spcPts val="0"/>
              </a:spcBef>
              <a:spcAft>
                <a:spcPts val="0"/>
              </a:spcAft>
              <a:buNone/>
            </a:pPr>
            <a:r>
              <a:rPr lang="en"/>
              <a:t>D) They are concerned about the high costs associated with such interventions.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is the primary ethical dilemma raised by the potential use of volcano geoengineering?</a:t>
            </a:r>
            <a:endParaRPr/>
          </a:p>
          <a:p>
            <a:pPr indent="0" lvl="0" marL="0" rtl="0" algn="l">
              <a:spcBef>
                <a:spcPts val="0"/>
              </a:spcBef>
              <a:spcAft>
                <a:spcPts val="0"/>
              </a:spcAft>
              <a:buNone/>
            </a:pPr>
            <a:r>
              <a:rPr lang="en"/>
              <a:t>A) The potential for creating new and unforeseen hazards.</a:t>
            </a:r>
            <a:endParaRPr/>
          </a:p>
          <a:p>
            <a:pPr indent="0" lvl="0" marL="0" rtl="0" algn="l">
              <a:spcBef>
                <a:spcPts val="0"/>
              </a:spcBef>
              <a:spcAft>
                <a:spcPts val="0"/>
              </a:spcAft>
              <a:buNone/>
            </a:pPr>
            <a:r>
              <a:rPr lang="en"/>
              <a:t>B) The potential for disrupting the natural balance of ecosystems.</a:t>
            </a:r>
            <a:endParaRPr/>
          </a:p>
          <a:p>
            <a:pPr indent="0" lvl="0" marL="0" rtl="0" algn="l">
              <a:spcBef>
                <a:spcPts val="0"/>
              </a:spcBef>
              <a:spcAft>
                <a:spcPts val="0"/>
              </a:spcAft>
              <a:buNone/>
            </a:pPr>
            <a:r>
              <a:rPr lang="en"/>
              <a:t>C) The potential for disproportionately benefiting certain groups at the expense of others.</a:t>
            </a:r>
            <a:endParaRPr/>
          </a:p>
          <a:p>
            <a:pPr indent="0" lvl="0" marL="0" rtl="0" algn="l">
              <a:spcBef>
                <a:spcPts val="0"/>
              </a:spcBef>
              <a:spcAft>
                <a:spcPts val="0"/>
              </a:spcAft>
              <a:buNone/>
            </a:pPr>
            <a:r>
              <a:rPr lang="en"/>
              <a:t>D) The potential for creating a precedent for manipulating natural phenomena for human benefit.</a:t>
            </a:r>
            <a:endParaRPr/>
          </a:p>
        </p:txBody>
      </p:sp>
      <p:sp>
        <p:nvSpPr>
          <p:cNvPr id="101" name="Google Shape;101;p15"/>
          <p:cNvSpPr txBox="1"/>
          <p:nvPr/>
        </p:nvSpPr>
        <p:spPr>
          <a:xfrm>
            <a:off x="152400" y="152400"/>
            <a:ext cx="8824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Raleway"/>
                <a:ea typeface="Raleway"/>
                <a:cs typeface="Raleway"/>
                <a:sym typeface="Raleway"/>
              </a:rPr>
              <a:t>Answer these questions in your English book: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Answer these questions in your English book:</a:t>
            </a:r>
            <a:endParaRPr/>
          </a:p>
        </p:txBody>
      </p:sp>
      <p:sp>
        <p:nvSpPr>
          <p:cNvPr id="107" name="Google Shape;107;p1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7200">
                <a:solidFill>
                  <a:srgbClr val="000000"/>
                </a:solidFill>
                <a:latin typeface="Arial"/>
                <a:ea typeface="Arial"/>
                <a:cs typeface="Arial"/>
                <a:sym typeface="Arial"/>
              </a:rPr>
              <a:t>1. What is the main argument made by Michael Cassidy and his colleagues regarding volcano geoengineering?</a:t>
            </a:r>
            <a:endParaRPr sz="7200">
              <a:solidFill>
                <a:srgbClr val="000000"/>
              </a:solidFill>
              <a:latin typeface="Arial"/>
              <a:ea typeface="Arial"/>
              <a:cs typeface="Arial"/>
              <a:sym typeface="Arial"/>
            </a:endParaRPr>
          </a:p>
          <a:p>
            <a:pPr indent="0" lvl="0" marL="0" rtl="0" algn="l">
              <a:spcBef>
                <a:spcPts val="1200"/>
              </a:spcBef>
              <a:spcAft>
                <a:spcPts val="0"/>
              </a:spcAft>
              <a:buNone/>
            </a:pPr>
            <a:r>
              <a:rPr lang="en" sz="7200">
                <a:solidFill>
                  <a:srgbClr val="000000"/>
                </a:solidFill>
                <a:latin typeface="Arial"/>
                <a:ea typeface="Arial"/>
                <a:cs typeface="Arial"/>
                <a:sym typeface="Arial"/>
              </a:rPr>
              <a:t>2. What is the example of a volcano geoengineering technique that was successful in preventing a disaster?</a:t>
            </a:r>
            <a:endParaRPr sz="7200">
              <a:solidFill>
                <a:srgbClr val="000000"/>
              </a:solidFill>
              <a:latin typeface="Arial"/>
              <a:ea typeface="Arial"/>
              <a:cs typeface="Arial"/>
              <a:sym typeface="Arial"/>
            </a:endParaRPr>
          </a:p>
          <a:p>
            <a:pPr indent="0" lvl="0" marL="0" rtl="0" algn="l">
              <a:spcBef>
                <a:spcPts val="1200"/>
              </a:spcBef>
              <a:spcAft>
                <a:spcPts val="0"/>
              </a:spcAft>
              <a:buNone/>
            </a:pPr>
            <a:r>
              <a:rPr lang="en" sz="7200">
                <a:solidFill>
                  <a:srgbClr val="000000"/>
                </a:solidFill>
                <a:highlight>
                  <a:srgbClr val="FFFFFF"/>
                </a:highlight>
                <a:latin typeface="Roboto"/>
                <a:ea typeface="Roboto"/>
                <a:cs typeface="Roboto"/>
                <a:sym typeface="Roboto"/>
              </a:rPr>
              <a:t>3. What is the potential impact of a major volcanic eruption on a global scale, according to the text?</a:t>
            </a:r>
            <a:endParaRPr sz="7200">
              <a:solidFill>
                <a:srgbClr val="000000"/>
              </a:solidFill>
              <a:highlight>
                <a:srgbClr val="FFFFFF"/>
              </a:highlight>
              <a:latin typeface="Roboto"/>
              <a:ea typeface="Roboto"/>
              <a:cs typeface="Roboto"/>
              <a:sym typeface="Roboto"/>
            </a:endParaRPr>
          </a:p>
          <a:p>
            <a:pPr indent="0" lvl="0" marL="0" rtl="0" algn="l">
              <a:spcBef>
                <a:spcPts val="1200"/>
              </a:spcBef>
              <a:spcAft>
                <a:spcPts val="0"/>
              </a:spcAft>
              <a:buNone/>
            </a:pPr>
            <a:r>
              <a:t/>
            </a:r>
            <a:endParaRPr sz="1100">
              <a:solidFill>
                <a:srgbClr val="000000"/>
              </a:solidFill>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Answer these questions in your English book:</a:t>
            </a:r>
            <a:endParaRPr/>
          </a:p>
        </p:txBody>
      </p:sp>
      <p:sp>
        <p:nvSpPr>
          <p:cNvPr id="113" name="Google Shape;113;p17"/>
          <p:cNvSpPr txBox="1"/>
          <p:nvPr/>
        </p:nvSpPr>
        <p:spPr>
          <a:xfrm>
            <a:off x="0" y="2039675"/>
            <a:ext cx="91440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1. The text explores the ethical dilemmas surrounding geoengineering volcanoes. How do these dilemmas relate to other contemporary issues that involve balancing potential benefits with potential risks, such as climate change mitigation or genetic engineering?</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2. The article discusses the tension between the scientific desire to understand and control natural phenomena and the ethical considerations of intervening in natural processes. How does this tension resonate with your own views on the role of science and technology in society?</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3. The text highlights the potential for unintended consequences when humans attempt to control natural forces. Reflect on a time when you or someone you know faced unexpected consequences as a result of an action taken to solve a problem. What lessons can be learned from this experience about the importance of considering potential risks and unintended consequences?</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Answer this question in your English book:</a:t>
            </a:r>
            <a:endParaRPr/>
          </a:p>
        </p:txBody>
      </p:sp>
      <p:sp>
        <p:nvSpPr>
          <p:cNvPr id="119" name="Google Shape;119;p18"/>
          <p:cNvSpPr txBox="1"/>
          <p:nvPr/>
        </p:nvSpPr>
        <p:spPr>
          <a:xfrm>
            <a:off x="0" y="2039675"/>
            <a:ext cx="9144000" cy="74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100">
                <a:latin typeface="Nunito"/>
                <a:ea typeface="Nunito"/>
                <a:cs typeface="Nunito"/>
                <a:sym typeface="Nunito"/>
              </a:rPr>
              <a:t>3. The text highlights the potential for unintended consequences when humans attempt to control natural forces. Reflect on a time when you or someone you know faced unexpected consequences as a result of an action taken to solve a problem. What lessons can be learned from this experience about the importance of considering potential risks and unintended consequences?</a:t>
            </a:r>
            <a:endParaRPr sz="1100"/>
          </a:p>
        </p:txBody>
      </p:sp>
      <p:sp>
        <p:nvSpPr>
          <p:cNvPr id="120" name="Google Shape;120;p18"/>
          <p:cNvSpPr txBox="1"/>
          <p:nvPr/>
        </p:nvSpPr>
        <p:spPr>
          <a:xfrm>
            <a:off x="430500" y="2877200"/>
            <a:ext cx="8283000" cy="20493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sz="1200">
              <a:solidFill>
                <a:srgbClr val="000000"/>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sp>
        <p:nvSpPr>
          <p:cNvPr id="126" name="Google Shape;126;p19"/>
          <p:cNvSpPr txBox="1"/>
          <p:nvPr/>
        </p:nvSpPr>
        <p:spPr>
          <a:xfrm>
            <a:off x="0" y="646500"/>
            <a:ext cx="9144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latin typeface="Nunito"/>
                <a:ea typeface="Nunito"/>
                <a:cs typeface="Nunito"/>
                <a:sym typeface="Nunito"/>
              </a:rPr>
              <a:t>Instructions</a:t>
            </a:r>
            <a:r>
              <a:rPr lang="en" sz="1000">
                <a:solidFill>
                  <a:schemeClr val="dk2"/>
                </a:solidFill>
                <a:latin typeface="Nunito"/>
                <a:ea typeface="Nunito"/>
                <a:cs typeface="Nunito"/>
                <a:sym typeface="Nunito"/>
              </a:rPr>
              <a:t>: Look at the image below and write 2-3 things you notice (key details, main ideas, themes) and then write down 2-3 things you wonder (questions you have because of the image, things you are curious about when you look at the image).</a:t>
            </a:r>
            <a:endParaRPr/>
          </a:p>
        </p:txBody>
      </p:sp>
      <p:graphicFrame>
        <p:nvGraphicFramePr>
          <p:cNvPr id="127" name="Google Shape;127;p19"/>
          <p:cNvGraphicFramePr/>
          <p:nvPr/>
        </p:nvGraphicFramePr>
        <p:xfrm>
          <a:off x="114950" y="1139100"/>
          <a:ext cx="3000000" cy="3000000"/>
        </p:xfrm>
        <a:graphic>
          <a:graphicData uri="http://schemas.openxmlformats.org/drawingml/2006/table">
            <a:tbl>
              <a:tblPr>
                <a:noFill/>
                <a:tableStyleId>{D5A0E2B4-C82B-44F6-B90D-3094BE2CFA66}</a:tableStyleId>
              </a:tblPr>
              <a:tblGrid>
                <a:gridCol w="1821225"/>
                <a:gridCol w="7043625"/>
              </a:tblGrid>
              <a:tr h="381000">
                <a:tc>
                  <a:txBody>
                    <a:bodyPr/>
                    <a:lstStyle/>
                    <a:p>
                      <a:pPr indent="0" lvl="0" marL="0" rtl="0" algn="l">
                        <a:spcBef>
                          <a:spcPts val="0"/>
                        </a:spcBef>
                        <a:spcAft>
                          <a:spcPts val="0"/>
                        </a:spcAft>
                        <a:buNone/>
                      </a:pPr>
                      <a:r>
                        <a:rPr b="1" lang="en"/>
                        <a:t>What do you notice?</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graphicFrame>
        <p:nvGraphicFramePr>
          <p:cNvPr id="128" name="Google Shape;128;p19"/>
          <p:cNvGraphicFramePr/>
          <p:nvPr/>
        </p:nvGraphicFramePr>
        <p:xfrm>
          <a:off x="139575" y="4198275"/>
          <a:ext cx="3000000" cy="3000000"/>
        </p:xfrm>
        <a:graphic>
          <a:graphicData uri="http://schemas.openxmlformats.org/drawingml/2006/table">
            <a:tbl>
              <a:tblPr>
                <a:noFill/>
                <a:tableStyleId>{D5A0E2B4-C82B-44F6-B90D-3094BE2CFA66}</a:tableStyleId>
              </a:tblPr>
              <a:tblGrid>
                <a:gridCol w="1969025"/>
                <a:gridCol w="6895825"/>
              </a:tblGrid>
              <a:tr h="381000">
                <a:tc>
                  <a:txBody>
                    <a:bodyPr/>
                    <a:lstStyle/>
                    <a:p>
                      <a:pPr indent="0" lvl="0" marL="0" rtl="0" algn="l">
                        <a:spcBef>
                          <a:spcPts val="0"/>
                        </a:spcBef>
                        <a:spcAft>
                          <a:spcPts val="0"/>
                        </a:spcAft>
                        <a:buNone/>
                      </a:pPr>
                      <a:r>
                        <a:rPr b="1" lang="en"/>
                        <a:t>What do you wonder?</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129" name="Google Shape;129;p19"/>
          <p:cNvPicPr preferRelativeResize="0"/>
          <p:nvPr/>
        </p:nvPicPr>
        <p:blipFill>
          <a:blip r:embed="rId3">
            <a:alphaModFix/>
          </a:blip>
          <a:stretch>
            <a:fillRect/>
          </a:stretch>
        </p:blipFill>
        <p:spPr>
          <a:xfrm>
            <a:off x="2108600" y="2079550"/>
            <a:ext cx="4936627" cy="2010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nvSpPr>
        <p:spPr>
          <a:xfrm>
            <a:off x="0" y="581375"/>
            <a:ext cx="9144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Nunito"/>
                <a:ea typeface="Nunito"/>
                <a:cs typeface="Nunito"/>
                <a:sym typeface="Nunito"/>
              </a:rPr>
              <a:t>Instructions</a:t>
            </a:r>
            <a:r>
              <a:rPr lang="en">
                <a:latin typeface="Nunito"/>
                <a:ea typeface="Nunito"/>
                <a:cs typeface="Nunito"/>
                <a:sym typeface="Nunito"/>
              </a:rPr>
              <a:t>: The center of the bubble map has an image that represents the reading to help get you started. Fill in the connecting bubbles with concepts, ideas, questions, and details that connect the image to the reading. Example: “This image connects to the reading because_____”</a:t>
            </a:r>
            <a:endParaRPr/>
          </a:p>
        </p:txBody>
      </p:sp>
      <p:sp>
        <p:nvSpPr>
          <p:cNvPr id="135" name="Google Shape;135;p20"/>
          <p:cNvSpPr txBox="1"/>
          <p:nvPr/>
        </p:nvSpPr>
        <p:spPr>
          <a:xfrm>
            <a:off x="0" y="0"/>
            <a:ext cx="9144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chemeClr val="dk2"/>
                </a:solidFill>
                <a:latin typeface="Raleway"/>
                <a:ea typeface="Raleway"/>
                <a:cs typeface="Raleway"/>
                <a:sym typeface="Raleway"/>
              </a:rPr>
              <a:t>Answer this question in your English book:</a:t>
            </a:r>
            <a:endParaRPr/>
          </a:p>
        </p:txBody>
      </p:sp>
      <p:sp>
        <p:nvSpPr>
          <p:cNvPr id="136" name="Google Shape;136;p20"/>
          <p:cNvSpPr txBox="1"/>
          <p:nvPr/>
        </p:nvSpPr>
        <p:spPr>
          <a:xfrm>
            <a:off x="1057650" y="1412675"/>
            <a:ext cx="7028700" cy="1207200"/>
          </a:xfrm>
          <a:prstGeom prst="rect">
            <a:avLst/>
          </a:prstGeom>
          <a:solidFill>
            <a:srgbClr val="FFFFFF"/>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700">
                <a:solidFill>
                  <a:srgbClr val="000000"/>
                </a:solidFill>
                <a:latin typeface="Nunito"/>
                <a:ea typeface="Nunito"/>
                <a:cs typeface="Nunito"/>
                <a:sym typeface="Nunito"/>
              </a:rPr>
              <a:t>Geoengineering volcanoes is a controversial topic, with potential benefits like preventing catastrophic eruptions and saving lives, but also significant risks and ethical dilemmas.</a:t>
            </a:r>
            <a:endParaRPr sz="700">
              <a:solidFill>
                <a:srgbClr val="000000"/>
              </a:solidFill>
              <a:latin typeface="Nunito"/>
              <a:ea typeface="Nunito"/>
              <a:cs typeface="Nunito"/>
              <a:sym typeface="Nunito"/>
            </a:endParaRPr>
          </a:p>
          <a:p>
            <a:pPr indent="0" lvl="0" marL="0" rtl="0" algn="l">
              <a:lnSpc>
                <a:spcPct val="115000"/>
              </a:lnSpc>
              <a:spcBef>
                <a:spcPts val="1200"/>
              </a:spcBef>
              <a:spcAft>
                <a:spcPts val="0"/>
              </a:spcAft>
              <a:buNone/>
            </a:pPr>
            <a:r>
              <a:rPr lang="en" sz="700">
                <a:solidFill>
                  <a:srgbClr val="000000"/>
                </a:solidFill>
                <a:latin typeface="Nunito"/>
                <a:ea typeface="Nunito"/>
                <a:cs typeface="Nunito"/>
                <a:sym typeface="Nunito"/>
              </a:rPr>
              <a:t>While some techniques like siphoning gas from volcanic lakes have proven successful, others like drilling into magma chambers remain largely untested and could have unforeseen consequences.</a:t>
            </a:r>
            <a:endParaRPr sz="700">
              <a:solidFill>
                <a:srgbClr val="000000"/>
              </a:solidFill>
              <a:latin typeface="Nunito"/>
              <a:ea typeface="Nunito"/>
              <a:cs typeface="Nunito"/>
              <a:sym typeface="Nunito"/>
            </a:endParaRPr>
          </a:p>
          <a:p>
            <a:pPr indent="0" lvl="0" marL="0" rtl="0" algn="l">
              <a:lnSpc>
                <a:spcPct val="115000"/>
              </a:lnSpc>
              <a:spcBef>
                <a:spcPts val="1200"/>
              </a:spcBef>
              <a:spcAft>
                <a:spcPts val="1200"/>
              </a:spcAft>
              <a:buNone/>
            </a:pPr>
            <a:r>
              <a:rPr lang="en" sz="700">
                <a:solidFill>
                  <a:srgbClr val="000000"/>
                </a:solidFill>
                <a:latin typeface="Nunito"/>
                <a:ea typeface="Nunito"/>
                <a:cs typeface="Nunito"/>
                <a:sym typeface="Nunito"/>
              </a:rPr>
              <a:t>The ethical implications of volcano geoengineering are complex, involving potential conflicts between individual and collective interests, cultural sensitivities, and the potential for unintended consequences on a global scale.</a:t>
            </a:r>
            <a:endParaRPr sz="700">
              <a:solidFill>
                <a:srgbClr val="000000"/>
              </a:solidFill>
              <a:latin typeface="Nunito"/>
              <a:ea typeface="Nunito"/>
              <a:cs typeface="Nunito"/>
              <a:sym typeface="Nunito"/>
            </a:endParaRPr>
          </a:p>
        </p:txBody>
      </p:sp>
      <p:pic>
        <p:nvPicPr>
          <p:cNvPr id="137" name="Google Shape;137;p20"/>
          <p:cNvPicPr preferRelativeResize="0"/>
          <p:nvPr/>
        </p:nvPicPr>
        <p:blipFill>
          <a:blip r:embed="rId3">
            <a:alphaModFix/>
          </a:blip>
          <a:stretch>
            <a:fillRect/>
          </a:stretch>
        </p:blipFill>
        <p:spPr>
          <a:xfrm>
            <a:off x="3433925" y="3616225"/>
            <a:ext cx="2276150" cy="630602"/>
          </a:xfrm>
          <a:prstGeom prst="rect">
            <a:avLst/>
          </a:prstGeom>
          <a:noFill/>
          <a:ln>
            <a:noFill/>
          </a:ln>
        </p:spPr>
      </p:pic>
      <p:pic>
        <p:nvPicPr>
          <p:cNvPr id="138" name="Google Shape;138;p20"/>
          <p:cNvPicPr preferRelativeResize="0"/>
          <p:nvPr/>
        </p:nvPicPr>
        <p:blipFill>
          <a:blip r:embed="rId4">
            <a:alphaModFix/>
          </a:blip>
          <a:stretch>
            <a:fillRect/>
          </a:stretch>
        </p:blipFill>
        <p:spPr>
          <a:xfrm>
            <a:off x="3852700" y="2758975"/>
            <a:ext cx="1340075" cy="354725"/>
          </a:xfrm>
          <a:prstGeom prst="rect">
            <a:avLst/>
          </a:prstGeom>
          <a:noFill/>
          <a:ln>
            <a:noFill/>
          </a:ln>
        </p:spPr>
      </p:pic>
      <p:cxnSp>
        <p:nvCxnSpPr>
          <p:cNvPr id="139" name="Google Shape;139;p20"/>
          <p:cNvCxnSpPr>
            <a:stCxn id="138" idx="2"/>
            <a:endCxn id="137" idx="0"/>
          </p:cNvCxnSpPr>
          <p:nvPr/>
        </p:nvCxnSpPr>
        <p:spPr>
          <a:xfrm>
            <a:off x="4522738" y="3113700"/>
            <a:ext cx="49200" cy="502500"/>
          </a:xfrm>
          <a:prstGeom prst="straightConnector1">
            <a:avLst/>
          </a:prstGeom>
          <a:noFill/>
          <a:ln cap="flat" cmpd="sng" w="9525">
            <a:solidFill>
              <a:schemeClr val="dk2"/>
            </a:solidFill>
            <a:prstDash val="solid"/>
            <a:round/>
            <a:headEnd len="med" w="med" type="none"/>
            <a:tailEnd len="med" w="med" type="none"/>
          </a:ln>
        </p:spPr>
      </p:cxnSp>
      <p:pic>
        <p:nvPicPr>
          <p:cNvPr id="140" name="Google Shape;140;p20"/>
          <p:cNvPicPr preferRelativeResize="0"/>
          <p:nvPr/>
        </p:nvPicPr>
        <p:blipFill>
          <a:blip r:embed="rId4">
            <a:alphaModFix/>
          </a:blip>
          <a:stretch>
            <a:fillRect/>
          </a:stretch>
        </p:blipFill>
        <p:spPr>
          <a:xfrm>
            <a:off x="2093850" y="2842400"/>
            <a:ext cx="1340075" cy="354725"/>
          </a:xfrm>
          <a:prstGeom prst="rect">
            <a:avLst/>
          </a:prstGeom>
          <a:noFill/>
          <a:ln>
            <a:noFill/>
          </a:ln>
        </p:spPr>
      </p:pic>
      <p:cxnSp>
        <p:nvCxnSpPr>
          <p:cNvPr id="141" name="Google Shape;141;p20"/>
          <p:cNvCxnSpPr/>
          <p:nvPr/>
        </p:nvCxnSpPr>
        <p:spPr>
          <a:xfrm rot="10800000">
            <a:off x="2966000" y="3143325"/>
            <a:ext cx="482700" cy="492600"/>
          </a:xfrm>
          <a:prstGeom prst="straightConnector1">
            <a:avLst/>
          </a:prstGeom>
          <a:noFill/>
          <a:ln cap="flat" cmpd="sng" w="9525">
            <a:solidFill>
              <a:schemeClr val="dk2"/>
            </a:solidFill>
            <a:prstDash val="solid"/>
            <a:round/>
            <a:headEnd len="med" w="med" type="none"/>
            <a:tailEnd len="med" w="med" type="none"/>
          </a:ln>
        </p:spPr>
      </p:cxnSp>
      <p:pic>
        <p:nvPicPr>
          <p:cNvPr id="142" name="Google Shape;142;p20"/>
          <p:cNvPicPr preferRelativeResize="0"/>
          <p:nvPr/>
        </p:nvPicPr>
        <p:blipFill>
          <a:blip r:embed="rId4">
            <a:alphaModFix/>
          </a:blip>
          <a:stretch>
            <a:fillRect/>
          </a:stretch>
        </p:blipFill>
        <p:spPr>
          <a:xfrm>
            <a:off x="5911725" y="2842400"/>
            <a:ext cx="1340075" cy="354725"/>
          </a:xfrm>
          <a:prstGeom prst="rect">
            <a:avLst/>
          </a:prstGeom>
          <a:noFill/>
          <a:ln>
            <a:noFill/>
          </a:ln>
        </p:spPr>
      </p:pic>
      <p:cxnSp>
        <p:nvCxnSpPr>
          <p:cNvPr id="143" name="Google Shape;143;p20"/>
          <p:cNvCxnSpPr/>
          <p:nvPr/>
        </p:nvCxnSpPr>
        <p:spPr>
          <a:xfrm flipH="1" rot="10800000">
            <a:off x="5715000" y="3162825"/>
            <a:ext cx="640500" cy="473100"/>
          </a:xfrm>
          <a:prstGeom prst="straightConnector1">
            <a:avLst/>
          </a:prstGeom>
          <a:noFill/>
          <a:ln cap="flat" cmpd="sng" w="9525">
            <a:solidFill>
              <a:schemeClr val="dk2"/>
            </a:solidFill>
            <a:prstDash val="solid"/>
            <a:round/>
            <a:headEnd len="med" w="med" type="none"/>
            <a:tailEnd len="med" w="med" type="none"/>
          </a:ln>
        </p:spPr>
      </p:cxnSp>
      <p:pic>
        <p:nvPicPr>
          <p:cNvPr id="144" name="Google Shape;144;p20"/>
          <p:cNvPicPr preferRelativeResize="0"/>
          <p:nvPr/>
        </p:nvPicPr>
        <p:blipFill>
          <a:blip r:embed="rId4">
            <a:alphaModFix/>
          </a:blip>
          <a:stretch>
            <a:fillRect/>
          </a:stretch>
        </p:blipFill>
        <p:spPr>
          <a:xfrm>
            <a:off x="6746275" y="3754162"/>
            <a:ext cx="1340075" cy="354725"/>
          </a:xfrm>
          <a:prstGeom prst="rect">
            <a:avLst/>
          </a:prstGeom>
          <a:noFill/>
          <a:ln>
            <a:noFill/>
          </a:ln>
        </p:spPr>
      </p:pic>
      <p:cxnSp>
        <p:nvCxnSpPr>
          <p:cNvPr id="145" name="Google Shape;145;p20"/>
          <p:cNvCxnSpPr>
            <a:stCxn id="137" idx="3"/>
          </p:cNvCxnSpPr>
          <p:nvPr/>
        </p:nvCxnSpPr>
        <p:spPr>
          <a:xfrm>
            <a:off x="5710075" y="3931526"/>
            <a:ext cx="1285800" cy="78900"/>
          </a:xfrm>
          <a:prstGeom prst="straightConnector1">
            <a:avLst/>
          </a:prstGeom>
          <a:noFill/>
          <a:ln cap="flat" cmpd="sng" w="9525">
            <a:solidFill>
              <a:schemeClr val="dk2"/>
            </a:solidFill>
            <a:prstDash val="solid"/>
            <a:round/>
            <a:headEnd len="med" w="med" type="none"/>
            <a:tailEnd len="med" w="med" type="none"/>
          </a:ln>
        </p:spPr>
      </p:cxnSp>
      <p:pic>
        <p:nvPicPr>
          <p:cNvPr id="146" name="Google Shape;146;p20"/>
          <p:cNvPicPr preferRelativeResize="0"/>
          <p:nvPr/>
        </p:nvPicPr>
        <p:blipFill>
          <a:blip r:embed="rId4">
            <a:alphaModFix/>
          </a:blip>
          <a:stretch>
            <a:fillRect/>
          </a:stretch>
        </p:blipFill>
        <p:spPr>
          <a:xfrm>
            <a:off x="531750" y="3793612"/>
            <a:ext cx="1340075" cy="354725"/>
          </a:xfrm>
          <a:prstGeom prst="rect">
            <a:avLst/>
          </a:prstGeom>
          <a:noFill/>
          <a:ln>
            <a:noFill/>
          </a:ln>
        </p:spPr>
      </p:pic>
      <p:cxnSp>
        <p:nvCxnSpPr>
          <p:cNvPr id="147" name="Google Shape;147;p20"/>
          <p:cNvCxnSpPr>
            <a:endCxn id="137" idx="1"/>
          </p:cNvCxnSpPr>
          <p:nvPr/>
        </p:nvCxnSpPr>
        <p:spPr>
          <a:xfrm flipH="1" rot="10800000">
            <a:off x="1635725" y="3931526"/>
            <a:ext cx="1798200" cy="108300"/>
          </a:xfrm>
          <a:prstGeom prst="straightConnector1">
            <a:avLst/>
          </a:prstGeom>
          <a:noFill/>
          <a:ln cap="flat" cmpd="sng" w="9525">
            <a:solidFill>
              <a:schemeClr val="dk2"/>
            </a:solidFill>
            <a:prstDash val="solid"/>
            <a:round/>
            <a:headEnd len="med" w="med" type="none"/>
            <a:tailEnd len="med" w="med" type="none"/>
          </a:ln>
        </p:spPr>
      </p:cxnSp>
      <p:pic>
        <p:nvPicPr>
          <p:cNvPr id="148" name="Google Shape;148;p20"/>
          <p:cNvPicPr preferRelativeResize="0"/>
          <p:nvPr/>
        </p:nvPicPr>
        <p:blipFill>
          <a:blip r:embed="rId4">
            <a:alphaModFix/>
          </a:blip>
          <a:stretch>
            <a:fillRect/>
          </a:stretch>
        </p:blipFill>
        <p:spPr>
          <a:xfrm>
            <a:off x="1472425" y="4734287"/>
            <a:ext cx="1340075" cy="354725"/>
          </a:xfrm>
          <a:prstGeom prst="rect">
            <a:avLst/>
          </a:prstGeom>
          <a:noFill/>
          <a:ln>
            <a:noFill/>
          </a:ln>
        </p:spPr>
      </p:pic>
      <p:cxnSp>
        <p:nvCxnSpPr>
          <p:cNvPr id="149" name="Google Shape;149;p20"/>
          <p:cNvCxnSpPr/>
          <p:nvPr/>
        </p:nvCxnSpPr>
        <p:spPr>
          <a:xfrm flipH="1" rot="10800000">
            <a:off x="2512625" y="4246800"/>
            <a:ext cx="955800" cy="581400"/>
          </a:xfrm>
          <a:prstGeom prst="straightConnector1">
            <a:avLst/>
          </a:prstGeom>
          <a:noFill/>
          <a:ln cap="flat" cmpd="sng" w="9525">
            <a:solidFill>
              <a:schemeClr val="dk2"/>
            </a:solidFill>
            <a:prstDash val="solid"/>
            <a:round/>
            <a:headEnd len="med" w="med" type="none"/>
            <a:tailEnd len="med" w="med" type="none"/>
          </a:ln>
        </p:spPr>
      </p:cxnSp>
      <p:pic>
        <p:nvPicPr>
          <p:cNvPr id="150" name="Google Shape;150;p20"/>
          <p:cNvPicPr preferRelativeResize="0"/>
          <p:nvPr/>
        </p:nvPicPr>
        <p:blipFill>
          <a:blip r:embed="rId4">
            <a:alphaModFix/>
          </a:blip>
          <a:stretch>
            <a:fillRect/>
          </a:stretch>
        </p:blipFill>
        <p:spPr>
          <a:xfrm>
            <a:off x="3901963" y="4749350"/>
            <a:ext cx="1340075" cy="354725"/>
          </a:xfrm>
          <a:prstGeom prst="rect">
            <a:avLst/>
          </a:prstGeom>
          <a:noFill/>
          <a:ln>
            <a:noFill/>
          </a:ln>
        </p:spPr>
      </p:pic>
      <p:cxnSp>
        <p:nvCxnSpPr>
          <p:cNvPr id="151" name="Google Shape;151;p20"/>
          <p:cNvCxnSpPr/>
          <p:nvPr/>
        </p:nvCxnSpPr>
        <p:spPr>
          <a:xfrm rot="10800000">
            <a:off x="4768975" y="4227075"/>
            <a:ext cx="19800" cy="581400"/>
          </a:xfrm>
          <a:prstGeom prst="straightConnector1">
            <a:avLst/>
          </a:prstGeom>
          <a:noFill/>
          <a:ln cap="flat" cmpd="sng" w="9525">
            <a:solidFill>
              <a:schemeClr val="dk2"/>
            </a:solidFill>
            <a:prstDash val="solid"/>
            <a:round/>
            <a:headEnd len="med" w="med" type="none"/>
            <a:tailEnd len="med" w="med" type="none"/>
          </a:ln>
        </p:spPr>
      </p:cxnSp>
      <p:pic>
        <p:nvPicPr>
          <p:cNvPr id="152" name="Google Shape;152;p20"/>
          <p:cNvPicPr preferRelativeResize="0"/>
          <p:nvPr/>
        </p:nvPicPr>
        <p:blipFill>
          <a:blip r:embed="rId4">
            <a:alphaModFix/>
          </a:blip>
          <a:stretch>
            <a:fillRect/>
          </a:stretch>
        </p:blipFill>
        <p:spPr>
          <a:xfrm>
            <a:off x="6745250" y="4744837"/>
            <a:ext cx="1340075" cy="354725"/>
          </a:xfrm>
          <a:prstGeom prst="rect">
            <a:avLst/>
          </a:prstGeom>
          <a:noFill/>
          <a:ln>
            <a:noFill/>
          </a:ln>
        </p:spPr>
      </p:pic>
      <p:cxnSp>
        <p:nvCxnSpPr>
          <p:cNvPr id="153" name="Google Shape;153;p20"/>
          <p:cNvCxnSpPr/>
          <p:nvPr/>
        </p:nvCxnSpPr>
        <p:spPr>
          <a:xfrm rot="10800000">
            <a:off x="5675450" y="4236850"/>
            <a:ext cx="1359900" cy="6012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